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5" r:id="rId4"/>
    <p:sldId id="258" r:id="rId5"/>
    <p:sldId id="262" r:id="rId6"/>
    <p:sldId id="259" r:id="rId7"/>
    <p:sldId id="269" r:id="rId8"/>
    <p:sldId id="260" r:id="rId9"/>
    <p:sldId id="268" r:id="rId10"/>
    <p:sldId id="263" r:id="rId11"/>
    <p:sldId id="272" r:id="rId12"/>
    <p:sldId id="277" r:id="rId13"/>
    <p:sldId id="276" r:id="rId14"/>
    <p:sldId id="266" r:id="rId15"/>
    <p:sldId id="275" r:id="rId16"/>
    <p:sldId id="261" r:id="rId17"/>
    <p:sldId id="267" r:id="rId18"/>
    <p:sldId id="274" r:id="rId19"/>
    <p:sldId id="270"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5" autoAdjust="0"/>
  </p:normalViewPr>
  <p:slideViewPr>
    <p:cSldViewPr>
      <p:cViewPr varScale="1">
        <p:scale>
          <a:sx n="65" d="100"/>
          <a:sy n="65" d="100"/>
        </p:scale>
        <p:origin x="-1302"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6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D1BA0-C743-42B1-AF8B-F3E5F7621B90}" type="datetimeFigureOut">
              <a:rPr lang="en-US" smtClean="0"/>
              <a:pPr/>
              <a:t>1/9/2013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658B0-EBFF-4FD0-A35D-49880FEB499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ppvoices.org/thevoice/octnov201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ndylong.wikidot.com/local--files/list-of-physical-materials-in-my-possession/Hansen1105.096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http://www.nap.edu/catalog.php?record_id=13430, p. 30 (well,</a:t>
            </a:r>
            <a:r>
              <a:rPr lang="en-US" baseline="0" dirty="0" smtClean="0"/>
              <a:t> 45 in the </a:t>
            </a:r>
            <a:r>
              <a:rPr lang="en-US" baseline="0" dirty="0" err="1" smtClean="0"/>
              <a:t>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http://www.nap.edu/catalog.php?record_id=13430, p. 30 (well,</a:t>
            </a:r>
            <a:r>
              <a:rPr lang="en-US" baseline="0" dirty="0" smtClean="0"/>
              <a:t> 45 in the </a:t>
            </a:r>
            <a:r>
              <a:rPr lang="en-US" baseline="0" dirty="0" err="1" smtClean="0"/>
              <a:t>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http://www.nap.edu/catalog.php?record_id=13430, p. 30 (well,</a:t>
            </a:r>
            <a:r>
              <a:rPr lang="en-US" baseline="0" dirty="0" smtClean="0"/>
              <a:t> 45 in the </a:t>
            </a:r>
            <a:r>
              <a:rPr lang="en-US" baseline="0" dirty="0" err="1" smtClean="0"/>
              <a:t>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http://appvoices.org/thevoice/octnov2012</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“However, </a:t>
            </a:r>
            <a:r>
              <a:rPr lang="en-US" b="1" dirty="0" smtClean="0"/>
              <a:t>the fundamental issue is linearity versus non-linearity</a:t>
            </a:r>
            <a:r>
              <a:rPr lang="en-US" dirty="0" smtClean="0"/>
              <a:t>.  Hansen (2005, 2007) argues that </a:t>
            </a:r>
            <a:r>
              <a:rPr lang="en-US" b="1" dirty="0" smtClean="0"/>
              <a:t>amplifying feedbacks make ice sheet disintegration necessarily highly non-linear</a:t>
            </a:r>
            <a:r>
              <a:rPr lang="en-US" dirty="0" smtClean="0"/>
              <a:t>, and that IPCC's BAU forcing is so huge that it is difficult to see how ice shelves would survive.  As warming increases, the number of ice streams contributing to mass loss will increase, contributing to </a:t>
            </a:r>
            <a:r>
              <a:rPr lang="en-US" b="1" dirty="0" smtClean="0"/>
              <a:t>a nonlinear response that should be approximated better by an exponential than by a linear fit</a:t>
            </a:r>
            <a:r>
              <a:rPr lang="en-US" dirty="0" smtClean="0"/>
              <a:t>.  Hansen (2007) suggested that a 10-year doubling time was plausible, and pointed out that such a doubling time, from a 1 mm per year ice sheet contribution to sea level in the decade 2005-2015, </a:t>
            </a:r>
            <a:r>
              <a:rPr lang="en-US" b="1" dirty="0" smtClean="0"/>
              <a:t>would lead to a cumulative 5 m sea level rise by 2095</a:t>
            </a:r>
            <a:r>
              <a:rPr lang="en-US" dirty="0" smtClean="0"/>
              <a:t>. </a:t>
            </a:r>
          </a:p>
          <a:p>
            <a:r>
              <a:rPr lang="en-US" dirty="0" smtClean="0"/>
              <a:t>    “</a:t>
            </a:r>
            <a:r>
              <a:rPr lang="en-US" b="1" dirty="0" smtClean="0"/>
              <a:t>Nonlinear ice sheet disintegration can be slowed by negative feedbacks</a:t>
            </a:r>
            <a:r>
              <a:rPr lang="en-US" dirty="0" smtClean="0"/>
              <a:t>.  </a:t>
            </a:r>
            <a:r>
              <a:rPr lang="en-US" dirty="0" err="1" smtClean="0"/>
              <a:t>Pfeffer</a:t>
            </a:r>
            <a:r>
              <a:rPr lang="en-US" dirty="0" smtClean="0"/>
              <a:t> et al. (2008) argue that kinematic constraints make sea level rise of more than 2 m this century physically untenable, and they contend that such a magnitude could occur only if all variables quickly accelerate to extremely high limits.  </a:t>
            </a:r>
            <a:r>
              <a:rPr lang="en-US" b="1" dirty="0" smtClean="0"/>
              <a:t>They conclude that more plausible but still accelerated conditions could lead to sea level rise of 80 cm by 2100</a:t>
            </a:r>
            <a:r>
              <a:rPr lang="en-US" dirty="0" smtClean="0"/>
              <a:t>. </a:t>
            </a:r>
          </a:p>
          <a:p>
            <a:r>
              <a:rPr lang="en-US" dirty="0" smtClean="0"/>
              <a:t>  “The kinematic constraint may have relevance to the Greenland ice sheet, although the assumptions of </a:t>
            </a:r>
            <a:r>
              <a:rPr lang="en-US" dirty="0" err="1" smtClean="0"/>
              <a:t>Pfeffer</a:t>
            </a:r>
            <a:r>
              <a:rPr lang="en-US" dirty="0" smtClean="0"/>
              <a:t> at al. (2008) are questionable even for Greenland.  They assume that ice streams this century will disgorge ice no faster than the fastest rate observed in recent decades.  </a:t>
            </a:r>
            <a:r>
              <a:rPr lang="en-US" b="1" dirty="0" smtClean="0"/>
              <a:t>That assumption is dubious, given the huge climate change that will occur under BAU scenarios</a:t>
            </a:r>
            <a:r>
              <a:rPr lang="en-US" dirty="0" smtClean="0"/>
              <a:t>, which have a positive (warming) climate forcing that is increasing at a rate dwarfing any known natural forcing.  BAU scenarios lead to </a:t>
            </a:r>
            <a:r>
              <a:rPr lang="en-US" b="1" dirty="0" smtClean="0"/>
              <a:t>CO2  levels higher than any since 32 My ago, when Antarctica glaciated</a:t>
            </a:r>
            <a:r>
              <a:rPr lang="en-US" dirty="0" smtClean="0"/>
              <a:t>.”</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http://www.nap.edu/catalog.php?record_id=13430, p. 30 (well,</a:t>
            </a:r>
            <a:r>
              <a:rPr lang="en-US" baseline="0" dirty="0" smtClean="0"/>
              <a:t> 45 in the </a:t>
            </a:r>
            <a:r>
              <a:rPr lang="en-US" baseline="0" dirty="0" err="1" smtClean="0"/>
              <a:t>pdf</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F658B0-EBFF-4FD0-A35D-49880FEB499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i="1" dirty="0" smtClean="0"/>
              <a:t>Tyndall's climate message, 150 years on </a:t>
            </a:r>
            <a:r>
              <a:rPr lang="en-US" b="1" dirty="0" smtClean="0"/>
              <a:t>(BBC, 2011)</a:t>
            </a:r>
            <a:r>
              <a:rPr lang="en-US" dirty="0" smtClean="0"/>
              <a:t>. </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http://www.aviso.oceanobs.com/en/news/ocean-indicators/mean-sea-level.html</a:t>
            </a:r>
          </a:p>
          <a:p>
            <a:r>
              <a:rPr lang="en-US" dirty="0" smtClean="0"/>
              <a:t>The reference mean sea level since January 1993 (left) is calculated after removing the annual and semi-annual signals. A 2-month filter is applied to the blue points, while a 6-month filter is used on the red curve. By applying the postglacial rebound correction (-0.3 mm/year), the  rise in mean sea level has thus been estimated as </a:t>
            </a:r>
            <a:r>
              <a:rPr lang="en-US" b="1" dirty="0" smtClean="0"/>
              <a:t>3.16 mm/year</a:t>
            </a:r>
            <a:r>
              <a:rPr lang="en-US" dirty="0" smtClean="0"/>
              <a:t> (mean slope of the plotted data). Analyzing the uncertainty of each altimetry correction made for calculating the GMSL, as well as a comparison with tide gauges gives an error in the GMSL slope of approximately </a:t>
            </a:r>
            <a:r>
              <a:rPr lang="en-US" b="1" dirty="0" smtClean="0"/>
              <a:t>0.6 mm/year</a:t>
            </a:r>
            <a:r>
              <a:rPr lang="en-US" dirty="0" smtClean="0"/>
              <a:t> with a 90% confidence interval. (Credits CLS/</a:t>
            </a:r>
            <a:r>
              <a:rPr lang="en-US" dirty="0" err="1" smtClean="0"/>
              <a:t>Cnes</a:t>
            </a:r>
            <a:r>
              <a:rPr lang="en-US" dirty="0" smtClean="0"/>
              <a:t>/</a:t>
            </a:r>
            <a:r>
              <a:rPr lang="en-US" dirty="0" err="1" smtClean="0"/>
              <a:t>Legos</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Hansen</a:t>
            </a:r>
            <a:r>
              <a:rPr lang="en-US" baseline="0" dirty="0" smtClean="0">
                <a:hlinkClick r:id="rId3"/>
              </a:rPr>
              <a:t> references from </a:t>
            </a:r>
            <a:r>
              <a:rPr lang="en-US" dirty="0" err="1" smtClean="0">
                <a:hlinkClick r:id="rId3"/>
              </a:rPr>
              <a:t>Paleoclimate</a:t>
            </a:r>
            <a:r>
              <a:rPr lang="en-US" dirty="0" smtClean="0">
                <a:hlinkClick r:id="rId3"/>
              </a:rPr>
              <a:t> Implications for Human-Made Climate Change</a:t>
            </a:r>
            <a:r>
              <a:rPr lang="en-US" dirty="0" smtClean="0"/>
              <a:t> (the </a:t>
            </a:r>
            <a:r>
              <a:rPr lang="en-US" dirty="0" err="1" smtClean="0"/>
              <a:t>Milankovic</a:t>
            </a:r>
            <a:r>
              <a:rPr lang="en-US" dirty="0" smtClean="0"/>
              <a:t> Paper)</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2011 La Niña: So strong, the oceans fell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http://sealevel.colorado.edu/content/2011-la-ni%C3%B1a-so-strong-oceans-fell</a:t>
            </a:r>
          </a:p>
          <a:p>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http://www.pnas.org/content/suppl/2011/06/14/1015619108.DCSupplemental/pnas.1015619108_SI.pdf</a:t>
            </a:r>
            <a:endParaRPr lang="en-US" dirty="0"/>
          </a:p>
        </p:txBody>
      </p:sp>
      <p:sp>
        <p:nvSpPr>
          <p:cNvPr id="4" name="Slide Number Placeholder 3"/>
          <p:cNvSpPr>
            <a:spLocks noGrp="1"/>
          </p:cNvSpPr>
          <p:nvPr>
            <p:ph type="sldNum" sz="quarter" idx="10"/>
          </p:nvPr>
        </p:nvSpPr>
        <p:spPr/>
        <p:txBody>
          <a:bodyPr/>
          <a:lstStyle/>
          <a:p>
            <a:fld id="{BAF658B0-EBFF-4FD0-A35D-49880FEB499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4827D-C310-4EFE-8F0C-18768E8EF974}" type="datetimeFigureOut">
              <a:rPr lang="en-US" smtClean="0"/>
              <a:pPr/>
              <a:t>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96AC5-F48F-4BB8-8D7B-9EBE4157329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4827D-C310-4EFE-8F0C-18768E8EF974}" type="datetimeFigureOut">
              <a:rPr lang="en-US" smtClean="0"/>
              <a:pPr/>
              <a:t>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96AC5-F48F-4BB8-8D7B-9EBE415732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arctic.noaa.gov/reportcard/greenland_ice_sheet.html" TargetMode="External"/><Relationship Id="rId4" Type="http://schemas.openxmlformats.org/officeDocument/2006/relationships/hyperlink" Target="http://www.columbia.edu/~jeh1/mailings/2012/20121226_GreenlandIceSheetUpdate.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ap.edu/catalog.php?record_id=13430" TargetMode="External"/><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nap.edu/catalog.php?record_id=13430"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p.edu/catalog.php?record_id=13430" TargetMode="External"/><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grida.no/graphicslib/" TargetMode="External"/><Relationship Id="rId3" Type="http://schemas.openxmlformats.org/officeDocument/2006/relationships/image" Target="../media/image11.png"/><Relationship Id="rId7" Type="http://schemas.openxmlformats.org/officeDocument/2006/relationships/hyperlink" Target="http://www.skepticalscience.com/graphics.php"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nas-sites.org/americasclimatechoices/more-resources-on-climate-change/climate-change-lines-of-evidence-booklet/evidence-impacts-and-choices-figure-gallery/" TargetMode="External"/><Relationship Id="rId5" Type="http://schemas.openxmlformats.org/officeDocument/2006/relationships/hyperlink" Target="http://nas-sites.org/americasclimatechoices/more-resources-on-climate-change/climate-change-lines-of-evidence-booklet/" TargetMode="External"/><Relationship Id="rId4" Type="http://schemas.openxmlformats.org/officeDocument/2006/relationships/hyperlink" Target="http://www.epa.gov/climatechange/science/indicators/download.html" TargetMode="External"/><Relationship Id="rId9" Type="http://schemas.openxmlformats.org/officeDocument/2006/relationships/hyperlink" Target="http://www.ipcc.ch/publications_and_data/publications_and_data_figures_and_tables.s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skepticalscience.com/graphics.php" TargetMode="External"/><Relationship Id="rId3" Type="http://schemas.openxmlformats.org/officeDocument/2006/relationships/hyperlink" Target="http://www.epa.gov/climatechange/science/indicators/download.html" TargetMode="External"/><Relationship Id="rId7" Type="http://schemas.openxmlformats.org/officeDocument/2006/relationships/hyperlink" Target="http://www.seattlecentral.edu/qelp/sets/016/016.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seattlecentral.edu/qelp/" TargetMode="External"/><Relationship Id="rId5" Type="http://schemas.openxmlformats.org/officeDocument/2006/relationships/hyperlink" Target="http://nas-sites.org/americasclimatechoices/more-resources-on-climate-change/climate-change-lines-of-evidence-booklet/evidence-impacts-and-choices-figure-gallery/" TargetMode="External"/><Relationship Id="rId10" Type="http://schemas.openxmlformats.org/officeDocument/2006/relationships/hyperlink" Target="http://www.ipcc.ch/publications_and_data/publications_and_data_figures_and_tables.shtml" TargetMode="External"/><Relationship Id="rId4" Type="http://schemas.openxmlformats.org/officeDocument/2006/relationships/hyperlink" Target="http://nas-sites.org/americasclimatechoices/more-resources-on-climate-change/climate-change-lines-of-evidence-booklet/" TargetMode="External"/><Relationship Id="rId9" Type="http://schemas.openxmlformats.org/officeDocument/2006/relationships/hyperlink" Target="http://www.grida.no/graphicsli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ap.edu/catalog.php?record_id=134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2.ucar.edu/atmosnews/news/8570/west-antarctica-warming-more-expecte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viso.oceanobs.com/en/news/ocean-indicators/mean-sea-level.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ftp://ftp.aviso.oceanobs.com/pub/oceano/AVISO/indicators/msl/MSL_Serie_MERGED_Global_IB_RWT_GIA_Adjust.txt" TargetMode="External"/><Relationship Id="rId5" Type="http://schemas.openxmlformats.org/officeDocument/2006/relationships/hyperlink" Target="http://sealevel.colorado.edu/content/2011-la-ni%C3%B1a-so-strong-oceans-fel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pnas.org/content/suppl/2011/06/14/1015619108.DCSupplemental/pnas.1015619108_SI.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7772400" cy="1470025"/>
          </a:xfrm>
        </p:spPr>
        <p:txBody>
          <a:bodyPr>
            <a:noAutofit/>
          </a:bodyPr>
          <a:lstStyle/>
          <a:p>
            <a:r>
              <a:rPr lang="en-US" sz="4800" dirty="0" smtClean="0"/>
              <a:t>Global Climate Destabilization: </a:t>
            </a:r>
            <a:br>
              <a:rPr lang="en-US" sz="4800" dirty="0" smtClean="0"/>
            </a:br>
            <a:r>
              <a:rPr lang="en-US" sz="4800" dirty="0" smtClean="0"/>
              <a:t>Optimal Opportunity for the Mathematics of Planet Earth</a:t>
            </a:r>
            <a:endParaRPr lang="en-US" sz="4800" dirty="0"/>
          </a:p>
        </p:txBody>
      </p:sp>
      <p:sp>
        <p:nvSpPr>
          <p:cNvPr id="3" name="Subtitle 2"/>
          <p:cNvSpPr>
            <a:spLocks noGrp="1"/>
          </p:cNvSpPr>
          <p:nvPr>
            <p:ph type="subTitle" idx="1"/>
          </p:nvPr>
        </p:nvSpPr>
        <p:spPr>
          <a:xfrm>
            <a:off x="1371600" y="3581400"/>
            <a:ext cx="6400800" cy="2590800"/>
          </a:xfrm>
        </p:spPr>
        <p:txBody>
          <a:bodyPr>
            <a:normAutofit lnSpcReduction="10000"/>
          </a:bodyPr>
          <a:lstStyle/>
          <a:p>
            <a:r>
              <a:rPr lang="en-US" sz="2400" dirty="0" smtClean="0">
                <a:solidFill>
                  <a:srgbClr val="002060"/>
                </a:solidFill>
              </a:rPr>
              <a:t>Andrew Long</a:t>
            </a:r>
          </a:p>
          <a:p>
            <a:r>
              <a:rPr lang="en-US" sz="2400" dirty="0" smtClean="0">
                <a:solidFill>
                  <a:srgbClr val="002060"/>
                </a:solidFill>
              </a:rPr>
              <a:t>Northern Kentucky University</a:t>
            </a:r>
          </a:p>
          <a:p>
            <a:endParaRPr lang="en-US" sz="2400" dirty="0" smtClean="0">
              <a:solidFill>
                <a:srgbClr val="002060"/>
              </a:solidFill>
            </a:endParaRPr>
          </a:p>
          <a:p>
            <a:r>
              <a:rPr lang="en-US" sz="2400" dirty="0" smtClean="0">
                <a:solidFill>
                  <a:srgbClr val="002060"/>
                </a:solidFill>
              </a:rPr>
              <a:t>Joint Math Meetings</a:t>
            </a:r>
          </a:p>
          <a:p>
            <a:r>
              <a:rPr lang="en-US" sz="2400" dirty="0" smtClean="0">
                <a:solidFill>
                  <a:srgbClr val="002060"/>
                </a:solidFill>
              </a:rPr>
              <a:t>San Diego, CA</a:t>
            </a:r>
          </a:p>
          <a:p>
            <a:r>
              <a:rPr lang="en-US" sz="2400" dirty="0" smtClean="0">
                <a:solidFill>
                  <a:srgbClr val="002060"/>
                </a:solidFill>
              </a:rPr>
              <a:t>2013</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sen2012.png"/>
          <p:cNvPicPr>
            <a:picLocks noChangeAspect="1"/>
          </p:cNvPicPr>
          <p:nvPr/>
        </p:nvPicPr>
        <p:blipFill>
          <a:blip r:embed="rId3" cstate="print"/>
          <a:stretch>
            <a:fillRect/>
          </a:stretch>
        </p:blipFill>
        <p:spPr>
          <a:xfrm>
            <a:off x="152400" y="1219200"/>
            <a:ext cx="6467475" cy="47244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James Hansen Reviews Sea-Level</a:t>
            </a:r>
            <a:endParaRPr lang="en-US" dirty="0"/>
          </a:p>
        </p:txBody>
      </p:sp>
      <p:sp>
        <p:nvSpPr>
          <p:cNvPr id="6" name="TextBox 5"/>
          <p:cNvSpPr txBox="1"/>
          <p:nvPr/>
        </p:nvSpPr>
        <p:spPr>
          <a:xfrm>
            <a:off x="152400" y="5943600"/>
            <a:ext cx="8991600" cy="800219"/>
          </a:xfrm>
          <a:prstGeom prst="rect">
            <a:avLst/>
          </a:prstGeom>
          <a:noFill/>
        </p:spPr>
        <p:txBody>
          <a:bodyPr wrap="square" rtlCol="0">
            <a:spAutoFit/>
          </a:bodyPr>
          <a:lstStyle/>
          <a:p>
            <a:r>
              <a:rPr lang="en-US" dirty="0" smtClean="0">
                <a:hlinkClick r:id="rId4"/>
              </a:rPr>
              <a:t>Update of Greenland Ice Sheet Mass Loss: Exponential?</a:t>
            </a:r>
            <a:r>
              <a:rPr lang="en-US" dirty="0" smtClean="0"/>
              <a:t> 12/26/2012: </a:t>
            </a:r>
          </a:p>
          <a:p>
            <a:r>
              <a:rPr lang="en-US" sz="2800" dirty="0" smtClean="0"/>
              <a:t>“… the fundamental issue is linearity versus non-linearity.”</a:t>
            </a:r>
            <a:endParaRPr lang="en-US" sz="2800" dirty="0"/>
          </a:p>
        </p:txBody>
      </p:sp>
      <p:sp>
        <p:nvSpPr>
          <p:cNvPr id="8" name="TextBox 7"/>
          <p:cNvSpPr txBox="1"/>
          <p:nvPr/>
        </p:nvSpPr>
        <p:spPr>
          <a:xfrm>
            <a:off x="6705600" y="1219200"/>
            <a:ext cx="2209800" cy="4801314"/>
          </a:xfrm>
          <a:prstGeom prst="rect">
            <a:avLst/>
          </a:prstGeom>
          <a:noFill/>
        </p:spPr>
        <p:txBody>
          <a:bodyPr wrap="square" rtlCol="0">
            <a:spAutoFit/>
          </a:bodyPr>
          <a:lstStyle/>
          <a:p>
            <a:r>
              <a:rPr lang="en-US" dirty="0" smtClean="0"/>
              <a:t>What about that</a:t>
            </a:r>
          </a:p>
          <a:p>
            <a:r>
              <a:rPr lang="en-US" dirty="0" smtClean="0"/>
              <a:t>glacial  contribution?</a:t>
            </a:r>
          </a:p>
          <a:p>
            <a:endParaRPr lang="en-US" dirty="0" smtClean="0"/>
          </a:p>
          <a:p>
            <a:r>
              <a:rPr lang="en-US" dirty="0" smtClean="0"/>
              <a:t>This graph of </a:t>
            </a:r>
            <a:r>
              <a:rPr lang="en-US" dirty="0" smtClean="0">
                <a:hlinkClick r:id="rId5" tooltip="Greenland ice sheet 2012"/>
              </a:rPr>
              <a:t>Greenland ice melt </a:t>
            </a:r>
            <a:r>
              <a:rPr lang="en-US" dirty="0" smtClean="0"/>
              <a:t>presents other issues which  every student needs to address eventually, e.g. messy data (variability).</a:t>
            </a:r>
          </a:p>
          <a:p>
            <a:endParaRPr lang="en-US" dirty="0" smtClean="0"/>
          </a:p>
          <a:p>
            <a:r>
              <a:rPr lang="en-US" dirty="0" smtClean="0"/>
              <a:t>It also challenges students to think about which model is best – and perhaps even what model would be better!</a:t>
            </a:r>
            <a:endParaRPr lang="en-US" dirty="0"/>
          </a:p>
        </p:txBody>
      </p:sp>
      <p:sp>
        <p:nvSpPr>
          <p:cNvPr id="9" name="TextBox 8"/>
          <p:cNvSpPr txBox="1"/>
          <p:nvPr/>
        </p:nvSpPr>
        <p:spPr>
          <a:xfrm>
            <a:off x="2209800" y="762000"/>
            <a:ext cx="4215834" cy="369332"/>
          </a:xfrm>
          <a:prstGeom prst="rect">
            <a:avLst/>
          </a:prstGeom>
          <a:noFill/>
        </p:spPr>
        <p:txBody>
          <a:bodyPr wrap="none" rtlCol="0">
            <a:spAutoFit/>
          </a:bodyPr>
          <a:lstStyle/>
          <a:p>
            <a:r>
              <a:rPr lang="en-US" dirty="0" smtClean="0"/>
              <a:t>Or at least the contribution from glaciers….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Pick your STEM subject matter:</a:t>
            </a:r>
            <a:endParaRPr lang="en-US" dirty="0"/>
          </a:p>
        </p:txBody>
      </p:sp>
      <p:pic>
        <p:nvPicPr>
          <p:cNvPr id="5" name="Picture 4" descr="ClimateModels.png">
            <a:hlinkClick r:id="rId3"/>
          </p:cNvPr>
          <p:cNvPicPr>
            <a:picLocks noChangeAspect="1"/>
          </p:cNvPicPr>
          <p:nvPr/>
        </p:nvPicPr>
        <p:blipFill>
          <a:blip r:embed="rId4" cstate="print"/>
          <a:stretch>
            <a:fillRect/>
          </a:stretch>
        </p:blipFill>
        <p:spPr>
          <a:xfrm>
            <a:off x="685800" y="914400"/>
            <a:ext cx="7941970" cy="5495925"/>
          </a:xfrm>
          <a:prstGeom prst="rect">
            <a:avLst/>
          </a:prstGeom>
        </p:spPr>
      </p:pic>
      <p:sp>
        <p:nvSpPr>
          <p:cNvPr id="6" name="TextBox 5"/>
          <p:cNvSpPr txBox="1"/>
          <p:nvPr/>
        </p:nvSpPr>
        <p:spPr>
          <a:xfrm>
            <a:off x="609600" y="6534834"/>
            <a:ext cx="8271891" cy="646331"/>
          </a:xfrm>
          <a:prstGeom prst="rect">
            <a:avLst/>
          </a:prstGeom>
          <a:noFill/>
        </p:spPr>
        <p:txBody>
          <a:bodyPr wrap="square" rtlCol="0">
            <a:spAutoFit/>
          </a:bodyPr>
          <a:lstStyle/>
          <a:p>
            <a:r>
              <a:rPr lang="en-US" b="1" dirty="0" smtClean="0"/>
              <a:t>National Academy Press (2012): </a:t>
            </a:r>
            <a:r>
              <a:rPr lang="en-US" i="1" dirty="0" smtClean="0"/>
              <a:t>A National Strategy for Advancing Climate Modeling</a:t>
            </a:r>
          </a:p>
          <a:p>
            <a:endParaRPr lang="en-US" dirty="0"/>
          </a:p>
        </p:txBody>
      </p:sp>
      <p:pic>
        <p:nvPicPr>
          <p:cNvPr id="8" name="Picture 7" descr="104260-004-0D602267.jpg"/>
          <p:cNvPicPr>
            <a:picLocks noChangeAspect="1"/>
          </p:cNvPicPr>
          <p:nvPr/>
        </p:nvPicPr>
        <p:blipFill>
          <a:blip r:embed="rId5" cstate="print"/>
          <a:stretch>
            <a:fillRect/>
          </a:stretch>
        </p:blipFill>
        <p:spPr>
          <a:xfrm>
            <a:off x="381000" y="1143000"/>
            <a:ext cx="1943100" cy="1295400"/>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533400" y="4804449"/>
            <a:ext cx="4419600" cy="2053551"/>
          </a:xfrm>
          <a:prstGeom prst="rect">
            <a:avLst/>
          </a:prstGeom>
          <a:noFill/>
          <a:ln w="9525">
            <a:noFill/>
            <a:miter lim="800000"/>
            <a:headEnd/>
            <a:tailEnd/>
          </a:ln>
        </p:spPr>
      </p:pic>
      <p:pic>
        <p:nvPicPr>
          <p:cNvPr id="10" name="Picture 9" descr="SkepticFrame.jpg"/>
          <p:cNvPicPr>
            <a:picLocks noChangeAspect="1"/>
          </p:cNvPicPr>
          <p:nvPr/>
        </p:nvPicPr>
        <p:blipFill>
          <a:blip r:embed="rId7" cstate="print"/>
          <a:stretch>
            <a:fillRect/>
          </a:stretch>
        </p:blipFill>
        <p:spPr>
          <a:xfrm>
            <a:off x="4648200" y="2057400"/>
            <a:ext cx="2508498" cy="17081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calator10-12.gif"/>
          <p:cNvPicPr>
            <a:picLocks noChangeAspect="1"/>
          </p:cNvPicPr>
          <p:nvPr/>
        </p:nvPicPr>
        <p:blipFill>
          <a:blip r:embed="rId3" cstate="print"/>
          <a:stretch>
            <a:fillRect/>
          </a:stretch>
        </p:blipFill>
        <p:spPr>
          <a:xfrm>
            <a:off x="914400" y="1371600"/>
            <a:ext cx="7588440" cy="5167313"/>
          </a:xfrm>
          <a:prstGeom prst="rect">
            <a:avLst/>
          </a:prstGeom>
        </p:spPr>
      </p:pic>
      <p:sp>
        <p:nvSpPr>
          <p:cNvPr id="4" name="TextBox 3"/>
          <p:cNvSpPr txBox="1"/>
          <p:nvPr/>
        </p:nvSpPr>
        <p:spPr>
          <a:xfrm>
            <a:off x="685800" y="304800"/>
            <a:ext cx="7866449" cy="584775"/>
          </a:xfrm>
          <a:prstGeom prst="rect">
            <a:avLst/>
          </a:prstGeom>
          <a:noFill/>
        </p:spPr>
        <p:txBody>
          <a:bodyPr wrap="none" rtlCol="0">
            <a:spAutoFit/>
          </a:bodyPr>
          <a:lstStyle/>
          <a:p>
            <a:r>
              <a:rPr lang="en-US" sz="3200" dirty="0" smtClean="0"/>
              <a:t>Here’s an interesting – very creative – model…</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Pick your STEM subject matter:</a:t>
            </a:r>
            <a:endParaRPr lang="en-US" dirty="0"/>
          </a:p>
        </p:txBody>
      </p:sp>
      <p:pic>
        <p:nvPicPr>
          <p:cNvPr id="5" name="Picture 4" descr="ClimateModels.png">
            <a:hlinkClick r:id="rId3"/>
          </p:cNvPr>
          <p:cNvPicPr>
            <a:picLocks noChangeAspect="1"/>
          </p:cNvPicPr>
          <p:nvPr/>
        </p:nvPicPr>
        <p:blipFill>
          <a:blip r:embed="rId4" cstate="print"/>
          <a:stretch>
            <a:fillRect/>
          </a:stretch>
        </p:blipFill>
        <p:spPr>
          <a:xfrm>
            <a:off x="685800" y="914400"/>
            <a:ext cx="7941970" cy="5495925"/>
          </a:xfrm>
          <a:prstGeom prst="rect">
            <a:avLst/>
          </a:prstGeom>
        </p:spPr>
      </p:pic>
      <p:sp>
        <p:nvSpPr>
          <p:cNvPr id="6" name="TextBox 5"/>
          <p:cNvSpPr txBox="1"/>
          <p:nvPr/>
        </p:nvSpPr>
        <p:spPr>
          <a:xfrm>
            <a:off x="609600" y="6534834"/>
            <a:ext cx="8271891" cy="646331"/>
          </a:xfrm>
          <a:prstGeom prst="rect">
            <a:avLst/>
          </a:prstGeom>
          <a:noFill/>
        </p:spPr>
        <p:txBody>
          <a:bodyPr wrap="square" rtlCol="0">
            <a:spAutoFit/>
          </a:bodyPr>
          <a:lstStyle/>
          <a:p>
            <a:r>
              <a:rPr lang="en-US" b="1" dirty="0" smtClean="0"/>
              <a:t>National Academy Press (2012): </a:t>
            </a:r>
            <a:r>
              <a:rPr lang="en-US" i="1" dirty="0" smtClean="0"/>
              <a:t>A National Strategy for Advancing Climate Modeling</a:t>
            </a:r>
          </a:p>
          <a:p>
            <a:endParaRPr lang="en-US" dirty="0"/>
          </a:p>
        </p:txBody>
      </p:sp>
      <p:pic>
        <p:nvPicPr>
          <p:cNvPr id="8" name="Picture 7" descr="104260-004-0D602267.jpg"/>
          <p:cNvPicPr>
            <a:picLocks noChangeAspect="1"/>
          </p:cNvPicPr>
          <p:nvPr/>
        </p:nvPicPr>
        <p:blipFill>
          <a:blip r:embed="rId5" cstate="print"/>
          <a:stretch>
            <a:fillRect/>
          </a:stretch>
        </p:blipFill>
        <p:spPr>
          <a:xfrm>
            <a:off x="381000" y="1143000"/>
            <a:ext cx="1943100" cy="1295400"/>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533400" y="4804449"/>
            <a:ext cx="4419600" cy="2053551"/>
          </a:xfrm>
          <a:prstGeom prst="rect">
            <a:avLst/>
          </a:prstGeom>
          <a:noFill/>
          <a:ln w="9525">
            <a:noFill/>
            <a:miter lim="800000"/>
            <a:headEnd/>
            <a:tailEnd/>
          </a:ln>
        </p:spPr>
      </p:pic>
      <p:pic>
        <p:nvPicPr>
          <p:cNvPr id="10" name="Picture 9" descr="SkepticFrame.jpg"/>
          <p:cNvPicPr>
            <a:picLocks noChangeAspect="1"/>
          </p:cNvPicPr>
          <p:nvPr/>
        </p:nvPicPr>
        <p:blipFill>
          <a:blip r:embed="rId7" cstate="print"/>
          <a:stretch>
            <a:fillRect/>
          </a:stretch>
        </p:blipFill>
        <p:spPr>
          <a:xfrm>
            <a:off x="4648200" y="2057400"/>
            <a:ext cx="2508498" cy="17081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US" dirty="0" smtClean="0"/>
              <a:t>Favorite Example of Non-Linearity:</a:t>
            </a:r>
            <a:br>
              <a:rPr lang="en-US" dirty="0" smtClean="0"/>
            </a:br>
            <a:r>
              <a:rPr lang="en-US" dirty="0" smtClean="0"/>
              <a:t>The Keeling Data, Graphed</a:t>
            </a:r>
            <a:endParaRPr lang="en-US" dirty="0"/>
          </a:p>
        </p:txBody>
      </p:sp>
      <p:pic>
        <p:nvPicPr>
          <p:cNvPr id="4" name="Picture 3" descr="104260-004-0D602267.jpg"/>
          <p:cNvPicPr>
            <a:picLocks noChangeAspect="1"/>
          </p:cNvPicPr>
          <p:nvPr/>
        </p:nvPicPr>
        <p:blipFill>
          <a:blip r:embed="rId3" cstate="print"/>
          <a:stretch>
            <a:fillRect/>
          </a:stretch>
        </p:blipFill>
        <p:spPr>
          <a:xfrm>
            <a:off x="0" y="1600200"/>
            <a:ext cx="7620000" cy="5080000"/>
          </a:xfrm>
          <a:prstGeom prst="rect">
            <a:avLst/>
          </a:prstGeom>
        </p:spPr>
      </p:pic>
      <p:sp>
        <p:nvSpPr>
          <p:cNvPr id="5" name="TextBox 4"/>
          <p:cNvSpPr txBox="1"/>
          <p:nvPr/>
        </p:nvSpPr>
        <p:spPr>
          <a:xfrm>
            <a:off x="7543800" y="1752600"/>
            <a:ext cx="1600200" cy="3693319"/>
          </a:xfrm>
          <a:prstGeom prst="rect">
            <a:avLst/>
          </a:prstGeom>
          <a:noFill/>
        </p:spPr>
        <p:txBody>
          <a:bodyPr wrap="square" rtlCol="0">
            <a:spAutoFit/>
          </a:bodyPr>
          <a:lstStyle/>
          <a:p>
            <a:r>
              <a:rPr lang="en-US" dirty="0" smtClean="0"/>
              <a:t>There is the</a:t>
            </a:r>
          </a:p>
          <a:p>
            <a:r>
              <a:rPr lang="en-US" dirty="0" smtClean="0"/>
              <a:t>trend, and </a:t>
            </a:r>
          </a:p>
          <a:p>
            <a:r>
              <a:rPr lang="en-US" dirty="0" smtClean="0"/>
              <a:t>then there  is the seasonal oscillation.</a:t>
            </a:r>
          </a:p>
          <a:p>
            <a:endParaRPr lang="en-US" dirty="0" smtClean="0"/>
          </a:p>
          <a:p>
            <a:r>
              <a:rPr lang="en-US" dirty="0" smtClean="0"/>
              <a:t>Each of these is a topic in its own right: non-linear versus linear growth, and periodicity.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Pick your STEM subject matter:</a:t>
            </a:r>
            <a:endParaRPr lang="en-US" dirty="0"/>
          </a:p>
        </p:txBody>
      </p:sp>
      <p:pic>
        <p:nvPicPr>
          <p:cNvPr id="5" name="Picture 4" descr="ClimateModels.png">
            <a:hlinkClick r:id="rId3"/>
          </p:cNvPr>
          <p:cNvPicPr>
            <a:picLocks noChangeAspect="1"/>
          </p:cNvPicPr>
          <p:nvPr/>
        </p:nvPicPr>
        <p:blipFill>
          <a:blip r:embed="rId4" cstate="print"/>
          <a:stretch>
            <a:fillRect/>
          </a:stretch>
        </p:blipFill>
        <p:spPr>
          <a:xfrm>
            <a:off x="685800" y="914400"/>
            <a:ext cx="7941970" cy="5495925"/>
          </a:xfrm>
          <a:prstGeom prst="rect">
            <a:avLst/>
          </a:prstGeom>
        </p:spPr>
      </p:pic>
      <p:sp>
        <p:nvSpPr>
          <p:cNvPr id="6" name="TextBox 5"/>
          <p:cNvSpPr txBox="1"/>
          <p:nvPr/>
        </p:nvSpPr>
        <p:spPr>
          <a:xfrm>
            <a:off x="609600" y="6534834"/>
            <a:ext cx="8271891" cy="646331"/>
          </a:xfrm>
          <a:prstGeom prst="rect">
            <a:avLst/>
          </a:prstGeom>
          <a:noFill/>
        </p:spPr>
        <p:txBody>
          <a:bodyPr wrap="square" rtlCol="0">
            <a:spAutoFit/>
          </a:bodyPr>
          <a:lstStyle/>
          <a:p>
            <a:r>
              <a:rPr lang="en-US" b="1" dirty="0" smtClean="0"/>
              <a:t>National Academy Press (2012): </a:t>
            </a:r>
            <a:r>
              <a:rPr lang="en-US" i="1" dirty="0" smtClean="0"/>
              <a:t>A National Strategy for Advancing Climate Modeling</a:t>
            </a:r>
          </a:p>
          <a:p>
            <a:endParaRPr lang="en-US" dirty="0"/>
          </a:p>
        </p:txBody>
      </p:sp>
      <p:pic>
        <p:nvPicPr>
          <p:cNvPr id="8" name="Picture 7" descr="104260-004-0D602267.jpg"/>
          <p:cNvPicPr>
            <a:picLocks noChangeAspect="1"/>
          </p:cNvPicPr>
          <p:nvPr/>
        </p:nvPicPr>
        <p:blipFill>
          <a:blip r:embed="rId5" cstate="print"/>
          <a:stretch>
            <a:fillRect/>
          </a:stretch>
        </p:blipFill>
        <p:spPr>
          <a:xfrm>
            <a:off x="381000" y="1143000"/>
            <a:ext cx="1943100" cy="1295400"/>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533400" y="4804449"/>
            <a:ext cx="4419600" cy="2053551"/>
          </a:xfrm>
          <a:prstGeom prst="rect">
            <a:avLst/>
          </a:prstGeom>
          <a:noFill/>
          <a:ln w="9525">
            <a:noFill/>
            <a:miter lim="800000"/>
            <a:headEnd/>
            <a:tailEnd/>
          </a:ln>
        </p:spPr>
      </p:pic>
      <p:pic>
        <p:nvPicPr>
          <p:cNvPr id="10" name="Picture 9" descr="SkepticFrame.jpg"/>
          <p:cNvPicPr>
            <a:picLocks noChangeAspect="1"/>
          </p:cNvPicPr>
          <p:nvPr/>
        </p:nvPicPr>
        <p:blipFill>
          <a:blip r:embed="rId7" cstate="print"/>
          <a:stretch>
            <a:fillRect/>
          </a:stretch>
        </p:blipFill>
        <p:spPr>
          <a:xfrm>
            <a:off x="4648200" y="2057400"/>
            <a:ext cx="2508498" cy="17081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685800"/>
            <a:ext cx="9144000" cy="4248727"/>
          </a:xfrm>
          <a:prstGeom prst="rect">
            <a:avLst/>
          </a:prstGeom>
          <a:noFill/>
          <a:ln w="9525">
            <a:noFill/>
            <a:miter lim="800000"/>
            <a:headEnd/>
            <a:tailEnd/>
          </a:ln>
        </p:spPr>
      </p:pic>
      <p:sp>
        <p:nvSpPr>
          <p:cNvPr id="3" name="TextBox 2"/>
          <p:cNvSpPr txBox="1"/>
          <p:nvPr/>
        </p:nvSpPr>
        <p:spPr>
          <a:xfrm>
            <a:off x="152400" y="0"/>
            <a:ext cx="8788811" cy="584775"/>
          </a:xfrm>
          <a:prstGeom prst="rect">
            <a:avLst/>
          </a:prstGeom>
          <a:noFill/>
        </p:spPr>
        <p:txBody>
          <a:bodyPr wrap="square" rtlCol="0">
            <a:spAutoFit/>
          </a:bodyPr>
          <a:lstStyle/>
          <a:p>
            <a:pPr algn="ctr"/>
            <a:r>
              <a:rPr lang="en-US" sz="3200" b="1" dirty="0" smtClean="0"/>
              <a:t>ICG Pollution Reports Show Pattern of Deception</a:t>
            </a:r>
            <a:endParaRPr lang="en-US" sz="3200" b="1" dirty="0"/>
          </a:p>
        </p:txBody>
      </p:sp>
      <p:sp>
        <p:nvSpPr>
          <p:cNvPr id="4" name="TextBox 3"/>
          <p:cNvSpPr txBox="1"/>
          <p:nvPr/>
        </p:nvSpPr>
        <p:spPr>
          <a:xfrm>
            <a:off x="0" y="5181600"/>
            <a:ext cx="8974196" cy="1477328"/>
          </a:xfrm>
          <a:prstGeom prst="rect">
            <a:avLst/>
          </a:prstGeom>
          <a:noFill/>
        </p:spPr>
        <p:txBody>
          <a:bodyPr wrap="square" rtlCol="0">
            <a:spAutoFit/>
          </a:bodyPr>
          <a:lstStyle/>
          <a:p>
            <a:r>
              <a:rPr lang="en-US" dirty="0" smtClean="0"/>
              <a:t>An example of a piece-wise defined function, with three clear reasons for the distinct pieces.  This example provides a lot of grist for the function mill:  variation (or lack thereof) can help determine that someone is faking it. [But why fake slightly </a:t>
            </a:r>
            <a:r>
              <a:rPr lang="en-US" b="1" dirty="0" smtClean="0"/>
              <a:t>above</a:t>
            </a:r>
            <a:r>
              <a:rPr lang="en-US" dirty="0" smtClean="0"/>
              <a:t> the legal limit?!]</a:t>
            </a:r>
          </a:p>
          <a:p>
            <a:endParaRPr lang="en-US" dirty="0" smtClean="0"/>
          </a:p>
          <a:p>
            <a:r>
              <a:rPr lang="en-US" sz="1600" i="1" dirty="0" smtClean="0"/>
              <a:t>(Thanks to Eric Chance and Appalachian Voices for the use of this example.)</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600"/>
            <a:ext cx="2912977" cy="769441"/>
          </a:xfrm>
          <a:prstGeom prst="rect">
            <a:avLst/>
          </a:prstGeom>
          <a:noFill/>
        </p:spPr>
        <p:txBody>
          <a:bodyPr wrap="none" rtlCol="0">
            <a:spAutoFit/>
          </a:bodyPr>
          <a:lstStyle/>
          <a:p>
            <a:r>
              <a:rPr lang="en-US" sz="4400" dirty="0" smtClean="0"/>
              <a:t>Conclusions</a:t>
            </a:r>
            <a:endParaRPr lang="en-US" sz="4400" dirty="0"/>
          </a:p>
        </p:txBody>
      </p:sp>
      <p:sp>
        <p:nvSpPr>
          <p:cNvPr id="3" name="TextBox 2"/>
          <p:cNvSpPr txBox="1"/>
          <p:nvPr/>
        </p:nvSpPr>
        <p:spPr>
          <a:xfrm>
            <a:off x="685800" y="1066800"/>
            <a:ext cx="7391400" cy="3970318"/>
          </a:xfrm>
          <a:prstGeom prst="rect">
            <a:avLst/>
          </a:prstGeom>
          <a:noFill/>
        </p:spPr>
        <p:txBody>
          <a:bodyPr wrap="square" rtlCol="0">
            <a:spAutoFit/>
          </a:bodyPr>
          <a:lstStyle/>
          <a:p>
            <a:pPr marL="342900" indent="-342900">
              <a:buFont typeface="+mj-lt"/>
              <a:buAutoNum type="arabicPeriod"/>
            </a:pPr>
            <a:r>
              <a:rPr lang="en-US" sz="2800" dirty="0" smtClean="0"/>
              <a:t>Data-based graphics are beautiful tools for investigating and teaching elements and techniques of math and stats.</a:t>
            </a:r>
          </a:p>
          <a:p>
            <a:pPr marL="342900" indent="-342900">
              <a:buFont typeface="+mj-lt"/>
              <a:buAutoNum type="arabicPeriod"/>
            </a:pPr>
            <a:r>
              <a:rPr lang="en-US" sz="2800" dirty="0" smtClean="0"/>
              <a:t>Topics can be motivated, embellished,  or illustrated using these graphics.</a:t>
            </a:r>
          </a:p>
          <a:p>
            <a:pPr marL="342900" indent="-342900">
              <a:buFont typeface="+mj-lt"/>
              <a:buAutoNum type="arabicPeriod"/>
            </a:pPr>
            <a:r>
              <a:rPr lang="en-US" sz="2800" dirty="0" smtClean="0"/>
              <a:t>Data is often available to do your own analysis – to create your own graphics and analyses. </a:t>
            </a:r>
          </a:p>
          <a:p>
            <a:pPr marL="342900" indent="-342900">
              <a:buFont typeface="+mj-lt"/>
              <a:buAutoNum type="arabicPeriod"/>
            </a:pPr>
            <a:endParaRPr lang="en-US" sz="2800" dirty="0" smtClean="0"/>
          </a:p>
          <a:p>
            <a:pPr marL="342900" indent="-342900">
              <a:buFont typeface="+mj-lt"/>
              <a:buAutoNum type="arabicPeriod"/>
            </a:pPr>
            <a:endParaRPr lang="en-US" sz="2800" dirty="0"/>
          </a:p>
        </p:txBody>
      </p:sp>
      <p:pic>
        <p:nvPicPr>
          <p:cNvPr id="14338" name="Picture 2" descr="Surface melt extent on the Greenland Ice Sheet detected by the SSM/I passive microwave sensor"/>
          <p:cNvPicPr>
            <a:picLocks noChangeAspect="1" noChangeArrowheads="1"/>
          </p:cNvPicPr>
          <p:nvPr/>
        </p:nvPicPr>
        <p:blipFill>
          <a:blip r:embed="rId3" cstate="print"/>
          <a:srcRect/>
          <a:stretch>
            <a:fillRect/>
          </a:stretch>
        </p:blipFill>
        <p:spPr bwMode="auto">
          <a:xfrm>
            <a:off x="4343400" y="4343400"/>
            <a:ext cx="3810000" cy="2358235"/>
          </a:xfrm>
          <a:prstGeom prst="rect">
            <a:avLst/>
          </a:prstGeom>
          <a:noFill/>
        </p:spPr>
      </p:pic>
      <p:sp>
        <p:nvSpPr>
          <p:cNvPr id="5" name="TextBox 4"/>
          <p:cNvSpPr txBox="1"/>
          <p:nvPr/>
        </p:nvSpPr>
        <p:spPr>
          <a:xfrm>
            <a:off x="457200" y="4419600"/>
            <a:ext cx="4025621" cy="2246769"/>
          </a:xfrm>
          <a:prstGeom prst="rect">
            <a:avLst/>
          </a:prstGeom>
          <a:noFill/>
        </p:spPr>
        <p:txBody>
          <a:bodyPr wrap="square" rtlCol="0">
            <a:spAutoFit/>
          </a:bodyPr>
          <a:lstStyle/>
          <a:p>
            <a:r>
              <a:rPr lang="en-US" sz="2800" dirty="0" smtClean="0"/>
              <a:t>4. GCD provides </a:t>
            </a:r>
          </a:p>
          <a:p>
            <a:pPr>
              <a:buFont typeface="Arial" pitchFamily="34" charset="0"/>
              <a:buChar char="•"/>
            </a:pPr>
            <a:r>
              <a:rPr lang="en-US" sz="2800" dirty="0" smtClean="0"/>
              <a:t> variety,</a:t>
            </a:r>
          </a:p>
          <a:p>
            <a:pPr>
              <a:buFont typeface="Arial" pitchFamily="34" charset="0"/>
              <a:buChar char="•"/>
            </a:pPr>
            <a:r>
              <a:rPr lang="en-US" sz="2800" dirty="0" smtClean="0"/>
              <a:t> accessibility, and</a:t>
            </a:r>
          </a:p>
          <a:p>
            <a:pPr>
              <a:buFont typeface="Arial" pitchFamily="34" charset="0"/>
              <a:buChar char="•"/>
            </a:pPr>
            <a:r>
              <a:rPr lang="en-US" sz="2800" dirty="0" smtClean="0"/>
              <a:t> meaning and import.</a:t>
            </a:r>
          </a:p>
          <a:p>
            <a:pPr>
              <a:buFont typeface="Arial" pitchFamily="34" charset="0"/>
              <a:buChar char="•"/>
            </a:pPr>
            <a:r>
              <a:rPr lang="en-US" sz="2800" dirty="0" smtClean="0"/>
              <a:t> Now for some action?</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tham.png"/>
          <p:cNvPicPr>
            <a:picLocks noChangeAspect="1"/>
          </p:cNvPicPr>
          <p:nvPr/>
        </p:nvPicPr>
        <p:blipFill>
          <a:blip r:embed="rId3" cstate="print"/>
          <a:stretch>
            <a:fillRect/>
          </a:stretch>
        </p:blipFill>
        <p:spPr>
          <a:xfrm>
            <a:off x="0" y="0"/>
            <a:ext cx="9144000" cy="3535326"/>
          </a:xfrm>
          <a:prstGeom prst="rect">
            <a:avLst/>
          </a:prstGeom>
        </p:spPr>
      </p:pic>
      <p:sp>
        <p:nvSpPr>
          <p:cNvPr id="4" name="Content Placeholder 3"/>
          <p:cNvSpPr txBox="1">
            <a:spLocks/>
          </p:cNvSpPr>
          <p:nvPr/>
        </p:nvSpPr>
        <p:spPr>
          <a:xfrm>
            <a:off x="0" y="3657600"/>
            <a:ext cx="9144000" cy="2895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General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4"/>
              </a:rPr>
              <a:t>Climate Change Indicators in the United States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(EPA, 2012) (and </a:t>
            </a: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4"/>
              </a:rPr>
              <a:t>graphics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5"/>
              </a:rPr>
              <a:t>Climate Change: Evidence, Impacts, and Choices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(National Research Council, 2012) (and </a:t>
            </a: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6"/>
              </a:rPr>
              <a:t>graphics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Additional Graphics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7"/>
              </a:rPr>
              <a:t>Climate Graphics by Skeptical Science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8"/>
              </a:rPr>
              <a:t>UNEP Maps &amp; Graphics Library</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hlinkClick r:id="rId9"/>
              </a:rPr>
              <a:t>IPCC Fourth Assessment Report, Climate Change 2007 (AR4)</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Figures and Tables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Greatest Hits</a:t>
            </a:r>
            <a:endParaRPr lang="en-US" dirty="0"/>
          </a:p>
        </p:txBody>
      </p:sp>
      <p:sp>
        <p:nvSpPr>
          <p:cNvPr id="4" name="Content Placeholder 3"/>
          <p:cNvSpPr>
            <a:spLocks noGrp="1"/>
          </p:cNvSpPr>
          <p:nvPr>
            <p:ph idx="1"/>
          </p:nvPr>
        </p:nvSpPr>
        <p:spPr>
          <a:xfrm>
            <a:off x="304800" y="1600200"/>
            <a:ext cx="8534400" cy="4953000"/>
          </a:xfrm>
        </p:spPr>
        <p:txBody>
          <a:bodyPr>
            <a:noAutofit/>
          </a:bodyPr>
          <a:lstStyle/>
          <a:p>
            <a:r>
              <a:rPr lang="en-US" sz="2000" dirty="0" smtClean="0"/>
              <a:t>General Resources:</a:t>
            </a:r>
          </a:p>
          <a:p>
            <a:pPr lvl="1"/>
            <a:r>
              <a:rPr lang="en-US" sz="2000" dirty="0" smtClean="0">
                <a:hlinkClick r:id="rId3"/>
              </a:rPr>
              <a:t>Climate Change Indicators in the United States</a:t>
            </a:r>
            <a:r>
              <a:rPr lang="en-US" sz="2000" dirty="0" smtClean="0"/>
              <a:t> (EPA, 2012) (and </a:t>
            </a:r>
            <a:r>
              <a:rPr lang="en-US" sz="2000" dirty="0" smtClean="0">
                <a:hlinkClick r:id="rId3"/>
              </a:rPr>
              <a:t>graphics</a:t>
            </a:r>
            <a:r>
              <a:rPr lang="en-US" sz="2000" dirty="0" smtClean="0"/>
              <a:t>)</a:t>
            </a:r>
          </a:p>
          <a:p>
            <a:pPr lvl="1"/>
            <a:r>
              <a:rPr lang="en-US" sz="2000" dirty="0" smtClean="0">
                <a:hlinkClick r:id="rId4"/>
              </a:rPr>
              <a:t>Climate Change: Evidence, Impacts, and Choices</a:t>
            </a:r>
            <a:r>
              <a:rPr lang="en-US" sz="2000" dirty="0" smtClean="0"/>
              <a:t> (National Research Council, 2012) (and </a:t>
            </a:r>
            <a:r>
              <a:rPr lang="en-US" sz="2000" dirty="0" smtClean="0">
                <a:hlinkClick r:id="rId5"/>
              </a:rPr>
              <a:t>graphics</a:t>
            </a:r>
            <a:r>
              <a:rPr lang="en-US" sz="2000" dirty="0" smtClean="0"/>
              <a:t>)</a:t>
            </a:r>
          </a:p>
          <a:p>
            <a:pPr lvl="1"/>
            <a:r>
              <a:rPr lang="en-US" sz="2000" dirty="0" smtClean="0">
                <a:hlinkClick r:id="rId6"/>
              </a:rPr>
              <a:t>Quantitative Environmental Learning Project (QELP)</a:t>
            </a:r>
            <a:r>
              <a:rPr lang="en-US" sz="2000" dirty="0" smtClean="0"/>
              <a:t> – e.g. </a:t>
            </a:r>
            <a:r>
              <a:rPr lang="en-US" sz="2000" dirty="0" smtClean="0">
                <a:hlinkClick r:id="rId7"/>
              </a:rPr>
              <a:t>Keeling Data project</a:t>
            </a:r>
            <a:endParaRPr lang="en-US" sz="2000" dirty="0" smtClean="0"/>
          </a:p>
          <a:p>
            <a:pPr lvl="1"/>
            <a:endParaRPr lang="en-US" sz="2000" dirty="0" smtClean="0"/>
          </a:p>
          <a:p>
            <a:r>
              <a:rPr lang="en-US" sz="2000" dirty="0" smtClean="0"/>
              <a:t>Additional Graphics resources</a:t>
            </a:r>
          </a:p>
          <a:p>
            <a:pPr lvl="1"/>
            <a:r>
              <a:rPr lang="en-US" sz="2000" dirty="0" smtClean="0">
                <a:hlinkClick r:id="rId8"/>
              </a:rPr>
              <a:t>Climate Graphics by Skeptical Science</a:t>
            </a:r>
            <a:endParaRPr lang="en-US" sz="2000" dirty="0" smtClean="0"/>
          </a:p>
          <a:p>
            <a:pPr lvl="1"/>
            <a:r>
              <a:rPr lang="en-US" sz="2000" dirty="0" smtClean="0">
                <a:hlinkClick r:id="rId9"/>
              </a:rPr>
              <a:t>UNEP Maps &amp; Graphics Library</a:t>
            </a:r>
            <a:endParaRPr lang="en-US" sz="2000" dirty="0" smtClean="0"/>
          </a:p>
          <a:p>
            <a:pPr lvl="1"/>
            <a:r>
              <a:rPr lang="en-US" sz="2000" dirty="0" smtClean="0">
                <a:hlinkClick r:id="rId10"/>
              </a:rPr>
              <a:t>IPCC Fourth Assessment Report, Climate Change 2007 (AR4)</a:t>
            </a:r>
            <a:r>
              <a:rPr lang="en-US" sz="2000" dirty="0" smtClean="0"/>
              <a:t>, Figures and Tables</a:t>
            </a:r>
          </a:p>
          <a:p>
            <a:pPr lvl="1"/>
            <a:endParaRPr lang="en-US" sz="2000" dirty="0" smtClean="0"/>
          </a:p>
          <a:p>
            <a:pPr lvl="1"/>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Climate </a:t>
            </a:r>
            <a:r>
              <a:rPr lang="en-US" i="1" dirty="0" smtClean="0"/>
              <a:t>Destabilization</a:t>
            </a:r>
            <a:r>
              <a:rPr lang="en-US" dirty="0" smtClean="0"/>
              <a:t> (GCD) </a:t>
            </a:r>
            <a:r>
              <a:rPr lang="en-US" dirty="0" smtClean="0"/>
              <a:t>: </a:t>
            </a:r>
            <a:r>
              <a:rPr lang="en-US" dirty="0" smtClean="0"/>
              <a:t/>
            </a:r>
            <a:br>
              <a:rPr lang="en-US" dirty="0" smtClean="0"/>
            </a:br>
            <a:r>
              <a:rPr lang="en-US" dirty="0" smtClean="0"/>
              <a:t>There’s </a:t>
            </a:r>
            <a:r>
              <a:rPr lang="en-US" dirty="0" smtClean="0"/>
              <a:t>good </a:t>
            </a:r>
            <a:r>
              <a:rPr lang="en-US" dirty="0" smtClean="0"/>
              <a:t>news and bad </a:t>
            </a:r>
            <a:r>
              <a:rPr lang="en-US" dirty="0" smtClean="0"/>
              <a:t>news….</a:t>
            </a:r>
            <a:endParaRPr lang="en-US" dirty="0"/>
          </a:p>
        </p:txBody>
      </p:sp>
      <p:sp>
        <p:nvSpPr>
          <p:cNvPr id="3" name="Content Placeholder 2"/>
          <p:cNvSpPr>
            <a:spLocks noGrp="1"/>
          </p:cNvSpPr>
          <p:nvPr>
            <p:ph idx="1"/>
          </p:nvPr>
        </p:nvSpPr>
        <p:spPr>
          <a:xfrm>
            <a:off x="0" y="1524000"/>
            <a:ext cx="9144000" cy="4800600"/>
          </a:xfrm>
        </p:spPr>
        <p:txBody>
          <a:bodyPr>
            <a:normAutofit fontScale="92500" lnSpcReduction="20000"/>
          </a:bodyPr>
          <a:lstStyle/>
          <a:p>
            <a:r>
              <a:rPr lang="en-US" dirty="0" smtClean="0"/>
              <a:t>Bad news first: </a:t>
            </a:r>
            <a:r>
              <a:rPr lang="en-US" dirty="0" smtClean="0"/>
              <a:t>destabilization is </a:t>
            </a:r>
            <a:r>
              <a:rPr lang="en-US" dirty="0" smtClean="0"/>
              <a:t>occurring, and </a:t>
            </a:r>
            <a:r>
              <a:rPr lang="en-US" dirty="0" smtClean="0"/>
              <a:t>is ominous</a:t>
            </a:r>
            <a:r>
              <a:rPr lang="en-US" dirty="0" smtClean="0"/>
              <a:t>. Are there any silver linings?” </a:t>
            </a:r>
          </a:p>
          <a:p>
            <a:r>
              <a:rPr lang="en-US" dirty="0" smtClean="0"/>
              <a:t>Good news: GCD is an interesting and engaging context for studying math. Why? </a:t>
            </a:r>
          </a:p>
          <a:p>
            <a:pPr lvl="1"/>
            <a:r>
              <a:rPr lang="en-US" dirty="0" smtClean="0"/>
              <a:t>There is a bountiful </a:t>
            </a:r>
            <a:r>
              <a:rPr lang="en-US" dirty="0" smtClean="0"/>
              <a:t>variety of topics to choose </a:t>
            </a:r>
            <a:r>
              <a:rPr lang="en-US" dirty="0" smtClean="0"/>
              <a:t>from. </a:t>
            </a:r>
            <a:endParaRPr lang="en-US" dirty="0" smtClean="0"/>
          </a:p>
          <a:p>
            <a:pPr lvl="1"/>
            <a:r>
              <a:rPr lang="en-US" dirty="0" smtClean="0"/>
              <a:t>Graphics and data abound, and are useful for both </a:t>
            </a:r>
            <a:r>
              <a:rPr lang="en-US" dirty="0" smtClean="0"/>
              <a:t>the illustration </a:t>
            </a:r>
            <a:r>
              <a:rPr lang="en-US" dirty="0" smtClean="0"/>
              <a:t>and </a:t>
            </a:r>
            <a:r>
              <a:rPr lang="en-US" dirty="0" smtClean="0"/>
              <a:t>the application </a:t>
            </a:r>
            <a:r>
              <a:rPr lang="en-US" dirty="0" smtClean="0"/>
              <a:t>of ideas and techniques.</a:t>
            </a:r>
          </a:p>
          <a:p>
            <a:pPr lvl="1"/>
            <a:r>
              <a:rPr lang="en-US" dirty="0" smtClean="0"/>
              <a:t>The mathematics have truly important </a:t>
            </a:r>
            <a:r>
              <a:rPr lang="en-US" i="1" dirty="0" smtClean="0"/>
              <a:t>(some would even say critical and urgent) </a:t>
            </a:r>
            <a:r>
              <a:rPr lang="en-US" dirty="0" smtClean="0"/>
              <a:t>implications.  Small changes in models and assumptions lead to dramatic changes in projections and predictions, and many of these will be tested in the lifetimes of our students. We’re engaged in a vast experiment….</a:t>
            </a:r>
            <a:endParaRPr lang="en-US" dirty="0"/>
          </a:p>
        </p:txBody>
      </p:sp>
      <p:sp>
        <p:nvSpPr>
          <p:cNvPr id="4" name="TextBox 3"/>
          <p:cNvSpPr txBox="1"/>
          <p:nvPr/>
        </p:nvSpPr>
        <p:spPr>
          <a:xfrm>
            <a:off x="25157" y="6019800"/>
            <a:ext cx="9118843" cy="584775"/>
          </a:xfrm>
          <a:prstGeom prst="rect">
            <a:avLst/>
          </a:prstGeom>
          <a:noFill/>
        </p:spPr>
        <p:txBody>
          <a:bodyPr wrap="none" rtlCol="0">
            <a:spAutoFit/>
          </a:bodyPr>
          <a:lstStyle/>
          <a:p>
            <a:r>
              <a:rPr lang="en-US" sz="3200" dirty="0" smtClean="0">
                <a:solidFill>
                  <a:srgbClr val="C00000"/>
                </a:solidFill>
              </a:rPr>
              <a:t>GCD provides variety, is accessible, and is meaningful.</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from James Hansen….</a:t>
            </a:r>
            <a:endParaRPr lang="en-US" dirty="0"/>
          </a:p>
        </p:txBody>
      </p:sp>
      <p:sp>
        <p:nvSpPr>
          <p:cNvPr id="4" name="TextBox 3"/>
          <p:cNvSpPr txBox="1"/>
          <p:nvPr/>
        </p:nvSpPr>
        <p:spPr>
          <a:xfrm>
            <a:off x="228600" y="914400"/>
            <a:ext cx="8610600" cy="5632311"/>
          </a:xfrm>
          <a:prstGeom prst="rect">
            <a:avLst/>
          </a:prstGeom>
          <a:noFill/>
        </p:spPr>
        <p:txBody>
          <a:bodyPr wrap="square" rtlCol="0">
            <a:spAutoFit/>
          </a:bodyPr>
          <a:lstStyle/>
          <a:p>
            <a:r>
              <a:rPr lang="en-US" sz="2400" dirty="0" smtClean="0"/>
              <a:t>   “…</a:t>
            </a:r>
            <a:r>
              <a:rPr lang="en-US" sz="2400" b="1" dirty="0" smtClean="0"/>
              <a:t>the fundamental issue is linearity versus non-linearity</a:t>
            </a:r>
            <a:r>
              <a:rPr lang="en-US" sz="2400" dirty="0" smtClean="0"/>
              <a:t>….</a:t>
            </a:r>
            <a:r>
              <a:rPr lang="en-US" sz="2400" b="1" dirty="0" smtClean="0"/>
              <a:t>amplifying feedbacks make ice sheet disintegration necessarily highly non-linear</a:t>
            </a:r>
            <a:r>
              <a:rPr lang="en-US" sz="2400" dirty="0" smtClean="0"/>
              <a:t>, …</a:t>
            </a:r>
            <a:r>
              <a:rPr lang="en-US" sz="2400" b="1" dirty="0" smtClean="0"/>
              <a:t>a nonlinear response that should be approximated better by an exponential than by a linear fit</a:t>
            </a:r>
            <a:r>
              <a:rPr lang="en-US" sz="2400" dirty="0" smtClean="0"/>
              <a:t> [which] …</a:t>
            </a:r>
            <a:r>
              <a:rPr lang="en-US" sz="2400" b="1" dirty="0" smtClean="0"/>
              <a:t>would lead to a cumulative 5 m sea level rise by 2095</a:t>
            </a:r>
            <a:r>
              <a:rPr lang="en-US" sz="2400" dirty="0" smtClean="0"/>
              <a:t>. </a:t>
            </a:r>
          </a:p>
          <a:p>
            <a:r>
              <a:rPr lang="en-US" sz="2400" dirty="0" smtClean="0"/>
              <a:t>    “</a:t>
            </a:r>
            <a:r>
              <a:rPr lang="en-US" sz="2400" b="1" dirty="0" smtClean="0"/>
              <a:t>Nonlinear ice sheet disintegration can be slowed by negative feedbacks</a:t>
            </a:r>
            <a:r>
              <a:rPr lang="en-US" sz="2400" dirty="0" smtClean="0"/>
              <a:t>.  </a:t>
            </a:r>
            <a:r>
              <a:rPr lang="en-US" sz="2400" dirty="0" err="1" smtClean="0"/>
              <a:t>Pfeffer</a:t>
            </a:r>
            <a:r>
              <a:rPr lang="en-US" sz="2400" dirty="0" smtClean="0"/>
              <a:t> et al. …</a:t>
            </a:r>
            <a:r>
              <a:rPr lang="en-US" sz="2400" b="1" dirty="0" smtClean="0"/>
              <a:t>conclude that more plausible but still accelerated conditions could lead to sea level rise of 80 cm by 2100</a:t>
            </a:r>
            <a:r>
              <a:rPr lang="en-US" sz="2400" dirty="0" smtClean="0"/>
              <a:t>….They assume that ice streams this century will disgorge ice no faster than the fastest rate observed in recent decades.  </a:t>
            </a:r>
            <a:r>
              <a:rPr lang="en-US" sz="2400" b="1" dirty="0" smtClean="0"/>
              <a:t>That assumption is dubious, given the huge climate change that will occur under BAU scenarios</a:t>
            </a:r>
            <a:r>
              <a:rPr lang="en-US" sz="2400" dirty="0" smtClean="0"/>
              <a:t>, which have a positive (warming) climate forcing that is increasing at a rate dwarfing any known natural forcing.  BAU scenarios lead to </a:t>
            </a:r>
            <a:r>
              <a:rPr lang="en-US" sz="2400" b="1" dirty="0" smtClean="0"/>
              <a:t>CO2  levels higher than any since 32 My ago, when Antarctica glaciated</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Variety: Pick your STEM subject matter</a:t>
            </a:r>
            <a:endParaRPr lang="en-US" dirty="0"/>
          </a:p>
        </p:txBody>
      </p:sp>
      <p:pic>
        <p:nvPicPr>
          <p:cNvPr id="5" name="Picture 4" descr="ClimateModels.png">
            <a:hlinkClick r:id="rId3"/>
          </p:cNvPr>
          <p:cNvPicPr>
            <a:picLocks noChangeAspect="1"/>
          </p:cNvPicPr>
          <p:nvPr/>
        </p:nvPicPr>
        <p:blipFill>
          <a:blip r:embed="rId4" cstate="print"/>
          <a:stretch>
            <a:fillRect/>
          </a:stretch>
        </p:blipFill>
        <p:spPr>
          <a:xfrm>
            <a:off x="685800" y="914400"/>
            <a:ext cx="7941970" cy="5495925"/>
          </a:xfrm>
          <a:prstGeom prst="rect">
            <a:avLst/>
          </a:prstGeom>
        </p:spPr>
      </p:pic>
      <p:sp>
        <p:nvSpPr>
          <p:cNvPr id="6" name="TextBox 5"/>
          <p:cNvSpPr txBox="1"/>
          <p:nvPr/>
        </p:nvSpPr>
        <p:spPr>
          <a:xfrm>
            <a:off x="609600" y="6534834"/>
            <a:ext cx="8271891" cy="646331"/>
          </a:xfrm>
          <a:prstGeom prst="rect">
            <a:avLst/>
          </a:prstGeom>
          <a:noFill/>
        </p:spPr>
        <p:txBody>
          <a:bodyPr wrap="square" rtlCol="0">
            <a:spAutoFit/>
          </a:bodyPr>
          <a:lstStyle/>
          <a:p>
            <a:r>
              <a:rPr lang="en-US" b="1" dirty="0" smtClean="0"/>
              <a:t>National Academy Press (2012): </a:t>
            </a:r>
            <a:r>
              <a:rPr lang="en-US" i="1" dirty="0" smtClean="0"/>
              <a:t>A National Strategy for Advancing Climate Modeling</a:t>
            </a:r>
          </a:p>
          <a:p>
            <a:endParaRPr lang="en-US" dirty="0"/>
          </a:p>
        </p:txBody>
      </p:sp>
      <p:sp>
        <p:nvSpPr>
          <p:cNvPr id="7" name="TextBox 6"/>
          <p:cNvSpPr txBox="1"/>
          <p:nvPr/>
        </p:nvSpPr>
        <p:spPr>
          <a:xfrm>
            <a:off x="990600" y="1600200"/>
            <a:ext cx="1336391" cy="369332"/>
          </a:xfrm>
          <a:prstGeom prst="rect">
            <a:avLst/>
          </a:prstGeom>
          <a:noFill/>
        </p:spPr>
        <p:txBody>
          <a:bodyPr wrap="none" rtlCol="0">
            <a:spAutoFit/>
          </a:bodyPr>
          <a:lstStyle/>
          <a:p>
            <a:r>
              <a:rPr lang="en-US" dirty="0" smtClean="0"/>
              <a:t>Atmosphere</a:t>
            </a:r>
            <a:endParaRPr lang="en-US" dirty="0"/>
          </a:p>
        </p:txBody>
      </p:sp>
      <p:sp>
        <p:nvSpPr>
          <p:cNvPr id="8" name="TextBox 7"/>
          <p:cNvSpPr txBox="1"/>
          <p:nvPr/>
        </p:nvSpPr>
        <p:spPr>
          <a:xfrm>
            <a:off x="1143000" y="4724400"/>
            <a:ext cx="1297343" cy="369332"/>
          </a:xfrm>
          <a:prstGeom prst="rect">
            <a:avLst/>
          </a:prstGeom>
          <a:noFill/>
        </p:spPr>
        <p:txBody>
          <a:bodyPr wrap="none" rtlCol="0">
            <a:spAutoFit/>
          </a:bodyPr>
          <a:lstStyle/>
          <a:p>
            <a:r>
              <a:rPr lang="en-US" dirty="0" smtClean="0"/>
              <a:t>Lithosphere</a:t>
            </a:r>
            <a:endParaRPr lang="en-US" dirty="0"/>
          </a:p>
        </p:txBody>
      </p:sp>
      <p:sp>
        <p:nvSpPr>
          <p:cNvPr id="9" name="TextBox 8"/>
          <p:cNvSpPr txBox="1"/>
          <p:nvPr/>
        </p:nvSpPr>
        <p:spPr>
          <a:xfrm>
            <a:off x="5410200" y="4419600"/>
            <a:ext cx="1391920" cy="369332"/>
          </a:xfrm>
          <a:prstGeom prst="rect">
            <a:avLst/>
          </a:prstGeom>
          <a:noFill/>
        </p:spPr>
        <p:txBody>
          <a:bodyPr wrap="square" rtlCol="0">
            <a:spAutoFit/>
          </a:bodyPr>
          <a:lstStyle/>
          <a:p>
            <a:r>
              <a:rPr lang="en-US" dirty="0" smtClean="0"/>
              <a:t>Hydrosphere</a:t>
            </a:r>
            <a:endParaRPr lang="en-US" dirty="0"/>
          </a:p>
        </p:txBody>
      </p:sp>
      <p:sp>
        <p:nvSpPr>
          <p:cNvPr id="10" name="TextBox 9"/>
          <p:cNvSpPr txBox="1"/>
          <p:nvPr/>
        </p:nvSpPr>
        <p:spPr>
          <a:xfrm>
            <a:off x="7239000" y="4191000"/>
            <a:ext cx="1336391" cy="369332"/>
          </a:xfrm>
          <a:prstGeom prst="rect">
            <a:avLst/>
          </a:prstGeom>
          <a:noFill/>
        </p:spPr>
        <p:txBody>
          <a:bodyPr wrap="square" rtlCol="0">
            <a:spAutoFit/>
          </a:bodyPr>
          <a:lstStyle/>
          <a:p>
            <a:r>
              <a:rPr lang="en-US" dirty="0" err="1" smtClean="0"/>
              <a:t>Cryosphere</a:t>
            </a:r>
            <a:endParaRPr lang="en-US" dirty="0"/>
          </a:p>
        </p:txBody>
      </p:sp>
      <p:sp>
        <p:nvSpPr>
          <p:cNvPr id="11" name="TextBox 10"/>
          <p:cNvSpPr txBox="1"/>
          <p:nvPr/>
        </p:nvSpPr>
        <p:spPr>
          <a:xfrm>
            <a:off x="5334000" y="990600"/>
            <a:ext cx="1208023" cy="369332"/>
          </a:xfrm>
          <a:prstGeom prst="rect">
            <a:avLst/>
          </a:prstGeom>
          <a:noFill/>
        </p:spPr>
        <p:txBody>
          <a:bodyPr wrap="none" rtlCol="0">
            <a:spAutoFit/>
          </a:bodyPr>
          <a:lstStyle/>
          <a:p>
            <a:r>
              <a:rPr lang="en-US" dirty="0" smtClean="0"/>
              <a:t>Astronomy</a:t>
            </a:r>
            <a:endParaRPr lang="en-US" dirty="0"/>
          </a:p>
        </p:txBody>
      </p:sp>
      <p:sp>
        <p:nvSpPr>
          <p:cNvPr id="12" name="TextBox 11"/>
          <p:cNvSpPr txBox="1"/>
          <p:nvPr/>
        </p:nvSpPr>
        <p:spPr>
          <a:xfrm>
            <a:off x="3581400" y="4114800"/>
            <a:ext cx="1125821" cy="369332"/>
          </a:xfrm>
          <a:prstGeom prst="rect">
            <a:avLst/>
          </a:prstGeom>
          <a:noFill/>
        </p:spPr>
        <p:txBody>
          <a:bodyPr wrap="none" rtlCol="0">
            <a:spAutoFit/>
          </a:bodyPr>
          <a:lstStyle/>
          <a:p>
            <a:r>
              <a:rPr lang="en-US" dirty="0" smtClean="0"/>
              <a:t>Biosphere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Example (Math) Topic: </a:t>
            </a:r>
            <a:r>
              <a:rPr lang="en-US" dirty="0" smtClean="0"/>
              <a:t/>
            </a:r>
            <a:br>
              <a:rPr lang="en-US" dirty="0" smtClean="0"/>
            </a:br>
            <a:r>
              <a:rPr lang="en-US" dirty="0" smtClean="0"/>
              <a:t>Non-Linearity versus Linearity</a:t>
            </a:r>
            <a:endParaRPr lang="en-US" dirty="0"/>
          </a:p>
        </p:txBody>
      </p:sp>
      <p:sp>
        <p:nvSpPr>
          <p:cNvPr id="3" name="Content Placeholder 2"/>
          <p:cNvSpPr>
            <a:spLocks noGrp="1"/>
          </p:cNvSpPr>
          <p:nvPr>
            <p:ph idx="1"/>
          </p:nvPr>
        </p:nvSpPr>
        <p:spPr>
          <a:xfrm>
            <a:off x="0" y="1600200"/>
            <a:ext cx="8915400" cy="4953000"/>
          </a:xfrm>
        </p:spPr>
        <p:txBody>
          <a:bodyPr>
            <a:normAutofit lnSpcReduction="10000"/>
          </a:bodyPr>
          <a:lstStyle/>
          <a:p>
            <a:pPr>
              <a:buNone/>
            </a:pPr>
            <a:r>
              <a:rPr lang="en-US" dirty="0" smtClean="0"/>
              <a:t>	And let’s focus on sea-level in this concrete example. </a:t>
            </a:r>
          </a:p>
          <a:p>
            <a:pPr>
              <a:buNone/>
            </a:pPr>
            <a:r>
              <a:rPr lang="en-US" dirty="0" smtClean="0"/>
              <a:t>	There are, of course, many issues offering a variety of lines of attack from the GCD perspective. E.g. one could </a:t>
            </a:r>
            <a:r>
              <a:rPr lang="en-US" dirty="0" smtClean="0"/>
              <a:t>address:</a:t>
            </a:r>
            <a:endParaRPr lang="en-US" dirty="0" smtClean="0"/>
          </a:p>
          <a:p>
            <a:pPr lvl="1"/>
            <a:r>
              <a:rPr lang="en-US" dirty="0"/>
              <a:t>N</a:t>
            </a:r>
            <a:r>
              <a:rPr lang="en-US" dirty="0" smtClean="0"/>
              <a:t>ormal versus non-normal distributions</a:t>
            </a:r>
          </a:p>
          <a:p>
            <a:pPr lvl="1"/>
            <a:r>
              <a:rPr lang="en-US" dirty="0" smtClean="0"/>
              <a:t>Regression modeling</a:t>
            </a:r>
          </a:p>
          <a:p>
            <a:pPr lvl="1"/>
            <a:r>
              <a:rPr lang="en-US" dirty="0" smtClean="0"/>
              <a:t>Orthogonal functions and Fourier analysis</a:t>
            </a:r>
          </a:p>
          <a:p>
            <a:pPr lvl="1"/>
            <a:r>
              <a:rPr lang="en-US" dirty="0" smtClean="0"/>
              <a:t>Correlation versus causation</a:t>
            </a:r>
          </a:p>
          <a:p>
            <a:pPr lvl="1"/>
            <a:r>
              <a:rPr lang="en-US"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Let’s start with </a:t>
            </a:r>
            <a:r>
              <a:rPr lang="en-US" sz="4800" dirty="0" err="1" smtClean="0"/>
              <a:t>Monotonicity</a:t>
            </a:r>
            <a:r>
              <a:rPr lang="en-US" sz="4800" dirty="0" smtClean="0"/>
              <a:t>…</a:t>
            </a:r>
            <a:endParaRPr lang="en-US" sz="4800" dirty="0"/>
          </a:p>
        </p:txBody>
      </p:sp>
      <p:sp>
        <p:nvSpPr>
          <p:cNvPr id="3" name="Content Placeholder 2"/>
          <p:cNvSpPr>
            <a:spLocks noGrp="1"/>
          </p:cNvSpPr>
          <p:nvPr>
            <p:ph idx="1"/>
          </p:nvPr>
        </p:nvSpPr>
        <p:spPr>
          <a:xfrm>
            <a:off x="381000" y="1676400"/>
            <a:ext cx="8382000" cy="4495800"/>
          </a:xfrm>
        </p:spPr>
        <p:txBody>
          <a:bodyPr>
            <a:normAutofit/>
          </a:bodyPr>
          <a:lstStyle/>
          <a:p>
            <a:r>
              <a:rPr lang="en-US" dirty="0" smtClean="0"/>
              <a:t>“As water warms, it expands… Most of the sea level rise predicted for the next hundred years — a total of up to three feet — is purely a function of thermal expansion.” p. 125, </a:t>
            </a:r>
            <a:r>
              <a:rPr lang="en-US" dirty="0" err="1" smtClean="0"/>
              <a:t>Kolbert</a:t>
            </a:r>
            <a:r>
              <a:rPr lang="en-US" dirty="0" smtClean="0"/>
              <a:t>, </a:t>
            </a:r>
            <a:r>
              <a:rPr lang="en-US" i="1" dirty="0" smtClean="0"/>
              <a:t>Field Notes from a Catastrophe</a:t>
            </a:r>
            <a:r>
              <a:rPr lang="en-US" dirty="0" smtClean="0"/>
              <a:t>. I.e.,                                         </a:t>
            </a:r>
          </a:p>
          <a:p>
            <a:pPr>
              <a:buNone/>
            </a:pPr>
            <a:r>
              <a:rPr lang="en-US" b="1" dirty="0" smtClean="0"/>
              <a:t>    	</a:t>
            </a:r>
            <a:r>
              <a:rPr lang="en-US" b="1" dirty="0" smtClean="0"/>
              <a:t>	as water warms, it expands.</a:t>
            </a:r>
            <a:endParaRPr lang="en-US" b="1" dirty="0" smtClean="0"/>
          </a:p>
          <a:p>
            <a:r>
              <a:rPr lang="en-US" dirty="0" smtClean="0"/>
              <a:t>But we don’t know that the increase is linear.  How do we know that a relationship is linear?</a:t>
            </a:r>
          </a:p>
          <a:p>
            <a:endParaRPr lang="en-US"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Linearity	</a:t>
            </a:r>
            <a:endParaRPr lang="en-US" dirty="0"/>
          </a:p>
        </p:txBody>
      </p:sp>
      <p:sp>
        <p:nvSpPr>
          <p:cNvPr id="3" name="Content Placeholder 2"/>
          <p:cNvSpPr>
            <a:spLocks noGrp="1"/>
          </p:cNvSpPr>
          <p:nvPr>
            <p:ph idx="1"/>
          </p:nvPr>
        </p:nvSpPr>
        <p:spPr>
          <a:xfrm>
            <a:off x="152400" y="1295400"/>
            <a:ext cx="8991600" cy="5334000"/>
          </a:xfrm>
        </p:spPr>
        <p:txBody>
          <a:bodyPr>
            <a:normAutofit fontScale="85000" lnSpcReduction="10000"/>
          </a:bodyPr>
          <a:lstStyle/>
          <a:p>
            <a:r>
              <a:rPr lang="en-US" dirty="0" smtClean="0"/>
              <a:t>If you </a:t>
            </a:r>
            <a:r>
              <a:rPr lang="en-US" b="1" dirty="0" smtClean="0"/>
              <a:t>double x</a:t>
            </a:r>
            <a:r>
              <a:rPr lang="en-US" dirty="0" smtClean="0"/>
              <a:t>, does the </a:t>
            </a:r>
            <a:r>
              <a:rPr lang="en-US" b="1" dirty="0" smtClean="0"/>
              <a:t>change in y double</a:t>
            </a:r>
            <a:r>
              <a:rPr lang="en-US" dirty="0" smtClean="0"/>
              <a:t>? If so, y is an affine function of x, whose graph is linear. (If y itself doubles when x doubles, then y is </a:t>
            </a:r>
            <a:r>
              <a:rPr lang="en-US" dirty="0" smtClean="0"/>
              <a:t>truly linear</a:t>
            </a:r>
            <a:r>
              <a:rPr lang="en-US" dirty="0" smtClean="0"/>
              <a:t>.)</a:t>
            </a:r>
          </a:p>
          <a:p>
            <a:r>
              <a:rPr lang="en-US" dirty="0" smtClean="0"/>
              <a:t>So: if you double global output of CO2, does the warming double? Does ocean acidification double? Does twice as much Arctic ice melt? Do twice as many species go extinct? </a:t>
            </a:r>
          </a:p>
          <a:p>
            <a:r>
              <a:rPr lang="en-US" dirty="0" smtClean="0"/>
              <a:t>“[The WAIS]’s melting currently contributes 0.3 millimeters to sea level rise each year. This is second only to Greenland, whose contribution to sea level rise has been estimated as high as 0.7 mm per year.” </a:t>
            </a:r>
            <a:r>
              <a:rPr lang="en-US" dirty="0" smtClean="0">
                <a:hlinkClick r:id="rId3"/>
              </a:rPr>
              <a:t>West Antarctica warming more than expected</a:t>
            </a:r>
            <a:r>
              <a:rPr lang="en-US" dirty="0" smtClean="0"/>
              <a:t> (NCAR, 2012) A statement like this is an implicit </a:t>
            </a:r>
            <a:r>
              <a:rPr lang="en-US" b="1" dirty="0" smtClean="0"/>
              <a:t>declaration of linearity</a:t>
            </a:r>
            <a:r>
              <a:rPr lang="en-US" dirty="0" smtClean="0"/>
              <a:t>, and we find such statements (predictions) made all the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Phenomena are Non-Linear</a:t>
            </a:r>
            <a:endParaRPr lang="en-US" dirty="0"/>
          </a:p>
        </p:txBody>
      </p:sp>
      <p:sp>
        <p:nvSpPr>
          <p:cNvPr id="3" name="Content Placeholder 2"/>
          <p:cNvSpPr>
            <a:spLocks noGrp="1"/>
          </p:cNvSpPr>
          <p:nvPr>
            <p:ph idx="1"/>
          </p:nvPr>
        </p:nvSpPr>
        <p:spPr>
          <a:xfrm>
            <a:off x="152400" y="1371600"/>
            <a:ext cx="8991600" cy="5257800"/>
          </a:xfrm>
        </p:spPr>
        <p:txBody>
          <a:bodyPr>
            <a:normAutofit fontScale="92500"/>
          </a:bodyPr>
          <a:lstStyle/>
          <a:p>
            <a:r>
              <a:rPr lang="en-US" dirty="0" smtClean="0"/>
              <a:t>An historical example (John Tyndall, 1861): “…increasing the concentration of an absorbent gas does not always produce </a:t>
            </a:r>
            <a:r>
              <a:rPr lang="en-US" b="1" dirty="0" smtClean="0"/>
              <a:t>a proportional increase</a:t>
            </a:r>
            <a:r>
              <a:rPr lang="en-US" dirty="0" smtClean="0"/>
              <a:t> in heat uptake, because there is progressively less to be absorbed.” This explicitly </a:t>
            </a:r>
            <a:r>
              <a:rPr lang="en-US" b="1" dirty="0" smtClean="0"/>
              <a:t>denies</a:t>
            </a:r>
            <a:r>
              <a:rPr lang="en-US" dirty="0" smtClean="0"/>
              <a:t> linearity in a monotone relationship. In fact, linearity is generally rare </a:t>
            </a:r>
            <a:r>
              <a:rPr lang="en-US" dirty="0" smtClean="0"/>
              <a:t>in nature (</a:t>
            </a:r>
            <a:r>
              <a:rPr lang="en-US" i="1" dirty="0" smtClean="0"/>
              <a:t>but </a:t>
            </a:r>
            <a:r>
              <a:rPr lang="en-US" i="1" dirty="0" smtClean="0"/>
              <a:t>don’t tell our students</a:t>
            </a:r>
            <a:r>
              <a:rPr lang="en-US" dirty="0" smtClean="0"/>
              <a:t>!).</a:t>
            </a:r>
          </a:p>
          <a:p>
            <a:r>
              <a:rPr lang="en-US" dirty="0" smtClean="0"/>
              <a:t>Even </a:t>
            </a:r>
            <a:r>
              <a:rPr lang="en-US" dirty="0" err="1" smtClean="0"/>
              <a:t>monotonicity</a:t>
            </a:r>
            <a:r>
              <a:rPr lang="en-US" dirty="0" smtClean="0"/>
              <a:t> is violated frequently: for example, Paracelsus (the “father of toxicology”) said that </a:t>
            </a:r>
            <a:r>
              <a:rPr lang="en-US" dirty="0" smtClean="0"/>
              <a:t>everything is a poison in the wrong dose…. This asserts that positive inputs have U-shaped responses.</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Mean Sea Level</a:t>
            </a:r>
            <a:endParaRPr lang="en-US" dirty="0"/>
          </a:p>
        </p:txBody>
      </p:sp>
      <p:pic>
        <p:nvPicPr>
          <p:cNvPr id="4" name="Content Placeholder 3" descr="MSL_Serie_MERGED_Global_IB_RWT_GIA_Adjust.png">
            <a:hlinkClick r:id="rId3" tooltip="The source of the graphic"/>
          </p:cNvPr>
          <p:cNvPicPr>
            <a:picLocks noGrp="1" noChangeAspect="1"/>
          </p:cNvPicPr>
          <p:nvPr>
            <p:ph idx="1"/>
          </p:nvPr>
        </p:nvPicPr>
        <p:blipFill>
          <a:blip r:embed="rId4" cstate="print"/>
          <a:stretch>
            <a:fillRect/>
          </a:stretch>
        </p:blipFill>
        <p:spPr>
          <a:xfrm>
            <a:off x="304800" y="914401"/>
            <a:ext cx="5278419" cy="3505200"/>
          </a:xfrm>
        </p:spPr>
      </p:pic>
      <p:sp>
        <p:nvSpPr>
          <p:cNvPr id="5" name="TextBox 4"/>
          <p:cNvSpPr txBox="1"/>
          <p:nvPr/>
        </p:nvSpPr>
        <p:spPr>
          <a:xfrm>
            <a:off x="304800" y="4419600"/>
            <a:ext cx="7772400" cy="1200329"/>
          </a:xfrm>
          <a:prstGeom prst="rect">
            <a:avLst/>
          </a:prstGeom>
          <a:noFill/>
        </p:spPr>
        <p:txBody>
          <a:bodyPr wrap="square" rtlCol="0">
            <a:spAutoFit/>
          </a:bodyPr>
          <a:lstStyle/>
          <a:p>
            <a:r>
              <a:rPr lang="en-US" sz="2400" dirty="0" smtClean="0"/>
              <a:t>20 years of linear growth…? Apparently: if we measure from any fixed point in time, e.g</a:t>
            </a:r>
            <a:r>
              <a:rPr lang="en-US" sz="2400" dirty="0" smtClean="0"/>
              <a:t>. if we </a:t>
            </a:r>
            <a:r>
              <a:rPr lang="en-US" sz="2400" b="1" dirty="0" smtClean="0"/>
              <a:t>double </a:t>
            </a:r>
            <a:r>
              <a:rPr lang="en-US" sz="2400" b="1" dirty="0" smtClean="0"/>
              <a:t>the time</a:t>
            </a:r>
            <a:r>
              <a:rPr lang="en-US" sz="2400" dirty="0" smtClean="0"/>
              <a:t> </a:t>
            </a:r>
            <a:r>
              <a:rPr lang="en-US" sz="2400" dirty="0" smtClean="0"/>
              <a:t>from 1993, then the </a:t>
            </a:r>
            <a:r>
              <a:rPr lang="en-US" sz="2400" b="1" dirty="0" smtClean="0"/>
              <a:t>change</a:t>
            </a:r>
            <a:r>
              <a:rPr lang="en-US" sz="2400" dirty="0" smtClean="0"/>
              <a:t> in </a:t>
            </a:r>
            <a:r>
              <a:rPr lang="en-US" sz="2400" dirty="0" smtClean="0"/>
              <a:t>mean </a:t>
            </a:r>
            <a:r>
              <a:rPr lang="en-US" sz="2400" dirty="0" smtClean="0"/>
              <a:t>s</a:t>
            </a:r>
            <a:r>
              <a:rPr lang="en-US" sz="2400" dirty="0" smtClean="0"/>
              <a:t>ea </a:t>
            </a:r>
            <a:r>
              <a:rPr lang="en-US" sz="2400" dirty="0" smtClean="0"/>
              <a:t>l</a:t>
            </a:r>
            <a:r>
              <a:rPr lang="en-US" sz="2400" dirty="0" smtClean="0"/>
              <a:t>evel </a:t>
            </a:r>
            <a:r>
              <a:rPr lang="en-US" sz="2400" dirty="0" smtClean="0"/>
              <a:t>appears to double. </a:t>
            </a:r>
            <a:endParaRPr lang="en-US" sz="2400" dirty="0"/>
          </a:p>
        </p:txBody>
      </p:sp>
      <p:sp>
        <p:nvSpPr>
          <p:cNvPr id="6" name="TextBox 5"/>
          <p:cNvSpPr txBox="1"/>
          <p:nvPr/>
        </p:nvSpPr>
        <p:spPr>
          <a:xfrm>
            <a:off x="5715000" y="990600"/>
            <a:ext cx="3429000" cy="3693319"/>
          </a:xfrm>
          <a:prstGeom prst="rect">
            <a:avLst/>
          </a:prstGeom>
          <a:noFill/>
        </p:spPr>
        <p:txBody>
          <a:bodyPr wrap="square" rtlCol="0">
            <a:spAutoFit/>
          </a:bodyPr>
          <a:lstStyle/>
          <a:p>
            <a:r>
              <a:rPr lang="en-US" dirty="0" smtClean="0"/>
              <a:t>Looks like there’s a linear trend, with a dramatic downtrend in the last few years (followed by a surge to “catch up” – </a:t>
            </a:r>
            <a:r>
              <a:rPr lang="en-US" dirty="0" smtClean="0">
                <a:hlinkClick r:id="rId5" tooltip="The 2011 La Niña: So strong, the oceans fell"/>
              </a:rPr>
              <a:t>what’s up with that</a:t>
            </a:r>
            <a:r>
              <a:rPr lang="en-US" dirty="0" smtClean="0"/>
              <a:t>?). </a:t>
            </a:r>
          </a:p>
          <a:p>
            <a:endParaRPr lang="en-US" dirty="0" smtClean="0"/>
          </a:p>
          <a:p>
            <a:r>
              <a:rPr lang="en-US" dirty="0" smtClean="0"/>
              <a:t>Students need to realize that </a:t>
            </a:r>
            <a:r>
              <a:rPr lang="en-US" dirty="0" smtClean="0">
                <a:hlinkClick r:id="rId6" tooltip="The data corresponding to the graph"/>
              </a:rPr>
              <a:t>data </a:t>
            </a:r>
            <a:r>
              <a:rPr lang="en-US" dirty="0" smtClean="0"/>
              <a:t>– the dots – must be “connected” by the mathematician – and perhaps explained by the mathematician – or scientist – as well. </a:t>
            </a:r>
          </a:p>
          <a:p>
            <a:endParaRPr lang="en-US" dirty="0"/>
          </a:p>
        </p:txBody>
      </p:sp>
      <p:sp>
        <p:nvSpPr>
          <p:cNvPr id="7" name="TextBox 6"/>
          <p:cNvSpPr txBox="1"/>
          <p:nvPr/>
        </p:nvSpPr>
        <p:spPr>
          <a:xfrm>
            <a:off x="533400" y="5657671"/>
            <a:ext cx="8382000" cy="1200329"/>
          </a:xfrm>
          <a:prstGeom prst="rect">
            <a:avLst/>
          </a:prstGeom>
          <a:noFill/>
        </p:spPr>
        <p:txBody>
          <a:bodyPr wrap="square" rtlCol="0">
            <a:spAutoFit/>
          </a:bodyPr>
          <a:lstStyle/>
          <a:p>
            <a:r>
              <a:rPr lang="en-US" dirty="0" smtClean="0"/>
              <a:t>At times during the Cenozoic (~65 million years ago) the world was ice-free, and sea level was around 70 meters higher than today.  “Sea level rise, despite its potential importance, is one of the least well understood impacts of human-made climate change.” Hansen, 2012. At this rate, </a:t>
            </a:r>
            <a:r>
              <a:rPr lang="en-US" dirty="0" smtClean="0"/>
              <a:t>it will take 22222 </a:t>
            </a:r>
            <a:r>
              <a:rPr lang="en-US" dirty="0" smtClean="0"/>
              <a:t>years to get to 70 meters again….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 IS it linear? If we zoom out…</a:t>
            </a:r>
            <a:endParaRPr lang="en-US" dirty="0"/>
          </a:p>
        </p:txBody>
      </p:sp>
      <p:sp>
        <p:nvSpPr>
          <p:cNvPr id="4" name="Rectangle 3"/>
          <p:cNvSpPr/>
          <p:nvPr/>
        </p:nvSpPr>
        <p:spPr>
          <a:xfrm>
            <a:off x="457200" y="5029200"/>
            <a:ext cx="8686800" cy="2031325"/>
          </a:xfrm>
          <a:prstGeom prst="rect">
            <a:avLst/>
          </a:prstGeom>
        </p:spPr>
        <p:txBody>
          <a:bodyPr wrap="square">
            <a:spAutoFit/>
          </a:bodyPr>
          <a:lstStyle/>
          <a:p>
            <a:r>
              <a:rPr lang="en-US" dirty="0" smtClean="0"/>
              <a:t>Two thousand years of sea-level rise estimates from two North Carolina salt marshes (Sand Point and </a:t>
            </a:r>
            <a:r>
              <a:rPr lang="en-US" dirty="0" err="1" smtClean="0"/>
              <a:t>Tump</a:t>
            </a:r>
            <a:r>
              <a:rPr lang="en-US" dirty="0" smtClean="0"/>
              <a:t> Point).  Errors in the data are represented by parallelograms. The red [curve] is the best fit to the sea-level data. Green shapes indicate when significant changes occurred in the  rate of sea-level rise. SOURCE: Kemp et al. (2011). </a:t>
            </a:r>
          </a:p>
          <a:p>
            <a:r>
              <a:rPr lang="en-US" dirty="0" smtClean="0"/>
              <a:t>From: </a:t>
            </a:r>
            <a:r>
              <a:rPr lang="en-US" i="1" dirty="0" smtClean="0"/>
              <a:t>Sea-Level Rise for the Coasts of California, Oregon, and Washington:  Past, Present, and Future </a:t>
            </a:r>
            <a:r>
              <a:rPr lang="en-US" b="1" dirty="0" smtClean="0"/>
              <a:t>(National Research Council, 2012). </a:t>
            </a:r>
          </a:p>
          <a:p>
            <a:endParaRPr lang="en-US" dirty="0"/>
          </a:p>
        </p:txBody>
      </p:sp>
      <p:pic>
        <p:nvPicPr>
          <p:cNvPr id="5" name="Picture 4" descr="SeaLevelRiseZoom.png">
            <a:hlinkClick r:id="rId3"/>
          </p:cNvPr>
          <p:cNvPicPr>
            <a:picLocks noChangeAspect="1"/>
          </p:cNvPicPr>
          <p:nvPr/>
        </p:nvPicPr>
        <p:blipFill>
          <a:blip r:embed="rId4" cstate="print"/>
          <a:stretch>
            <a:fillRect/>
          </a:stretch>
        </p:blipFill>
        <p:spPr>
          <a:xfrm>
            <a:off x="228600" y="1066800"/>
            <a:ext cx="8619771" cy="37385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21331</TotalTime>
  <Words>1917</Words>
  <Application>Microsoft Office PowerPoint</Application>
  <PresentationFormat>On-screen Show (4:3)</PresentationFormat>
  <Paragraphs>144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Global Climate Destabilization:  Optimal Opportunity for the Mathematics of Planet Earth</vt:lpstr>
      <vt:lpstr>Global Climate Destabilization (GCD) :  There’s good news and bad news….</vt:lpstr>
      <vt:lpstr>Variety: Pick your STEM subject matter</vt:lpstr>
      <vt:lpstr>Example (Math) Topic:  Non-Linearity versus Linearity</vt:lpstr>
      <vt:lpstr>Let’s start with Monotonicity…</vt:lpstr>
      <vt:lpstr>Linearity </vt:lpstr>
      <vt:lpstr>Most Phenomena are Non-Linear</vt:lpstr>
      <vt:lpstr>Mean Sea Level</vt:lpstr>
      <vt:lpstr>Or IS it linear? If we zoom out…</vt:lpstr>
      <vt:lpstr>James Hansen Reviews Sea-Level</vt:lpstr>
      <vt:lpstr>Pick your STEM subject matter:</vt:lpstr>
      <vt:lpstr>Slide 12</vt:lpstr>
      <vt:lpstr>Pick your STEM subject matter:</vt:lpstr>
      <vt:lpstr>Favorite Example of Non-Linearity: The Keeling Data, Graphed</vt:lpstr>
      <vt:lpstr>Pick your STEM subject matter:</vt:lpstr>
      <vt:lpstr>Slide 16</vt:lpstr>
      <vt:lpstr>Slide 17</vt:lpstr>
      <vt:lpstr>Slide 18</vt:lpstr>
      <vt:lpstr>Resource Greatest Hits</vt:lpstr>
      <vt:lpstr>More from James Hansen….</vt:lpstr>
    </vt:vector>
  </TitlesOfParts>
  <Company>Northern Kentucky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Climate Destabilization:  Optimal Opportunity for the Mathematics of Planet Earth.</dc:title>
  <dc:creator>LONGA</dc:creator>
  <cp:lastModifiedBy>LONGA</cp:lastModifiedBy>
  <cp:revision>451</cp:revision>
  <dcterms:created xsi:type="dcterms:W3CDTF">2012-12-10T01:15:38Z</dcterms:created>
  <dcterms:modified xsi:type="dcterms:W3CDTF">2013-01-09T16:07:15Z</dcterms:modified>
</cp:coreProperties>
</file>