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handoutMasterIdLst>
    <p:handoutMasterId r:id="rId20"/>
  </p:handoutMasterIdLst>
  <p:sldIdLst>
    <p:sldId id="256" r:id="rId2"/>
    <p:sldId id="274" r:id="rId3"/>
    <p:sldId id="259" r:id="rId4"/>
    <p:sldId id="267" r:id="rId5"/>
    <p:sldId id="258" r:id="rId6"/>
    <p:sldId id="260" r:id="rId7"/>
    <p:sldId id="262" r:id="rId8"/>
    <p:sldId id="272" r:id="rId9"/>
    <p:sldId id="273" r:id="rId10"/>
    <p:sldId id="268" r:id="rId11"/>
    <p:sldId id="269" r:id="rId12"/>
    <p:sldId id="270" r:id="rId13"/>
    <p:sldId id="257" r:id="rId14"/>
    <p:sldId id="264" r:id="rId15"/>
    <p:sldId id="265" r:id="rId16"/>
    <p:sldId id="266" r:id="rId17"/>
    <p:sldId id="263" r:id="rId18"/>
    <p:sldId id="271" r:id="rId1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0" y="-4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5D8CEF8-885B-4B5D-91B4-C77271571787}" type="datetimeFigureOut">
              <a:rPr lang="en-US" smtClean="0"/>
              <a:t>1/4/2013</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0798C532-803E-404B-9A4C-054F6CBDDEAC}" type="slidenum">
              <a:rPr lang="en-US" smtClean="0"/>
              <a:t>‹#›</a:t>
            </a:fld>
            <a:endParaRPr lang="en-US"/>
          </a:p>
        </p:txBody>
      </p:sp>
    </p:spTree>
    <p:extLst>
      <p:ext uri="{BB962C8B-B14F-4D97-AF65-F5344CB8AC3E}">
        <p14:creationId xmlns:p14="http://schemas.microsoft.com/office/powerpoint/2010/main" val="3012245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951A8D5-A5C2-411A-8B5F-957E5BAB73BE}" type="datetimeFigureOut">
              <a:rPr lang="en-US" smtClean="0"/>
              <a:t>1/4/2013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2B9F688-85B2-46B6-9FDA-2D8DD4C2844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51A8D5-A5C2-411A-8B5F-957E5BAB73BE}" type="datetimeFigureOut">
              <a:rPr lang="en-US" smtClean="0"/>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51A8D5-A5C2-411A-8B5F-957E5BAB73BE}" type="datetimeFigureOut">
              <a:rPr lang="en-US" smtClean="0"/>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51A8D5-A5C2-411A-8B5F-957E5BAB73BE}" type="datetimeFigureOut">
              <a:rPr lang="en-US" smtClean="0"/>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51A8D5-A5C2-411A-8B5F-957E5BAB73BE}" type="datetimeFigureOut">
              <a:rPr lang="en-US" smtClean="0"/>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9F688-85B2-46B6-9FDA-2D8DD4C2844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51A8D5-A5C2-411A-8B5F-957E5BAB73BE}" type="datetimeFigureOut">
              <a:rPr lang="en-US" smtClean="0"/>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951A8D5-A5C2-411A-8B5F-957E5BAB73BE}" type="datetimeFigureOut">
              <a:rPr lang="en-US" smtClean="0"/>
              <a:t>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51A8D5-A5C2-411A-8B5F-957E5BAB73BE}" type="datetimeFigureOut">
              <a:rPr lang="en-US" smtClean="0"/>
              <a:t>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1A8D5-A5C2-411A-8B5F-957E5BAB73BE}" type="datetimeFigureOut">
              <a:rPr lang="en-US" smtClean="0"/>
              <a:t>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951A8D5-A5C2-411A-8B5F-957E5BAB73BE}" type="datetimeFigureOut">
              <a:rPr lang="en-US" smtClean="0"/>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9F688-85B2-46B6-9FDA-2D8DD4C284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51A8D5-A5C2-411A-8B5F-957E5BAB73BE}" type="datetimeFigureOut">
              <a:rPr lang="en-US" smtClean="0"/>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2B9F688-85B2-46B6-9FDA-2D8DD4C2844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951A8D5-A5C2-411A-8B5F-957E5BAB73BE}" type="datetimeFigureOut">
              <a:rPr lang="en-US" smtClean="0"/>
              <a:t>1/4/2013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B9F688-85B2-46B6-9FDA-2D8DD4C2844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jwocky.gsfc.nas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project%202.ppt" TargetMode="External"/><Relationship Id="rId2" Type="http://schemas.openxmlformats.org/officeDocument/2006/relationships/hyperlink" Target="done.ppt" TargetMode="External"/><Relationship Id="rId1" Type="http://schemas.openxmlformats.org/officeDocument/2006/relationships/slideLayout" Target="../slideLayouts/slideLayout2.xml"/><Relationship Id="rId4" Type="http://schemas.openxmlformats.org/officeDocument/2006/relationships/hyperlink" Target="Ozone%20project.pp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pp.gsfc.nasa.gov/omps.html" TargetMode="External"/><Relationship Id="rId2" Type="http://schemas.openxmlformats.org/officeDocument/2006/relationships/hyperlink" Target="http://ozoneaq.gsfc.nasa.gov/" TargetMode="External"/><Relationship Id="rId1" Type="http://schemas.openxmlformats.org/officeDocument/2006/relationships/slideLayout" Target="../slideLayouts/slideLayout2.xml"/><Relationship Id="rId6" Type="http://schemas.openxmlformats.org/officeDocument/2006/relationships/hyperlink" Target="http://disc.sci.gsfc.nasa.gov/ozone" TargetMode="External"/><Relationship Id="rId5" Type="http://schemas.openxmlformats.org/officeDocument/2006/relationships/hyperlink" Target="http://mirador.gsfc.nasa.gov/cgi-bin/mirador/presentNavigation.pl?tree=project&amp;project=TOMS" TargetMode="External"/><Relationship Id="rId4" Type="http://schemas.openxmlformats.org/officeDocument/2006/relationships/hyperlink" Target="http://ozonewatch.gsfc.nas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npp.gsfc.nasa.gov/omps.html" TargetMode="External"/><Relationship Id="rId2" Type="http://schemas.openxmlformats.org/officeDocument/2006/relationships/hyperlink" Target="http://ozoneaq.gsfc.nasa.gov/"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ozonewatch.gsfc.nas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ozonewatch.gsfc.nasa.gov/Scripts/big_image.php?date=2006-09-24&amp;he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zoneaq.gsfc.nasa.gov/images/Ozhole_area_graph.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Modeling Ozone Depletion -TOMS Data (NASA) for Latitude Bands</a:t>
            </a:r>
            <a:endParaRPr lang="en-US" dirty="0"/>
          </a:p>
        </p:txBody>
      </p:sp>
      <p:sp>
        <p:nvSpPr>
          <p:cNvPr id="3" name="Subtitle 2"/>
          <p:cNvSpPr>
            <a:spLocks noGrp="1"/>
          </p:cNvSpPr>
          <p:nvPr>
            <p:ph type="subTitle" idx="1"/>
          </p:nvPr>
        </p:nvSpPr>
        <p:spPr/>
        <p:txBody>
          <a:bodyPr/>
          <a:lstStyle/>
          <a:p>
            <a:r>
              <a:rPr lang="en-US" dirty="0" smtClean="0"/>
              <a:t>Dan </a:t>
            </a:r>
            <a:r>
              <a:rPr lang="en-US" dirty="0" smtClean="0"/>
              <a:t>Seth, Math, MCP</a:t>
            </a:r>
          </a:p>
          <a:p>
            <a:r>
              <a:rPr lang="en-US" dirty="0" smtClean="0"/>
              <a:t>West Texas A&amp;M University</a:t>
            </a:r>
            <a:r>
              <a:rPr lang="en-US" dirty="0" smtClean="0"/>
              <a:t> </a:t>
            </a:r>
            <a:endParaRPr lang="en-US" dirty="0" smtClean="0"/>
          </a:p>
        </p:txBody>
      </p:sp>
    </p:spTree>
    <p:extLst>
      <p:ext uri="{BB962C8B-B14F-4D97-AF65-F5344CB8AC3E}">
        <p14:creationId xmlns:p14="http://schemas.microsoft.com/office/powerpoint/2010/main" val="697691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In-Class Pre-Project </a:t>
            </a:r>
            <a:r>
              <a:rPr lang="en-US" sz="4000" dirty="0"/>
              <a:t>to retrieve and plot TOMS data.</a:t>
            </a:r>
          </a:p>
        </p:txBody>
      </p:sp>
      <p:sp>
        <p:nvSpPr>
          <p:cNvPr id="3" name="Content Placeholder 2"/>
          <p:cNvSpPr>
            <a:spLocks noGrp="1"/>
          </p:cNvSpPr>
          <p:nvPr>
            <p:ph sz="half" idx="1"/>
          </p:nvPr>
        </p:nvSpPr>
        <p:spPr/>
        <p:txBody>
          <a:bodyPr>
            <a:normAutofit/>
          </a:bodyPr>
          <a:lstStyle/>
          <a:p>
            <a:r>
              <a:rPr lang="en-US" sz="1800" dirty="0" smtClean="0"/>
              <a:t>Get </a:t>
            </a:r>
            <a:r>
              <a:rPr lang="en-US" sz="1800" dirty="0"/>
              <a:t>ozone data from TOMS (</a:t>
            </a:r>
            <a:r>
              <a:rPr lang="en-US" sz="1800" i="1" dirty="0"/>
              <a:t>Total Ozone Mapping Spectrometer instruments</a:t>
            </a:r>
            <a:r>
              <a:rPr lang="en-US" sz="1800" dirty="0" smtClean="0"/>
              <a:t>)</a:t>
            </a:r>
          </a:p>
          <a:p>
            <a:r>
              <a:rPr lang="en-US" sz="1800" dirty="0" smtClean="0"/>
              <a:t>Plot ozone </a:t>
            </a:r>
            <a:r>
              <a:rPr lang="en-US" sz="1800" dirty="0"/>
              <a:t>levels for two years for different latitude </a:t>
            </a:r>
            <a:r>
              <a:rPr lang="en-US" sz="1800" dirty="0" smtClean="0"/>
              <a:t>bands.</a:t>
            </a:r>
          </a:p>
          <a:p>
            <a:r>
              <a:rPr lang="en-US" sz="1800" dirty="0" smtClean="0"/>
              <a:t>1997-1998 monthly ozone averages latitude bands:</a:t>
            </a:r>
          </a:p>
          <a:p>
            <a:pPr lvl="1"/>
            <a:r>
              <a:rPr lang="en-US" sz="1600" dirty="0" smtClean="0"/>
              <a:t>–35 to –30</a:t>
            </a:r>
          </a:p>
          <a:p>
            <a:pPr lvl="1"/>
            <a:r>
              <a:rPr lang="en-US" sz="1600" dirty="0" smtClean="0"/>
              <a:t>+30 to +35</a:t>
            </a:r>
          </a:p>
          <a:p>
            <a:pPr lvl="1"/>
            <a:r>
              <a:rPr lang="en-US" sz="1600" dirty="0" smtClean="0"/>
              <a:t>averaged levels</a:t>
            </a:r>
          </a:p>
          <a:p>
            <a:endParaRPr lang="en-US" dirty="0"/>
          </a:p>
          <a:p>
            <a:endParaRPr lang="en-US" dirty="0"/>
          </a:p>
        </p:txBody>
      </p:sp>
      <p:pic>
        <p:nvPicPr>
          <p:cNvPr id="10242"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5384"/>
          <a:stretch/>
        </p:blipFill>
        <p:spPr bwMode="auto">
          <a:xfrm>
            <a:off x="4480559" y="2133600"/>
            <a:ext cx="4454433"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2895682274"/>
              </p:ext>
            </p:extLst>
          </p:nvPr>
        </p:nvGraphicFramePr>
        <p:xfrm>
          <a:off x="1600200" y="5105400"/>
          <a:ext cx="6419850" cy="665480"/>
        </p:xfrm>
        <a:graphic>
          <a:graphicData uri="http://schemas.openxmlformats.org/drawingml/2006/table">
            <a:tbl>
              <a:tblPr/>
              <a:tblGrid>
                <a:gridCol w="641731"/>
                <a:gridCol w="642366"/>
                <a:gridCol w="641731"/>
                <a:gridCol w="642366"/>
                <a:gridCol w="641731"/>
                <a:gridCol w="641731"/>
                <a:gridCol w="642366"/>
                <a:gridCol w="641731"/>
                <a:gridCol w="642366"/>
                <a:gridCol w="641731"/>
              </a:tblGrid>
              <a:tr h="166370">
                <a:tc>
                  <a:txBody>
                    <a:bodyPr/>
                    <a:lstStyle/>
                    <a:p>
                      <a:pPr marL="0" marR="0" algn="r">
                        <a:spcBef>
                          <a:spcPts val="0"/>
                        </a:spcBef>
                        <a:spcAft>
                          <a:spcPts val="0"/>
                        </a:spcAft>
                      </a:pPr>
                      <a:r>
                        <a:rPr lang="en-US" sz="1000" dirty="0">
                          <a:solidFill>
                            <a:srgbClr val="000000"/>
                          </a:solidFill>
                          <a:effectLst/>
                          <a:latin typeface="Arial"/>
                          <a:ea typeface="Times New Roman"/>
                        </a:rPr>
                        <a:t> </a:t>
                      </a:r>
                      <a:endParaRPr lang="en-US" sz="1000" dirty="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 </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Jan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Feb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Mar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Apr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May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Jun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Jul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000000"/>
                          </a:solidFill>
                          <a:effectLst/>
                          <a:latin typeface="Arial"/>
                          <a:ea typeface="Times New Roman"/>
                        </a:rPr>
                        <a:t>Aug 1997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marL="0" marR="0" algn="r">
                        <a:spcBef>
                          <a:spcPts val="0"/>
                        </a:spcBef>
                        <a:spcAft>
                          <a:spcPts val="0"/>
                        </a:spcAft>
                      </a:pPr>
                      <a:r>
                        <a:rPr lang="en-US" sz="1000">
                          <a:solidFill>
                            <a:srgbClr val="000000"/>
                          </a:solidFill>
                          <a:effectLst/>
                          <a:latin typeface="Arial"/>
                          <a:ea typeface="Times New Roman"/>
                        </a:rPr>
                        <a:t>-35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-30</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268.9</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267.9</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269.4</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265.4</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265.3</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271</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278.2</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291.6</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marL="0" marR="0" algn="r">
                        <a:spcBef>
                          <a:spcPts val="0"/>
                        </a:spcBef>
                        <a:spcAft>
                          <a:spcPts val="0"/>
                        </a:spcAft>
                      </a:pPr>
                      <a:r>
                        <a:rPr lang="en-US" sz="1000">
                          <a:solidFill>
                            <a:srgbClr val="000000"/>
                          </a:solidFill>
                          <a:effectLst/>
                          <a:latin typeface="Arial"/>
                          <a:ea typeface="Times New Roman"/>
                        </a:rPr>
                        <a:t>30</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35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281.5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288.2</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303.1</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307.9</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304</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300.4</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293.7</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286.6</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marL="0" marR="0">
                        <a:spcBef>
                          <a:spcPts val="0"/>
                        </a:spcBef>
                        <a:spcAft>
                          <a:spcPts val="0"/>
                        </a:spcAft>
                      </a:pPr>
                      <a:r>
                        <a:rPr lang="en-US" sz="1000">
                          <a:solidFill>
                            <a:srgbClr val="000000"/>
                          </a:solidFill>
                          <a:effectLst/>
                          <a:latin typeface="Arial"/>
                          <a:ea typeface="Times New Roman"/>
                        </a:rPr>
                        <a:t>average</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 </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275.2</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278.05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286.25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286.65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284.65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000000"/>
                          </a:solidFill>
                          <a:effectLst/>
                          <a:latin typeface="Arial"/>
                          <a:ea typeface="Times New Roman"/>
                        </a:rPr>
                        <a:t>285.7</a:t>
                      </a:r>
                      <a:endParaRPr lang="en-US" sz="1000" dirty="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a:solidFill>
                            <a:srgbClr val="000000"/>
                          </a:solidFill>
                          <a:effectLst/>
                          <a:latin typeface="Arial"/>
                          <a:ea typeface="Times New Roman"/>
                        </a:rPr>
                        <a:t>285.95</a:t>
                      </a:r>
                      <a:endParaRPr lang="en-US" sz="100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solidFill>
                            <a:srgbClr val="000000"/>
                          </a:solidFill>
                          <a:effectLst/>
                          <a:latin typeface="Arial"/>
                          <a:ea typeface="Times New Roman"/>
                        </a:rPr>
                        <a:t>289.1</a:t>
                      </a:r>
                      <a:endParaRPr lang="en-US" sz="1000" dirty="0">
                        <a:effectLst/>
                        <a:latin typeface="Times New Roman"/>
                        <a:ea typeface="Times New Roman"/>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313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Ozone Project with NASA TOMS Data</a:t>
            </a:r>
          </a:p>
        </p:txBody>
      </p:sp>
      <p:sp>
        <p:nvSpPr>
          <p:cNvPr id="6" name="Content Placeholder 5"/>
          <p:cNvSpPr>
            <a:spLocks noGrp="1"/>
          </p:cNvSpPr>
          <p:nvPr>
            <p:ph idx="1"/>
          </p:nvPr>
        </p:nvSpPr>
        <p:spPr/>
        <p:txBody>
          <a:bodyPr>
            <a:normAutofit fontScale="92500"/>
          </a:bodyPr>
          <a:lstStyle/>
          <a:p>
            <a:r>
              <a:rPr lang="en-US" b="1" i="1" dirty="0"/>
              <a:t>Project </a:t>
            </a:r>
            <a:r>
              <a:rPr lang="en-US" b="1" i="1" dirty="0" smtClean="0"/>
              <a:t>goals:</a:t>
            </a:r>
            <a:r>
              <a:rPr lang="en-US" dirty="0" smtClean="0"/>
              <a:t> </a:t>
            </a:r>
          </a:p>
          <a:p>
            <a:pPr lvl="1"/>
            <a:r>
              <a:rPr lang="en-US" dirty="0" smtClean="0"/>
              <a:t>Model change </a:t>
            </a:r>
            <a:r>
              <a:rPr lang="en-US" dirty="0"/>
              <a:t>in </a:t>
            </a:r>
            <a:r>
              <a:rPr lang="en-US" dirty="0" smtClean="0"/>
              <a:t>ozone </a:t>
            </a:r>
            <a:r>
              <a:rPr lang="en-US" dirty="0"/>
              <a:t>layer over </a:t>
            </a:r>
            <a:r>
              <a:rPr lang="en-US" dirty="0" smtClean="0"/>
              <a:t>past </a:t>
            </a:r>
            <a:r>
              <a:rPr lang="en-US" dirty="0"/>
              <a:t>several </a:t>
            </a:r>
            <a:r>
              <a:rPr lang="en-US" dirty="0" smtClean="0"/>
              <a:t>years.</a:t>
            </a:r>
          </a:p>
          <a:p>
            <a:pPr lvl="1"/>
            <a:r>
              <a:rPr lang="en-US" dirty="0" smtClean="0"/>
              <a:t>Develop equations </a:t>
            </a:r>
            <a:r>
              <a:rPr lang="en-US" dirty="0" smtClean="0"/>
              <a:t>modeling annual </a:t>
            </a:r>
            <a:r>
              <a:rPr lang="en-US" dirty="0"/>
              <a:t>ozone levels </a:t>
            </a:r>
            <a:r>
              <a:rPr lang="en-US" dirty="0" smtClean="0"/>
              <a:t>of </a:t>
            </a:r>
            <a:r>
              <a:rPr lang="en-US" dirty="0"/>
              <a:t>latitude bands around the </a:t>
            </a:r>
            <a:r>
              <a:rPr lang="en-US" dirty="0" smtClean="0"/>
              <a:t>earth.</a:t>
            </a:r>
            <a:endParaRPr lang="en-US" dirty="0" smtClean="0"/>
          </a:p>
          <a:p>
            <a:pPr lvl="1"/>
            <a:r>
              <a:rPr lang="en-US" dirty="0" smtClean="0"/>
              <a:t>Predict </a:t>
            </a:r>
            <a:r>
              <a:rPr lang="en-US" dirty="0" smtClean="0"/>
              <a:t>future ozone </a:t>
            </a:r>
            <a:r>
              <a:rPr lang="en-US" dirty="0" smtClean="0"/>
              <a:t>levels and climatological changes.</a:t>
            </a:r>
          </a:p>
          <a:p>
            <a:r>
              <a:rPr lang="en-US" b="1" i="1" dirty="0"/>
              <a:t>Group </a:t>
            </a:r>
            <a:r>
              <a:rPr lang="en-US" b="1" i="1" dirty="0" smtClean="0"/>
              <a:t>Activity:</a:t>
            </a:r>
          </a:p>
          <a:p>
            <a:pPr lvl="1"/>
            <a:r>
              <a:rPr lang="en-US" dirty="0" smtClean="0"/>
              <a:t>Each </a:t>
            </a:r>
            <a:r>
              <a:rPr lang="en-US" dirty="0"/>
              <a:t>group </a:t>
            </a:r>
            <a:r>
              <a:rPr lang="en-US" dirty="0" smtClean="0"/>
              <a:t>is assigned </a:t>
            </a:r>
            <a:r>
              <a:rPr lang="en-US" dirty="0"/>
              <a:t>a latitude band around the earth</a:t>
            </a:r>
            <a:r>
              <a:rPr lang="en-US" dirty="0" smtClean="0"/>
              <a:t>.</a:t>
            </a:r>
          </a:p>
          <a:p>
            <a:pPr lvl="1"/>
            <a:r>
              <a:rPr lang="en-US" dirty="0" smtClean="0"/>
              <a:t>Determine </a:t>
            </a:r>
            <a:r>
              <a:rPr lang="en-US" dirty="0" smtClean="0"/>
              <a:t>scatter </a:t>
            </a:r>
            <a:r>
              <a:rPr lang="en-US" dirty="0" smtClean="0"/>
              <a:t>plots: years </a:t>
            </a:r>
            <a:r>
              <a:rPr lang="en-US" dirty="0" smtClean="0"/>
              <a:t>vs</a:t>
            </a:r>
            <a:r>
              <a:rPr lang="en-US" dirty="0"/>
              <a:t>. </a:t>
            </a:r>
            <a:r>
              <a:rPr lang="en-US" dirty="0" smtClean="0"/>
              <a:t>average </a:t>
            </a:r>
            <a:r>
              <a:rPr lang="en-US" dirty="0"/>
              <a:t>ozone </a:t>
            </a:r>
            <a:r>
              <a:rPr lang="en-US" dirty="0" smtClean="0"/>
              <a:t>levels</a:t>
            </a:r>
            <a:r>
              <a:rPr lang="en-US" dirty="0"/>
              <a:t>, </a:t>
            </a:r>
            <a:r>
              <a:rPr lang="en-US" dirty="0" smtClean="0"/>
              <a:t>determine </a:t>
            </a:r>
            <a:r>
              <a:rPr lang="en-US" dirty="0" smtClean="0"/>
              <a:t>least </a:t>
            </a:r>
            <a:r>
              <a:rPr lang="en-US" dirty="0"/>
              <a:t>squares </a:t>
            </a:r>
            <a:r>
              <a:rPr lang="en-US" dirty="0"/>
              <a:t>regression models</a:t>
            </a:r>
            <a:r>
              <a:rPr lang="en-US" dirty="0" smtClean="0"/>
              <a:t>, </a:t>
            </a:r>
            <a:r>
              <a:rPr lang="en-US" dirty="0" smtClean="0"/>
              <a:t>use model </a:t>
            </a:r>
            <a:r>
              <a:rPr lang="en-US" dirty="0" smtClean="0"/>
              <a:t>equations </a:t>
            </a:r>
            <a:r>
              <a:rPr lang="en-US" dirty="0" smtClean="0"/>
              <a:t>to </a:t>
            </a:r>
            <a:r>
              <a:rPr lang="en-US" dirty="0"/>
              <a:t>predict future ozone levels </a:t>
            </a:r>
            <a:r>
              <a:rPr lang="en-US" dirty="0" smtClean="0"/>
              <a:t>of </a:t>
            </a:r>
            <a:r>
              <a:rPr lang="en-US" dirty="0"/>
              <a:t>the </a:t>
            </a:r>
            <a:r>
              <a:rPr lang="en-US" dirty="0" smtClean="0"/>
              <a:t>latitude band.</a:t>
            </a:r>
          </a:p>
          <a:p>
            <a:pPr lvl="1"/>
            <a:r>
              <a:rPr lang="en-US" dirty="0" smtClean="0"/>
              <a:t>Collect models </a:t>
            </a:r>
            <a:r>
              <a:rPr lang="en-US" dirty="0"/>
              <a:t>for </a:t>
            </a:r>
            <a:r>
              <a:rPr lang="en-US" dirty="0" smtClean="0"/>
              <a:t>other </a:t>
            </a:r>
            <a:r>
              <a:rPr lang="en-US" dirty="0"/>
              <a:t>latitude bands </a:t>
            </a:r>
            <a:r>
              <a:rPr lang="en-US" dirty="0" smtClean="0"/>
              <a:t>from </a:t>
            </a:r>
            <a:r>
              <a:rPr lang="en-US" dirty="0" smtClean="0"/>
              <a:t>other </a:t>
            </a:r>
            <a:r>
              <a:rPr lang="en-US" dirty="0"/>
              <a:t>groups. </a:t>
            </a:r>
            <a:endParaRPr lang="en-US" dirty="0" smtClean="0"/>
          </a:p>
          <a:p>
            <a:pPr marL="393192" lvl="1" indent="0">
              <a:buNone/>
            </a:pPr>
            <a:endParaRPr lang="en-US" dirty="0"/>
          </a:p>
        </p:txBody>
      </p:sp>
    </p:spTree>
    <p:extLst>
      <p:ext uri="{BB962C8B-B14F-4D97-AF65-F5344CB8AC3E}">
        <p14:creationId xmlns:p14="http://schemas.microsoft.com/office/powerpoint/2010/main" val="402363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Ozone Project with NASA TOMS Data</a:t>
            </a:r>
          </a:p>
        </p:txBody>
      </p:sp>
      <p:sp>
        <p:nvSpPr>
          <p:cNvPr id="3" name="Content Placeholder 2"/>
          <p:cNvSpPr>
            <a:spLocks noGrp="1"/>
          </p:cNvSpPr>
          <p:nvPr>
            <p:ph idx="1"/>
          </p:nvPr>
        </p:nvSpPr>
        <p:spPr/>
        <p:txBody>
          <a:bodyPr>
            <a:normAutofit fontScale="92500" lnSpcReduction="20000"/>
          </a:bodyPr>
          <a:lstStyle/>
          <a:p>
            <a:r>
              <a:rPr lang="en-US" b="1" i="1" dirty="0" smtClean="0"/>
              <a:t>Technology:</a:t>
            </a:r>
          </a:p>
          <a:p>
            <a:pPr marL="822960" lvl="1" indent="-457200"/>
            <a:r>
              <a:rPr lang="en-US" sz="2600" dirty="0" smtClean="0"/>
              <a:t>Ozone </a:t>
            </a:r>
            <a:r>
              <a:rPr lang="en-US" sz="2600" dirty="0"/>
              <a:t>data </a:t>
            </a:r>
            <a:r>
              <a:rPr lang="en-US" sz="2600" dirty="0" smtClean="0"/>
              <a:t>was </a:t>
            </a:r>
            <a:r>
              <a:rPr lang="en-US" sz="2600" dirty="0"/>
              <a:t>collected from </a:t>
            </a:r>
            <a:r>
              <a:rPr lang="en-US" sz="2600" dirty="0" smtClean="0"/>
              <a:t>TOMS </a:t>
            </a:r>
            <a:r>
              <a:rPr lang="en-US" sz="2600" dirty="0"/>
              <a:t>ozone data </a:t>
            </a:r>
            <a:r>
              <a:rPr lang="en-US" sz="2600" dirty="0" smtClean="0"/>
              <a:t>archives</a:t>
            </a:r>
            <a:endParaRPr lang="en-US" sz="2600" dirty="0" smtClean="0"/>
          </a:p>
          <a:p>
            <a:pPr marL="365760" lvl="1" indent="0">
              <a:buNone/>
            </a:pPr>
            <a:r>
              <a:rPr lang="en-US" sz="2600" dirty="0" smtClean="0"/>
              <a:t> </a:t>
            </a:r>
            <a:r>
              <a:rPr lang="en-US" sz="2600" dirty="0"/>
              <a:t>( </a:t>
            </a:r>
            <a:r>
              <a:rPr lang="en-US" sz="2600" u="sng" dirty="0">
                <a:hlinkClick r:id="rId2"/>
              </a:rPr>
              <a:t>http</a:t>
            </a:r>
            <a:r>
              <a:rPr lang="en-US" sz="2600" u="sng" dirty="0" smtClean="0">
                <a:hlinkClick r:id="rId2"/>
              </a:rPr>
              <a:t>://toms.gsfc.nasa.gov</a:t>
            </a:r>
            <a:r>
              <a:rPr lang="en-US" sz="2600" u="sng" dirty="0">
                <a:hlinkClick r:id="rId2"/>
              </a:rPr>
              <a:t>/</a:t>
            </a:r>
            <a:r>
              <a:rPr lang="en-US" sz="2600" dirty="0"/>
              <a:t> </a:t>
            </a:r>
            <a:r>
              <a:rPr lang="en-US" sz="2600" dirty="0" smtClean="0"/>
              <a:t>).</a:t>
            </a:r>
          </a:p>
          <a:p>
            <a:pPr marL="822960" lvl="1" indent="-457200"/>
            <a:r>
              <a:rPr lang="en-US" sz="2600" dirty="0" smtClean="0"/>
              <a:t>EXCEL </a:t>
            </a:r>
            <a:r>
              <a:rPr lang="en-US" sz="2600" dirty="0" smtClean="0"/>
              <a:t>- </a:t>
            </a:r>
            <a:r>
              <a:rPr lang="en-US" sz="2600" dirty="0"/>
              <a:t>process </a:t>
            </a:r>
            <a:r>
              <a:rPr lang="en-US" sz="2600" dirty="0" smtClean="0"/>
              <a:t>data</a:t>
            </a:r>
            <a:r>
              <a:rPr lang="en-US" sz="2600" dirty="0"/>
              <a:t>, make </a:t>
            </a:r>
            <a:r>
              <a:rPr lang="en-US" sz="2600" dirty="0" smtClean="0"/>
              <a:t>scatter </a:t>
            </a:r>
            <a:r>
              <a:rPr lang="en-US" sz="2600" dirty="0"/>
              <a:t>plots, </a:t>
            </a:r>
            <a:r>
              <a:rPr lang="en-US" sz="2600" dirty="0" smtClean="0"/>
              <a:t>determine regression model equations</a:t>
            </a:r>
            <a:endParaRPr lang="en-US" sz="2600" dirty="0" smtClean="0"/>
          </a:p>
          <a:p>
            <a:pPr marL="822960" lvl="1" indent="-457200"/>
            <a:r>
              <a:rPr lang="en-US" sz="2600" dirty="0" smtClean="0"/>
              <a:t>EXCEL </a:t>
            </a:r>
            <a:r>
              <a:rPr lang="en-US" sz="2600" dirty="0"/>
              <a:t>and the TI-83 </a:t>
            </a:r>
            <a:r>
              <a:rPr lang="en-US" sz="2600" dirty="0" smtClean="0"/>
              <a:t>graphing </a:t>
            </a:r>
            <a:r>
              <a:rPr lang="en-US" sz="2600" dirty="0"/>
              <a:t>calculator </a:t>
            </a:r>
            <a:r>
              <a:rPr lang="en-US" sz="2600" dirty="0" smtClean="0"/>
              <a:t>- make </a:t>
            </a:r>
            <a:r>
              <a:rPr lang="en-US" sz="2600" dirty="0" smtClean="0"/>
              <a:t>predictions, evaluate </a:t>
            </a:r>
            <a:r>
              <a:rPr lang="en-US" sz="2600" dirty="0"/>
              <a:t>the model equations for future time values, in years.</a:t>
            </a:r>
          </a:p>
          <a:p>
            <a:r>
              <a:rPr lang="en-US" b="1" i="1" dirty="0" smtClean="0"/>
              <a:t>Latitude </a:t>
            </a:r>
            <a:r>
              <a:rPr lang="en-US" b="1" i="1" dirty="0" smtClean="0"/>
              <a:t>bands</a:t>
            </a:r>
            <a:r>
              <a:rPr lang="en-US" dirty="0" smtClean="0"/>
              <a:t>:</a:t>
            </a:r>
          </a:p>
          <a:p>
            <a:pPr marL="708660" lvl="1" indent="-342900"/>
            <a:r>
              <a:rPr lang="en-US" dirty="0" smtClean="0"/>
              <a:t>–</a:t>
            </a:r>
            <a:r>
              <a:rPr lang="en-US" dirty="0" smtClean="0"/>
              <a:t>70 through –</a:t>
            </a:r>
            <a:r>
              <a:rPr lang="en-US" dirty="0" smtClean="0"/>
              <a:t>50;  </a:t>
            </a:r>
            <a:r>
              <a:rPr lang="en-US" dirty="0"/>
              <a:t>–50 through –</a:t>
            </a:r>
            <a:r>
              <a:rPr lang="en-US" dirty="0" smtClean="0"/>
              <a:t>30;  </a:t>
            </a:r>
            <a:r>
              <a:rPr lang="en-US" dirty="0"/>
              <a:t>–30 through –</a:t>
            </a:r>
            <a:r>
              <a:rPr lang="en-US" dirty="0" smtClean="0"/>
              <a:t>10;</a:t>
            </a:r>
          </a:p>
          <a:p>
            <a:pPr marL="708660" lvl="1" indent="-342900"/>
            <a:r>
              <a:rPr lang="en-US" dirty="0" smtClean="0"/>
              <a:t>–</a:t>
            </a:r>
            <a:r>
              <a:rPr lang="en-US" dirty="0"/>
              <a:t>10 through +</a:t>
            </a:r>
            <a:r>
              <a:rPr lang="en-US" dirty="0" smtClean="0"/>
              <a:t>10;    +</a:t>
            </a:r>
            <a:r>
              <a:rPr lang="en-US" dirty="0"/>
              <a:t>10 through +</a:t>
            </a:r>
            <a:r>
              <a:rPr lang="en-US" dirty="0" smtClean="0"/>
              <a:t>30; </a:t>
            </a:r>
            <a:r>
              <a:rPr lang="en-US" dirty="0"/>
              <a:t>+30 through +</a:t>
            </a:r>
            <a:r>
              <a:rPr lang="en-US" dirty="0" smtClean="0"/>
              <a:t>50;</a:t>
            </a:r>
            <a:endParaRPr lang="en-US" dirty="0" smtClean="0"/>
          </a:p>
          <a:p>
            <a:pPr marL="708660" lvl="1" indent="-342900"/>
            <a:r>
              <a:rPr lang="en-US" dirty="0" smtClean="0"/>
              <a:t>and  </a:t>
            </a:r>
            <a:r>
              <a:rPr lang="en-US" dirty="0" smtClean="0"/>
              <a:t>+50 through +</a:t>
            </a:r>
            <a:r>
              <a:rPr lang="en-US" dirty="0" smtClean="0"/>
              <a:t>70</a:t>
            </a:r>
            <a:endParaRPr lang="en-US" dirty="0"/>
          </a:p>
        </p:txBody>
      </p:sp>
    </p:spTree>
    <p:extLst>
      <p:ext uri="{BB962C8B-B14F-4D97-AF65-F5344CB8AC3E}">
        <p14:creationId xmlns:p14="http://schemas.microsoft.com/office/powerpoint/2010/main" val="3014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Sample </a:t>
            </a:r>
            <a:r>
              <a:rPr lang="en-US" sz="3600" dirty="0" smtClean="0"/>
              <a:t>Annually Averaged </a:t>
            </a:r>
            <a:r>
              <a:rPr lang="en-US" sz="3600" dirty="0" smtClean="0"/>
              <a:t>Student Data Set NASA </a:t>
            </a:r>
            <a:r>
              <a:rPr lang="en-US" sz="3600" dirty="0" smtClean="0"/>
              <a:t>TOMS – Latitude band: 50-70</a:t>
            </a:r>
            <a:endParaRPr lang="en-US" sz="3600" dirty="0"/>
          </a:p>
        </p:txBody>
      </p:sp>
      <p:graphicFrame>
        <p:nvGraphicFramePr>
          <p:cNvPr id="4" name="Content Placeholder 3"/>
          <p:cNvGraphicFramePr>
            <a:graphicFrameLocks noGrp="1"/>
          </p:cNvGraphicFramePr>
          <p:nvPr>
            <p:ph idx="1"/>
          </p:nvPr>
        </p:nvGraphicFramePr>
        <p:xfrm>
          <a:off x="3962400" y="2082006"/>
          <a:ext cx="1219200" cy="3562350"/>
        </p:xfrm>
        <a:graphic>
          <a:graphicData uri="http://schemas.openxmlformats.org/drawingml/2006/table">
            <a:tbl>
              <a:tblPr>
                <a:tableStyleId>{5C22544A-7EE6-4342-B048-85BDC9FD1C3A}</a:tableStyleId>
              </a:tblPr>
              <a:tblGrid>
                <a:gridCol w="609600"/>
                <a:gridCol w="609600"/>
              </a:tblGrid>
              <a:tr h="161925">
                <a:tc>
                  <a:txBody>
                    <a:bodyPr/>
                    <a:lstStyle/>
                    <a:p>
                      <a:pPr algn="l" fontAlgn="b"/>
                      <a:r>
                        <a:rPr lang="en-US" sz="1000" u="none" strike="noStrike">
                          <a:effectLst/>
                        </a:rPr>
                        <a:t>Years</a:t>
                      </a:r>
                      <a:endParaRPr lang="en-US" sz="1000" b="0" i="0" u="none" strike="noStrike">
                        <a:effectLst/>
                        <a:latin typeface="Arial"/>
                      </a:endParaRPr>
                    </a:p>
                  </a:txBody>
                  <a:tcPr marL="9525" marR="9525" marT="9525" marB="0" anchor="b"/>
                </a:tc>
                <a:tc>
                  <a:txBody>
                    <a:bodyPr/>
                    <a:lstStyle/>
                    <a:p>
                      <a:pPr algn="l" fontAlgn="b"/>
                      <a:r>
                        <a:rPr lang="en-US" sz="1000" u="none" strike="noStrike">
                          <a:effectLst/>
                        </a:rPr>
                        <a:t>Average</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1979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369.2342</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1980</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371.7791</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366.2628</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1982</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372.6907</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1983</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356.0907</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1984</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363.5233</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1985</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362.3605</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1986</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355.9326</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1987</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345.0379</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1988</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358.9581</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1989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359.6186</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1990</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352.1116</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361.9395</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1992</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347.3927</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1993</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334.004</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1994</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358.4429</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1996</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310.1813</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1997</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347.2225</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1998</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366.2214</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1999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360.8683</a:t>
                      </a:r>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2000</a:t>
                      </a:r>
                      <a:endParaRPr lang="en-US" sz="1000" b="0" i="0" u="none" strike="noStrike">
                        <a:effectLst/>
                        <a:latin typeface="Arial"/>
                      </a:endParaRPr>
                    </a:p>
                  </a:txBody>
                  <a:tcPr marL="9525" marR="9525" marT="9525" marB="0" anchor="b"/>
                </a:tc>
                <a:tc>
                  <a:txBody>
                    <a:bodyPr/>
                    <a:lstStyle/>
                    <a:p>
                      <a:pPr algn="r" fontAlgn="b"/>
                      <a:r>
                        <a:rPr lang="en-US" sz="1000" u="none" strike="noStrike" dirty="0">
                          <a:effectLst/>
                        </a:rPr>
                        <a:t>356.1</a:t>
                      </a:r>
                      <a:endParaRPr lang="en-US" sz="10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2815048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Student Displayed Projects</a:t>
            </a:r>
            <a:br>
              <a:rPr lang="en-US" sz="3600" dirty="0" smtClean="0"/>
            </a:br>
            <a:r>
              <a:rPr lang="en-US" sz="3600" dirty="0" err="1" smtClean="0"/>
              <a:t>Math_Sci</a:t>
            </a:r>
            <a:r>
              <a:rPr lang="en-US" sz="3600" dirty="0" smtClean="0"/>
              <a:t> 331</a:t>
            </a:r>
            <a:endParaRPr lang="en-US" sz="3600" dirty="0"/>
          </a:p>
        </p:txBody>
      </p:sp>
      <p:sp>
        <p:nvSpPr>
          <p:cNvPr id="3" name="Content Placeholder 2"/>
          <p:cNvSpPr>
            <a:spLocks noGrp="1"/>
          </p:cNvSpPr>
          <p:nvPr>
            <p:ph idx="1"/>
          </p:nvPr>
        </p:nvSpPr>
        <p:spPr/>
        <p:txBody>
          <a:bodyPr/>
          <a:lstStyle/>
          <a:p>
            <a:r>
              <a:rPr lang="en-US" dirty="0" smtClean="0">
                <a:hlinkClick r:id="rId2" action="ppaction://hlinkpres?slideindex=1&amp;slidetitle="/>
              </a:rPr>
              <a:t>Ozone Project power point: Bays, </a:t>
            </a:r>
            <a:r>
              <a:rPr lang="en-US" dirty="0" err="1" smtClean="0">
                <a:hlinkClick r:id="rId2" action="ppaction://hlinkpres?slideindex=1&amp;slidetitle="/>
              </a:rPr>
              <a:t>Deopke</a:t>
            </a:r>
            <a:r>
              <a:rPr lang="en-US" dirty="0" smtClean="0">
                <a:hlinkClick r:id="rId2" action="ppaction://hlinkpres?slideindex=1&amp;slidetitle="/>
              </a:rPr>
              <a:t>, Roark</a:t>
            </a:r>
            <a:endParaRPr lang="en-US" dirty="0" smtClean="0"/>
          </a:p>
          <a:p>
            <a:r>
              <a:rPr lang="en-US" dirty="0" smtClean="0">
                <a:hlinkClick r:id="rId3" action="ppaction://hlinkpres?slideindex=1&amp;slidetitle="/>
              </a:rPr>
              <a:t>Ozone Project poster: -30 to -10 group</a:t>
            </a:r>
            <a:r>
              <a:rPr lang="en-US" dirty="0" smtClean="0"/>
              <a:t> </a:t>
            </a:r>
          </a:p>
          <a:p>
            <a:r>
              <a:rPr lang="en-US" dirty="0" smtClean="0">
                <a:hlinkClick r:id="rId4" action="ppaction://hlinkpres?slideindex=1&amp;slidetitle="/>
              </a:rPr>
              <a:t>Ozone Project power point: -10 to +10 group</a:t>
            </a:r>
            <a:endParaRPr lang="en-US" dirty="0" smtClean="0"/>
          </a:p>
          <a:p>
            <a:endParaRPr lang="en-US" dirty="0" smtClean="0"/>
          </a:p>
          <a:p>
            <a:endParaRPr lang="en-US" dirty="0"/>
          </a:p>
        </p:txBody>
      </p:sp>
    </p:spTree>
    <p:extLst>
      <p:ext uri="{BB962C8B-B14F-4D97-AF65-F5344CB8AC3E}">
        <p14:creationId xmlns:p14="http://schemas.microsoft.com/office/powerpoint/2010/main" val="280353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Group Projects – </a:t>
            </a:r>
            <a:r>
              <a:rPr lang="en-US" dirty="0" err="1"/>
              <a:t>Math_Sci</a:t>
            </a:r>
            <a:r>
              <a:rPr lang="en-US" dirty="0"/>
              <a:t> 631</a:t>
            </a:r>
          </a:p>
        </p:txBody>
      </p:sp>
      <p:sp>
        <p:nvSpPr>
          <p:cNvPr id="11" name="Content Placeholder 10"/>
          <p:cNvSpPr>
            <a:spLocks noGrp="1"/>
          </p:cNvSpPr>
          <p:nvPr>
            <p:ph sz="half" idx="1"/>
          </p:nvPr>
        </p:nvSpPr>
        <p:spPr/>
        <p:txBody>
          <a:bodyPr/>
          <a:lstStyle/>
          <a:p>
            <a:r>
              <a:rPr lang="en-US" sz="1800" dirty="0" smtClean="0"/>
              <a:t>Latitude </a:t>
            </a:r>
            <a:r>
              <a:rPr lang="en-US" sz="2000" dirty="0"/>
              <a:t>Band:</a:t>
            </a:r>
            <a:r>
              <a:rPr lang="en-US" sz="2000" b="1" dirty="0"/>
              <a:t>  </a:t>
            </a:r>
            <a:r>
              <a:rPr lang="en-US" sz="2000" dirty="0" smtClean="0"/>
              <a:t>+50 </a:t>
            </a:r>
            <a:r>
              <a:rPr lang="en-US" sz="2000" dirty="0"/>
              <a:t>to </a:t>
            </a:r>
            <a:r>
              <a:rPr lang="en-US" sz="2000" dirty="0" smtClean="0"/>
              <a:t>+70</a:t>
            </a:r>
            <a:endParaRPr lang="en-US" sz="2000" dirty="0"/>
          </a:p>
          <a:p>
            <a:r>
              <a:rPr lang="en-US" sz="1800" dirty="0" smtClean="0"/>
              <a:t>Model</a:t>
            </a:r>
            <a:r>
              <a:rPr lang="en-US" sz="1800" dirty="0"/>
              <a:t>:  y = -0.6597x + 1672.6</a:t>
            </a:r>
          </a:p>
          <a:p>
            <a:pPr lvl="1"/>
            <a:r>
              <a:rPr lang="en-US" sz="1600" dirty="0"/>
              <a:t>R squared value</a:t>
            </a:r>
            <a:r>
              <a:rPr lang="en-US" sz="1800" dirty="0"/>
              <a:t>:  0.4552</a:t>
            </a:r>
          </a:p>
          <a:p>
            <a:r>
              <a:rPr lang="en-US" sz="1600" dirty="0" smtClean="0"/>
              <a:t>Group comments:</a:t>
            </a:r>
          </a:p>
          <a:p>
            <a:pPr lvl="1"/>
            <a:r>
              <a:rPr lang="en-US" sz="1400" dirty="0" smtClean="0"/>
              <a:t>Between </a:t>
            </a:r>
            <a:r>
              <a:rPr lang="en-US" sz="1400" dirty="0" smtClean="0"/>
              <a:t>2009 </a:t>
            </a:r>
            <a:r>
              <a:rPr lang="en-US" sz="1400" dirty="0"/>
              <a:t>to 2024, </a:t>
            </a:r>
            <a:r>
              <a:rPr lang="en-US" sz="1400" dirty="0" smtClean="0"/>
              <a:t>model </a:t>
            </a:r>
            <a:r>
              <a:rPr lang="en-US" sz="1400" dirty="0"/>
              <a:t>shows little change in </a:t>
            </a:r>
            <a:r>
              <a:rPr lang="en-US" sz="1400" dirty="0" smtClean="0"/>
              <a:t>ozone </a:t>
            </a:r>
            <a:r>
              <a:rPr lang="en-US" sz="1400" dirty="0"/>
              <a:t>levels.  </a:t>
            </a:r>
            <a:r>
              <a:rPr lang="en-US" sz="1400" dirty="0" smtClean="0"/>
              <a:t>Studies </a:t>
            </a:r>
            <a:r>
              <a:rPr lang="en-US" sz="1400" dirty="0"/>
              <a:t>conducted recently by the </a:t>
            </a:r>
            <a:r>
              <a:rPr lang="en-US" sz="1400" dirty="0" smtClean="0"/>
              <a:t>EPA </a:t>
            </a:r>
            <a:r>
              <a:rPr lang="en-US" sz="1400" dirty="0"/>
              <a:t>suggest the opposite is true for this prediction.  They have found evidence that the ozone layer is getting thinner is this band.</a:t>
            </a:r>
            <a:endParaRPr lang="en-US" sz="1400" b="1" dirty="0" smtClean="0"/>
          </a:p>
          <a:p>
            <a:r>
              <a:rPr lang="en-US" sz="1600" b="1" dirty="0" smtClean="0"/>
              <a:t>Prediction </a:t>
            </a:r>
            <a:r>
              <a:rPr lang="en-US" sz="1600" b="1" dirty="0"/>
              <a:t>of Future Ozone Levels</a:t>
            </a:r>
          </a:p>
          <a:p>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17533"/>
            <a:ext cx="4038600" cy="3840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1316289794"/>
              </p:ext>
            </p:extLst>
          </p:nvPr>
        </p:nvGraphicFramePr>
        <p:xfrm>
          <a:off x="685800" y="4800600"/>
          <a:ext cx="3543300" cy="1228725"/>
        </p:xfrm>
        <a:graphic>
          <a:graphicData uri="http://schemas.openxmlformats.org/drawingml/2006/table">
            <a:tbl>
              <a:tblPr>
                <a:tableStyleId>{5C22544A-7EE6-4342-B048-85BDC9FD1C3A}</a:tableStyleId>
              </a:tblPr>
              <a:tblGrid>
                <a:gridCol w="1070610"/>
                <a:gridCol w="2472690"/>
              </a:tblGrid>
              <a:tr h="161925">
                <a:tc>
                  <a:txBody>
                    <a:bodyPr/>
                    <a:lstStyle/>
                    <a:p>
                      <a:pPr marL="0" marR="0" algn="ctr">
                        <a:spcBef>
                          <a:spcPts val="0"/>
                        </a:spcBef>
                        <a:spcAft>
                          <a:spcPts val="0"/>
                        </a:spcAft>
                      </a:pPr>
                      <a:r>
                        <a:rPr lang="en-US" sz="1000" u="none" strike="noStrike" dirty="0">
                          <a:effectLst/>
                        </a:rPr>
                        <a:t>Year</a:t>
                      </a:r>
                      <a:endParaRPr lang="en-US" sz="1000" b="1" u="sng" dirty="0">
                        <a:effectLst/>
                        <a:latin typeface="Times New Roman"/>
                      </a:endParaRPr>
                    </a:p>
                  </a:txBody>
                  <a:tcPr marL="0" marR="0" marT="0" marB="0" anchor="b"/>
                </a:tc>
                <a:tc>
                  <a:txBody>
                    <a:bodyPr/>
                    <a:lstStyle/>
                    <a:p>
                      <a:pPr marL="0" marR="0" algn="ctr">
                        <a:spcBef>
                          <a:spcPts val="0"/>
                        </a:spcBef>
                        <a:spcAft>
                          <a:spcPts val="0"/>
                        </a:spcAft>
                      </a:pPr>
                      <a:r>
                        <a:rPr lang="en-US" sz="1000" u="none" strike="noStrike">
                          <a:effectLst/>
                        </a:rPr>
                        <a:t>Ozone layer</a:t>
                      </a:r>
                      <a:endParaRPr lang="en-US" sz="1000" b="1" u="sng">
                        <a:effectLst/>
                        <a:latin typeface="Times New Roman"/>
                      </a:endParaRPr>
                    </a:p>
                  </a:txBody>
                  <a:tcPr marL="0" marR="0" marT="0" marB="0" anchor="b"/>
                </a:tc>
              </a:tr>
              <a:tr h="161925">
                <a:tc>
                  <a:txBody>
                    <a:bodyPr/>
                    <a:lstStyle/>
                    <a:p>
                      <a:pPr marL="0" marR="0" algn="ctr">
                        <a:spcBef>
                          <a:spcPts val="0"/>
                        </a:spcBef>
                        <a:spcAft>
                          <a:spcPts val="0"/>
                        </a:spcAft>
                      </a:pPr>
                      <a:r>
                        <a:rPr lang="en-US" sz="1400">
                          <a:effectLst/>
                        </a:rPr>
                        <a:t>2009</a:t>
                      </a:r>
                      <a:endParaRPr lang="en-US" sz="1200">
                        <a:effectLst/>
                        <a:latin typeface="Times New Roman"/>
                        <a:ea typeface="Times New Roman"/>
                      </a:endParaRPr>
                    </a:p>
                  </a:txBody>
                  <a:tcPr marL="0" marR="0" marT="0" marB="0" anchor="b"/>
                </a:tc>
                <a:tc>
                  <a:txBody>
                    <a:bodyPr/>
                    <a:lstStyle/>
                    <a:p>
                      <a:pPr marL="0" marR="0" algn="ctr">
                        <a:spcBef>
                          <a:spcPts val="0"/>
                        </a:spcBef>
                        <a:spcAft>
                          <a:spcPts val="0"/>
                        </a:spcAft>
                      </a:pPr>
                      <a:r>
                        <a:rPr lang="en-US" sz="1400" dirty="0">
                          <a:effectLst/>
                        </a:rPr>
                        <a:t>347.2627</a:t>
                      </a:r>
                      <a:endParaRPr lang="en-US" sz="1200" dirty="0">
                        <a:effectLst/>
                        <a:latin typeface="Times New Roman"/>
                        <a:ea typeface="Times New Roman"/>
                      </a:endParaRPr>
                    </a:p>
                  </a:txBody>
                  <a:tcPr marL="0" marR="0" marT="0" marB="0" anchor="b"/>
                </a:tc>
              </a:tr>
              <a:tr h="161925">
                <a:tc>
                  <a:txBody>
                    <a:bodyPr/>
                    <a:lstStyle/>
                    <a:p>
                      <a:pPr marL="0" marR="0" algn="ctr">
                        <a:spcBef>
                          <a:spcPts val="0"/>
                        </a:spcBef>
                        <a:spcAft>
                          <a:spcPts val="0"/>
                        </a:spcAft>
                      </a:pPr>
                      <a:r>
                        <a:rPr lang="en-US" sz="1400">
                          <a:effectLst/>
                        </a:rPr>
                        <a:t>2014</a:t>
                      </a:r>
                      <a:endParaRPr lang="en-US" sz="1200">
                        <a:effectLst/>
                        <a:latin typeface="Times New Roman"/>
                        <a:ea typeface="Times New Roman"/>
                      </a:endParaRPr>
                    </a:p>
                  </a:txBody>
                  <a:tcPr marL="0" marR="0" marT="0" marB="0" anchor="b"/>
                </a:tc>
                <a:tc>
                  <a:txBody>
                    <a:bodyPr/>
                    <a:lstStyle/>
                    <a:p>
                      <a:pPr marL="0" marR="0" algn="ctr">
                        <a:spcBef>
                          <a:spcPts val="0"/>
                        </a:spcBef>
                        <a:spcAft>
                          <a:spcPts val="0"/>
                        </a:spcAft>
                      </a:pPr>
                      <a:r>
                        <a:rPr lang="en-US" sz="1400">
                          <a:effectLst/>
                        </a:rPr>
                        <a:t>343.9642</a:t>
                      </a:r>
                      <a:endParaRPr lang="en-US" sz="1200">
                        <a:effectLst/>
                        <a:latin typeface="Times New Roman"/>
                        <a:ea typeface="Times New Roman"/>
                      </a:endParaRPr>
                    </a:p>
                  </a:txBody>
                  <a:tcPr marL="0" marR="0" marT="0" marB="0" anchor="b"/>
                </a:tc>
              </a:tr>
              <a:tr h="161925">
                <a:tc>
                  <a:txBody>
                    <a:bodyPr/>
                    <a:lstStyle/>
                    <a:p>
                      <a:pPr marL="0" marR="0" algn="ctr">
                        <a:spcBef>
                          <a:spcPts val="0"/>
                        </a:spcBef>
                        <a:spcAft>
                          <a:spcPts val="0"/>
                        </a:spcAft>
                      </a:pPr>
                      <a:r>
                        <a:rPr lang="en-US" sz="1400">
                          <a:effectLst/>
                        </a:rPr>
                        <a:t>2024</a:t>
                      </a:r>
                      <a:endParaRPr lang="en-US" sz="1200">
                        <a:effectLst/>
                        <a:latin typeface="Times New Roman"/>
                        <a:ea typeface="Times New Roman"/>
                      </a:endParaRPr>
                    </a:p>
                  </a:txBody>
                  <a:tcPr marL="0" marR="0" marT="0" marB="0" anchor="b"/>
                </a:tc>
                <a:tc>
                  <a:txBody>
                    <a:bodyPr/>
                    <a:lstStyle/>
                    <a:p>
                      <a:pPr marL="0" marR="0" algn="ctr">
                        <a:spcBef>
                          <a:spcPts val="0"/>
                        </a:spcBef>
                        <a:spcAft>
                          <a:spcPts val="0"/>
                        </a:spcAft>
                      </a:pPr>
                      <a:r>
                        <a:rPr lang="en-US" sz="1400">
                          <a:effectLst/>
                        </a:rPr>
                        <a:t>337.3672</a:t>
                      </a:r>
                      <a:endParaRPr lang="en-US" sz="1200">
                        <a:effectLst/>
                        <a:latin typeface="Times New Roman"/>
                        <a:ea typeface="Times New Roman"/>
                      </a:endParaRPr>
                    </a:p>
                  </a:txBody>
                  <a:tcPr marL="0" marR="0" marT="0" marB="0" anchor="b"/>
                </a:tc>
              </a:tr>
              <a:tr h="161925">
                <a:tc>
                  <a:txBody>
                    <a:bodyPr/>
                    <a:lstStyle/>
                    <a:p>
                      <a:pPr marL="0" marR="0" algn="ctr">
                        <a:spcBef>
                          <a:spcPts val="0"/>
                        </a:spcBef>
                        <a:spcAft>
                          <a:spcPts val="0"/>
                        </a:spcAft>
                      </a:pPr>
                      <a:r>
                        <a:rPr lang="en-US" sz="1400">
                          <a:effectLst/>
                        </a:rPr>
                        <a:t>2054</a:t>
                      </a:r>
                      <a:endParaRPr lang="en-US" sz="1200">
                        <a:effectLst/>
                        <a:latin typeface="Times New Roman"/>
                        <a:ea typeface="Times New Roman"/>
                      </a:endParaRPr>
                    </a:p>
                  </a:txBody>
                  <a:tcPr marL="0" marR="0" marT="0" marB="0" anchor="b"/>
                </a:tc>
                <a:tc>
                  <a:txBody>
                    <a:bodyPr/>
                    <a:lstStyle/>
                    <a:p>
                      <a:pPr marL="0" marR="0" algn="ctr">
                        <a:spcBef>
                          <a:spcPts val="0"/>
                        </a:spcBef>
                        <a:spcAft>
                          <a:spcPts val="0"/>
                        </a:spcAft>
                      </a:pPr>
                      <a:r>
                        <a:rPr lang="en-US" sz="1400">
                          <a:effectLst/>
                        </a:rPr>
                        <a:t>317.5762</a:t>
                      </a:r>
                      <a:endParaRPr lang="en-US" sz="1200">
                        <a:effectLst/>
                        <a:latin typeface="Times New Roman"/>
                        <a:ea typeface="Times New Roman"/>
                      </a:endParaRPr>
                    </a:p>
                  </a:txBody>
                  <a:tcPr marL="0" marR="0" marT="0" marB="0" anchor="b"/>
                </a:tc>
              </a:tr>
              <a:tr h="161925">
                <a:tc>
                  <a:txBody>
                    <a:bodyPr/>
                    <a:lstStyle/>
                    <a:p>
                      <a:pPr marL="0" marR="0" algn="ctr">
                        <a:spcBef>
                          <a:spcPts val="0"/>
                        </a:spcBef>
                        <a:spcAft>
                          <a:spcPts val="0"/>
                        </a:spcAft>
                      </a:pPr>
                      <a:r>
                        <a:rPr lang="en-US" sz="1400" dirty="0">
                          <a:effectLst/>
                        </a:rPr>
                        <a:t>2104</a:t>
                      </a:r>
                      <a:endParaRPr lang="en-US" sz="1200" dirty="0">
                        <a:effectLst/>
                        <a:latin typeface="Times New Roman"/>
                        <a:ea typeface="Times New Roman"/>
                      </a:endParaRPr>
                    </a:p>
                  </a:txBody>
                  <a:tcPr marL="0" marR="0" marT="0" marB="0" anchor="b"/>
                </a:tc>
                <a:tc>
                  <a:txBody>
                    <a:bodyPr/>
                    <a:lstStyle/>
                    <a:p>
                      <a:pPr marL="0" marR="0" algn="ctr">
                        <a:spcBef>
                          <a:spcPts val="0"/>
                        </a:spcBef>
                        <a:spcAft>
                          <a:spcPts val="0"/>
                        </a:spcAft>
                      </a:pPr>
                      <a:r>
                        <a:rPr lang="en-US" sz="1400" dirty="0">
                          <a:effectLst/>
                        </a:rPr>
                        <a:t>284.5912</a:t>
                      </a:r>
                      <a:endParaRPr lang="en-US" sz="1200" dirty="0">
                        <a:effectLst/>
                        <a:latin typeface="Times New Roman"/>
                        <a:ea typeface="Times New Roman"/>
                      </a:endParaRPr>
                    </a:p>
                  </a:txBody>
                  <a:tcPr marL="0" marR="0" marT="0" marB="0" anchor="b"/>
                </a:tc>
              </a:tr>
            </a:tbl>
          </a:graphicData>
        </a:graphic>
      </p:graphicFrame>
    </p:spTree>
    <p:extLst>
      <p:ext uri="{BB962C8B-B14F-4D97-AF65-F5344CB8AC3E}">
        <p14:creationId xmlns:p14="http://schemas.microsoft.com/office/powerpoint/2010/main" val="321784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Projects – </a:t>
            </a:r>
            <a:r>
              <a:rPr lang="en-US" dirty="0" err="1" smtClean="0"/>
              <a:t>Math_Sci</a:t>
            </a:r>
            <a:r>
              <a:rPr lang="en-US" dirty="0" smtClean="0"/>
              <a:t> 631</a:t>
            </a:r>
            <a:endParaRPr lang="en-US" dirty="0"/>
          </a:p>
        </p:txBody>
      </p:sp>
      <p:sp>
        <p:nvSpPr>
          <p:cNvPr id="3" name="Content Placeholder 2"/>
          <p:cNvSpPr>
            <a:spLocks noGrp="1"/>
          </p:cNvSpPr>
          <p:nvPr>
            <p:ph sz="half" idx="1"/>
          </p:nvPr>
        </p:nvSpPr>
        <p:spPr/>
        <p:txBody>
          <a:bodyPr/>
          <a:lstStyle/>
          <a:p>
            <a:r>
              <a:rPr lang="en-US" sz="1800" dirty="0" smtClean="0"/>
              <a:t>Latitude </a:t>
            </a:r>
            <a:r>
              <a:rPr lang="en-US" sz="2000" dirty="0" smtClean="0"/>
              <a:t>Band:</a:t>
            </a:r>
            <a:r>
              <a:rPr lang="en-US" sz="2000" b="1" dirty="0" smtClean="0"/>
              <a:t>  </a:t>
            </a:r>
            <a:r>
              <a:rPr lang="en-US" sz="2000" dirty="0" smtClean="0"/>
              <a:t>-10 </a:t>
            </a:r>
            <a:r>
              <a:rPr lang="en-US" sz="2000" dirty="0"/>
              <a:t>to 10</a:t>
            </a:r>
          </a:p>
          <a:p>
            <a:r>
              <a:rPr lang="en-US" sz="1800" dirty="0" smtClean="0"/>
              <a:t>Model:  </a:t>
            </a:r>
            <a:r>
              <a:rPr lang="en-US" sz="1800" dirty="0"/>
              <a:t>y = -0.0373x + 335.19</a:t>
            </a:r>
          </a:p>
          <a:p>
            <a:pPr lvl="1"/>
            <a:r>
              <a:rPr lang="en-US" sz="1600" dirty="0"/>
              <a:t>R squared value</a:t>
            </a:r>
            <a:r>
              <a:rPr lang="en-US" sz="1800" dirty="0"/>
              <a:t>:  </a:t>
            </a:r>
            <a:r>
              <a:rPr lang="en-US" sz="1800" dirty="0" smtClean="0"/>
              <a:t>0.0039</a:t>
            </a:r>
            <a:endParaRPr lang="en-US" sz="1800" dirty="0"/>
          </a:p>
          <a:p>
            <a:r>
              <a:rPr lang="en-US" sz="1600" dirty="0" smtClean="0"/>
              <a:t>Group comments:</a:t>
            </a:r>
          </a:p>
          <a:p>
            <a:pPr lvl="1"/>
            <a:r>
              <a:rPr lang="en-US" sz="1400" dirty="0" smtClean="0"/>
              <a:t>R </a:t>
            </a:r>
            <a:r>
              <a:rPr lang="en-US" sz="1400" dirty="0" smtClean="0"/>
              <a:t>value </a:t>
            </a:r>
            <a:r>
              <a:rPr lang="en-US" sz="1400" dirty="0"/>
              <a:t>of </a:t>
            </a:r>
            <a:r>
              <a:rPr lang="en-US" sz="1600" dirty="0"/>
              <a:t> </a:t>
            </a:r>
            <a:r>
              <a:rPr lang="en-US" sz="1400" dirty="0" smtClean="0"/>
              <a:t>0.0039  means </a:t>
            </a:r>
            <a:r>
              <a:rPr lang="en-US" sz="1400" dirty="0"/>
              <a:t>that our data has not been modeled very well by our regression equation</a:t>
            </a:r>
            <a:r>
              <a:rPr lang="en-US" sz="1600" dirty="0" smtClean="0"/>
              <a:t>.</a:t>
            </a:r>
          </a:p>
          <a:p>
            <a:r>
              <a:rPr lang="en-US" sz="1600" b="1" dirty="0"/>
              <a:t>Prediction of Future Ozone Levels</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a:p>
            <a:endParaRPr lang="en-US" dirty="0"/>
          </a:p>
        </p:txBody>
      </p:sp>
      <p:sp>
        <p:nvSpPr>
          <p:cNvPr id="4" name="Content Placeholder 3"/>
          <p:cNvSpPr>
            <a:spLocks noGrp="1"/>
          </p:cNvSpPr>
          <p:nvPr>
            <p:ph sz="half" idx="2"/>
          </p:nvPr>
        </p:nvSpPr>
        <p:spPr/>
        <p:txBody>
          <a:bodyPr/>
          <a:lstStyle/>
          <a:p>
            <a:pPr marL="0" indent="0">
              <a:buNone/>
            </a:pP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43200"/>
            <a:ext cx="3710623" cy="2834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444123633"/>
              </p:ext>
            </p:extLst>
          </p:nvPr>
        </p:nvGraphicFramePr>
        <p:xfrm>
          <a:off x="838200" y="4343400"/>
          <a:ext cx="2590800" cy="1463040"/>
        </p:xfrm>
        <a:graphic>
          <a:graphicData uri="http://schemas.openxmlformats.org/drawingml/2006/table">
            <a:tbl>
              <a:tblPr>
                <a:tableStyleId>{5C22544A-7EE6-4342-B048-85BDC9FD1C3A}</a:tableStyleId>
              </a:tblPr>
              <a:tblGrid>
                <a:gridCol w="1243584"/>
                <a:gridCol w="1347216"/>
              </a:tblGrid>
              <a:tr h="158750">
                <a:tc>
                  <a:txBody>
                    <a:bodyPr/>
                    <a:lstStyle/>
                    <a:p>
                      <a:pPr marL="0" marR="0" algn="r">
                        <a:spcBef>
                          <a:spcPts val="0"/>
                        </a:spcBef>
                        <a:spcAft>
                          <a:spcPts val="0"/>
                        </a:spcAft>
                      </a:pPr>
                      <a:r>
                        <a:rPr lang="en-US" sz="1600" dirty="0">
                          <a:effectLst/>
                        </a:rPr>
                        <a:t>Year</a:t>
                      </a:r>
                      <a:endParaRPr lang="en-US" sz="1600" b="1" dirty="0">
                        <a:solidFill>
                          <a:srgbClr val="000000"/>
                        </a:solidFill>
                        <a:effectLst/>
                        <a:latin typeface="Times New Roman"/>
                        <a:cs typeface="Times New Roman"/>
                      </a:endParaRPr>
                    </a:p>
                  </a:txBody>
                  <a:tcPr marL="19050" marR="19050" marT="0" marB="0"/>
                </a:tc>
                <a:tc>
                  <a:txBody>
                    <a:bodyPr/>
                    <a:lstStyle/>
                    <a:p>
                      <a:pPr marL="0" marR="0" algn="ctr">
                        <a:spcBef>
                          <a:spcPts val="0"/>
                        </a:spcBef>
                        <a:spcAft>
                          <a:spcPts val="0"/>
                        </a:spcAft>
                      </a:pPr>
                      <a:r>
                        <a:rPr lang="en-US" sz="1600" dirty="0">
                          <a:effectLst/>
                        </a:rPr>
                        <a:t>Ozone Level</a:t>
                      </a:r>
                      <a:endParaRPr lang="en-US" sz="1600" dirty="0">
                        <a:effectLst/>
                        <a:latin typeface="Times New Roman"/>
                        <a:ea typeface="Times New Roman"/>
                      </a:endParaRPr>
                    </a:p>
                  </a:txBody>
                  <a:tcPr marL="19050" marR="19050" marT="0" marB="0"/>
                </a:tc>
              </a:tr>
              <a:tr h="158750">
                <a:tc>
                  <a:txBody>
                    <a:bodyPr/>
                    <a:lstStyle/>
                    <a:p>
                      <a:pPr marL="0" marR="0" algn="r">
                        <a:spcBef>
                          <a:spcPts val="0"/>
                        </a:spcBef>
                        <a:spcAft>
                          <a:spcPts val="0"/>
                        </a:spcAft>
                      </a:pPr>
                      <a:r>
                        <a:rPr lang="en-US" sz="1600" dirty="0">
                          <a:effectLst/>
                        </a:rPr>
                        <a:t>2009</a:t>
                      </a:r>
                      <a:endParaRPr lang="en-US" sz="1600" dirty="0">
                        <a:effectLst/>
                        <a:latin typeface="Times New Roman"/>
                        <a:ea typeface="Times New Roman"/>
                      </a:endParaRPr>
                    </a:p>
                  </a:txBody>
                  <a:tcPr marL="19050" marR="19050" marT="0" marB="0"/>
                </a:tc>
                <a:tc>
                  <a:txBody>
                    <a:bodyPr/>
                    <a:lstStyle/>
                    <a:p>
                      <a:pPr marL="0" marR="0" algn="r">
                        <a:spcBef>
                          <a:spcPts val="0"/>
                        </a:spcBef>
                        <a:spcAft>
                          <a:spcPts val="0"/>
                        </a:spcAft>
                      </a:pPr>
                      <a:r>
                        <a:rPr lang="en-US" sz="1600" dirty="0">
                          <a:effectLst/>
                        </a:rPr>
                        <a:t>260.2543</a:t>
                      </a:r>
                      <a:endParaRPr lang="en-US" sz="1600" dirty="0">
                        <a:effectLst/>
                        <a:latin typeface="Times New Roman"/>
                        <a:ea typeface="Times New Roman"/>
                      </a:endParaRPr>
                    </a:p>
                  </a:txBody>
                  <a:tcPr marL="19050" marR="19050" marT="0" marB="0"/>
                </a:tc>
              </a:tr>
              <a:tr h="158750">
                <a:tc>
                  <a:txBody>
                    <a:bodyPr/>
                    <a:lstStyle/>
                    <a:p>
                      <a:pPr marL="0" marR="0" algn="r">
                        <a:spcBef>
                          <a:spcPts val="0"/>
                        </a:spcBef>
                        <a:spcAft>
                          <a:spcPts val="0"/>
                        </a:spcAft>
                      </a:pPr>
                      <a:r>
                        <a:rPr lang="en-US" sz="1600" dirty="0">
                          <a:effectLst/>
                        </a:rPr>
                        <a:t>2019</a:t>
                      </a:r>
                      <a:endParaRPr lang="en-US" sz="1600" dirty="0">
                        <a:effectLst/>
                        <a:latin typeface="Times New Roman"/>
                        <a:ea typeface="Times New Roman"/>
                      </a:endParaRPr>
                    </a:p>
                  </a:txBody>
                  <a:tcPr marL="19050" marR="19050" marT="0" marB="0"/>
                </a:tc>
                <a:tc>
                  <a:txBody>
                    <a:bodyPr/>
                    <a:lstStyle/>
                    <a:p>
                      <a:pPr marL="0" marR="0" algn="r">
                        <a:spcBef>
                          <a:spcPts val="0"/>
                        </a:spcBef>
                        <a:spcAft>
                          <a:spcPts val="0"/>
                        </a:spcAft>
                      </a:pPr>
                      <a:r>
                        <a:rPr lang="en-US" sz="1600">
                          <a:effectLst/>
                        </a:rPr>
                        <a:t>259.8813</a:t>
                      </a:r>
                      <a:endParaRPr lang="en-US" sz="1600">
                        <a:effectLst/>
                        <a:latin typeface="Times New Roman"/>
                        <a:ea typeface="Times New Roman"/>
                      </a:endParaRPr>
                    </a:p>
                  </a:txBody>
                  <a:tcPr marL="19050" marR="19050" marT="0" marB="0"/>
                </a:tc>
              </a:tr>
              <a:tr h="158750">
                <a:tc>
                  <a:txBody>
                    <a:bodyPr/>
                    <a:lstStyle/>
                    <a:p>
                      <a:pPr marL="0" marR="0" algn="r">
                        <a:spcBef>
                          <a:spcPts val="0"/>
                        </a:spcBef>
                        <a:spcAft>
                          <a:spcPts val="0"/>
                        </a:spcAft>
                      </a:pPr>
                      <a:r>
                        <a:rPr lang="en-US" sz="1600" dirty="0">
                          <a:effectLst/>
                        </a:rPr>
                        <a:t>2029</a:t>
                      </a:r>
                      <a:endParaRPr lang="en-US" sz="1600" dirty="0">
                        <a:effectLst/>
                        <a:latin typeface="Times New Roman"/>
                        <a:ea typeface="Times New Roman"/>
                      </a:endParaRPr>
                    </a:p>
                  </a:txBody>
                  <a:tcPr marL="19050" marR="19050" marT="0" marB="0"/>
                </a:tc>
                <a:tc>
                  <a:txBody>
                    <a:bodyPr/>
                    <a:lstStyle/>
                    <a:p>
                      <a:pPr marL="0" marR="0" algn="r">
                        <a:spcBef>
                          <a:spcPts val="0"/>
                        </a:spcBef>
                        <a:spcAft>
                          <a:spcPts val="0"/>
                        </a:spcAft>
                      </a:pPr>
                      <a:r>
                        <a:rPr lang="en-US" sz="1600">
                          <a:effectLst/>
                        </a:rPr>
                        <a:t>259.5083</a:t>
                      </a:r>
                      <a:endParaRPr lang="en-US" sz="1600">
                        <a:effectLst/>
                        <a:latin typeface="Times New Roman"/>
                        <a:ea typeface="Times New Roman"/>
                      </a:endParaRPr>
                    </a:p>
                  </a:txBody>
                  <a:tcPr marL="19050" marR="19050" marT="0" marB="0"/>
                </a:tc>
              </a:tr>
              <a:tr h="158750">
                <a:tc>
                  <a:txBody>
                    <a:bodyPr/>
                    <a:lstStyle/>
                    <a:p>
                      <a:pPr marL="0" marR="0" algn="r">
                        <a:spcBef>
                          <a:spcPts val="0"/>
                        </a:spcBef>
                        <a:spcAft>
                          <a:spcPts val="0"/>
                        </a:spcAft>
                      </a:pPr>
                      <a:r>
                        <a:rPr lang="en-US" sz="1600" dirty="0">
                          <a:effectLst/>
                        </a:rPr>
                        <a:t>2054</a:t>
                      </a:r>
                      <a:endParaRPr lang="en-US" sz="1600" dirty="0">
                        <a:effectLst/>
                        <a:latin typeface="Times New Roman"/>
                        <a:ea typeface="Times New Roman"/>
                      </a:endParaRPr>
                    </a:p>
                  </a:txBody>
                  <a:tcPr marL="19050" marR="19050" marT="0" marB="0"/>
                </a:tc>
                <a:tc>
                  <a:txBody>
                    <a:bodyPr/>
                    <a:lstStyle/>
                    <a:p>
                      <a:pPr marL="0" marR="0" algn="r">
                        <a:spcBef>
                          <a:spcPts val="0"/>
                        </a:spcBef>
                        <a:spcAft>
                          <a:spcPts val="0"/>
                        </a:spcAft>
                      </a:pPr>
                      <a:r>
                        <a:rPr lang="en-US" sz="1600" dirty="0">
                          <a:effectLst/>
                        </a:rPr>
                        <a:t>258.5758</a:t>
                      </a:r>
                      <a:endParaRPr lang="en-US" sz="1600" dirty="0">
                        <a:effectLst/>
                        <a:latin typeface="Times New Roman"/>
                        <a:ea typeface="Times New Roman"/>
                      </a:endParaRPr>
                    </a:p>
                  </a:txBody>
                  <a:tcPr marL="19050" marR="19050" marT="0" marB="0"/>
                </a:tc>
              </a:tr>
              <a:tr h="158750">
                <a:tc>
                  <a:txBody>
                    <a:bodyPr/>
                    <a:lstStyle/>
                    <a:p>
                      <a:pPr marL="0" marR="0" algn="r">
                        <a:spcBef>
                          <a:spcPts val="0"/>
                        </a:spcBef>
                        <a:spcAft>
                          <a:spcPts val="0"/>
                        </a:spcAft>
                      </a:pPr>
                      <a:r>
                        <a:rPr lang="en-US" sz="1600">
                          <a:effectLst/>
                        </a:rPr>
                        <a:t>2104</a:t>
                      </a:r>
                      <a:endParaRPr lang="en-US" sz="1600">
                        <a:effectLst/>
                        <a:latin typeface="Times New Roman"/>
                        <a:ea typeface="Times New Roman"/>
                      </a:endParaRPr>
                    </a:p>
                  </a:txBody>
                  <a:tcPr marL="19050" marR="19050" marT="0" marB="0"/>
                </a:tc>
                <a:tc>
                  <a:txBody>
                    <a:bodyPr/>
                    <a:lstStyle/>
                    <a:p>
                      <a:pPr marL="0" marR="0" algn="r">
                        <a:spcBef>
                          <a:spcPts val="0"/>
                        </a:spcBef>
                        <a:spcAft>
                          <a:spcPts val="0"/>
                        </a:spcAft>
                      </a:pPr>
                      <a:r>
                        <a:rPr lang="en-US" sz="1600" dirty="0">
                          <a:effectLst/>
                        </a:rPr>
                        <a:t>256.7108</a:t>
                      </a:r>
                      <a:endParaRPr lang="en-US" sz="1600" dirty="0">
                        <a:effectLst/>
                        <a:latin typeface="Times New Roman"/>
                        <a:ea typeface="Times New Roman"/>
                      </a:endParaRPr>
                    </a:p>
                  </a:txBody>
                  <a:tcPr marL="19050" marR="19050" marT="0" marB="0"/>
                </a:tc>
              </a:tr>
            </a:tbl>
          </a:graphicData>
        </a:graphic>
      </p:graphicFrame>
    </p:spTree>
    <p:extLst>
      <p:ext uri="{BB962C8B-B14F-4D97-AF65-F5344CB8AC3E}">
        <p14:creationId xmlns:p14="http://schemas.microsoft.com/office/powerpoint/2010/main" val="3197433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t>
            </a:r>
            <a:r>
              <a:rPr lang="en-US" u="sng" dirty="0"/>
              <a:t>The data used in this effort were acquired as part of the activities of NASA's Science Mission Directorate, and are archived and distributed by the Goddard Earth Sciences (GES) Data and Information Services Center (DISC</a:t>
            </a:r>
            <a:r>
              <a:rPr lang="en-US" u="sng" dirty="0" smtClean="0"/>
              <a:t>)</a:t>
            </a:r>
            <a:r>
              <a:rPr lang="en-US" dirty="0" smtClean="0"/>
              <a:t>.“</a:t>
            </a:r>
          </a:p>
          <a:p>
            <a:r>
              <a:rPr lang="en-US" dirty="0" smtClean="0"/>
              <a:t>Robert </a:t>
            </a:r>
            <a:r>
              <a:rPr lang="en-US" dirty="0" err="1" smtClean="0"/>
              <a:t>Boram</a:t>
            </a:r>
            <a:r>
              <a:rPr lang="en-US" dirty="0" smtClean="0"/>
              <a:t>, Department of Physical Sciences, Morehead State University, and I developed the course wherein this material was initially put together. The effort was funded under the NASA NOVA program.</a:t>
            </a:r>
            <a:endParaRPr lang="en-US" dirty="0"/>
          </a:p>
        </p:txBody>
      </p:sp>
    </p:spTree>
    <p:extLst>
      <p:ext uri="{BB962C8B-B14F-4D97-AF65-F5344CB8AC3E}">
        <p14:creationId xmlns:p14="http://schemas.microsoft.com/office/powerpoint/2010/main" val="1318179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ozoneaq</a:t>
            </a:r>
            <a:r>
              <a:rPr lang="en-US" b="1" dirty="0"/>
              <a:t> </a:t>
            </a:r>
            <a:r>
              <a:rPr lang="en-US" b="1" dirty="0" smtClean="0"/>
              <a:t>: </a:t>
            </a:r>
            <a:r>
              <a:rPr lang="en-US" dirty="0" smtClean="0">
                <a:hlinkClick r:id="rId2"/>
              </a:rPr>
              <a:t>http</a:t>
            </a:r>
            <a:r>
              <a:rPr lang="en-US" dirty="0">
                <a:hlinkClick r:id="rId2"/>
              </a:rPr>
              <a:t>://ozoneaq.gsfc.nasa.gov/</a:t>
            </a:r>
            <a:endParaRPr lang="en-US" dirty="0"/>
          </a:p>
          <a:p>
            <a:r>
              <a:rPr lang="en-US" b="1" dirty="0" err="1"/>
              <a:t>Suomi</a:t>
            </a:r>
            <a:r>
              <a:rPr lang="en-US" b="1" dirty="0"/>
              <a:t> NPP is NASA's next Earth-observing research </a:t>
            </a:r>
            <a:r>
              <a:rPr lang="en-US" b="1" dirty="0" smtClean="0"/>
              <a:t>satellite : </a:t>
            </a:r>
            <a:r>
              <a:rPr lang="en-US" dirty="0" smtClean="0">
                <a:hlinkClick r:id="rId3"/>
              </a:rPr>
              <a:t>http</a:t>
            </a:r>
            <a:r>
              <a:rPr lang="en-US" dirty="0">
                <a:hlinkClick r:id="rId3"/>
              </a:rPr>
              <a:t>://</a:t>
            </a:r>
            <a:r>
              <a:rPr lang="en-US" dirty="0" smtClean="0">
                <a:hlinkClick r:id="rId3"/>
              </a:rPr>
              <a:t>npp.gsfc.nasa.gov/omps.html</a:t>
            </a:r>
            <a:endParaRPr lang="en-US" dirty="0" smtClean="0"/>
          </a:p>
          <a:p>
            <a:r>
              <a:rPr lang="en-US" dirty="0" smtClean="0"/>
              <a:t>Ozone </a:t>
            </a:r>
            <a:r>
              <a:rPr lang="en-US" dirty="0"/>
              <a:t>Hole </a:t>
            </a:r>
            <a:r>
              <a:rPr lang="en-US" dirty="0" smtClean="0"/>
              <a:t>Watch : </a:t>
            </a:r>
            <a:r>
              <a:rPr lang="en-US" dirty="0" smtClean="0">
                <a:hlinkClick r:id="rId4"/>
              </a:rPr>
              <a:t>http</a:t>
            </a:r>
            <a:r>
              <a:rPr lang="en-US" dirty="0">
                <a:hlinkClick r:id="rId4"/>
              </a:rPr>
              <a:t>://ozonewatch.gsfc.nasa.gov</a:t>
            </a:r>
            <a:r>
              <a:rPr lang="en-US" dirty="0" smtClean="0">
                <a:hlinkClick r:id="rId4"/>
              </a:rPr>
              <a:t>/</a:t>
            </a:r>
            <a:endParaRPr lang="en-US" dirty="0" smtClean="0"/>
          </a:p>
          <a:p>
            <a:r>
              <a:rPr lang="en-US" b="1" dirty="0" smtClean="0"/>
              <a:t>TOMS </a:t>
            </a:r>
            <a:r>
              <a:rPr lang="en-US" dirty="0" smtClean="0"/>
              <a:t>The </a:t>
            </a:r>
            <a:r>
              <a:rPr lang="en-US" dirty="0"/>
              <a:t>Total Ozone Mapping Spectrometer (TOMS) : </a:t>
            </a:r>
            <a:r>
              <a:rPr lang="en-US" dirty="0">
                <a:hlinkClick r:id="rId5"/>
              </a:rPr>
              <a:t>http://</a:t>
            </a:r>
            <a:r>
              <a:rPr lang="en-US" dirty="0" smtClean="0">
                <a:hlinkClick r:id="rId5"/>
              </a:rPr>
              <a:t>mirador.gsfc.nasa.gov/cgi-bin/mirador/presentNavigation.pl?tree=project&amp;project=TOMS</a:t>
            </a:r>
            <a:endParaRPr lang="en-US" dirty="0" smtClean="0"/>
          </a:p>
          <a:p>
            <a:r>
              <a:rPr lang="en-US" b="1" dirty="0" smtClean="0"/>
              <a:t>Goddard Earth Sciences Data and Information Services Center; Ozone</a:t>
            </a:r>
            <a:r>
              <a:rPr lang="en-US" b="1" dirty="0"/>
              <a:t>: OVERVIEW : </a:t>
            </a:r>
            <a:r>
              <a:rPr lang="en-US" b="1" dirty="0">
                <a:hlinkClick r:id="rId6"/>
              </a:rPr>
              <a:t>http</a:t>
            </a:r>
            <a:r>
              <a:rPr lang="en-US" b="1">
                <a:hlinkClick r:id="rId6"/>
              </a:rPr>
              <a:t>://</a:t>
            </a:r>
            <a:r>
              <a:rPr lang="en-US" b="1" smtClean="0">
                <a:hlinkClick r:id="rId6"/>
              </a:rPr>
              <a:t>disc.sci.gsfc.nasa.gov/ozone</a:t>
            </a:r>
            <a:endParaRPr lang="en-US" dirty="0"/>
          </a:p>
          <a:p>
            <a:endParaRPr lang="en-US" dirty="0"/>
          </a:p>
          <a:p>
            <a:endParaRPr lang="en-US" dirty="0"/>
          </a:p>
        </p:txBody>
      </p:sp>
    </p:spTree>
    <p:extLst>
      <p:ext uri="{BB962C8B-B14F-4D97-AF65-F5344CB8AC3E}">
        <p14:creationId xmlns:p14="http://schemas.microsoft.com/office/powerpoint/2010/main" val="3888391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What/Where is TOMS</a:t>
            </a:r>
          </a:p>
          <a:p>
            <a:r>
              <a:rPr lang="en-US" dirty="0" smtClean="0"/>
              <a:t>What got me started looking at Ozone data modeling</a:t>
            </a:r>
          </a:p>
          <a:p>
            <a:r>
              <a:rPr lang="en-US" dirty="0" smtClean="0"/>
              <a:t>Courses in which Ozone data is integrated</a:t>
            </a:r>
          </a:p>
          <a:p>
            <a:r>
              <a:rPr lang="en-US" dirty="0" smtClean="0"/>
              <a:t>Sample student work and project goal from the Integrated Math and Science courses</a:t>
            </a:r>
          </a:p>
          <a:p>
            <a:r>
              <a:rPr lang="en-US" dirty="0" smtClean="0"/>
              <a:t>Acknowledgements and references</a:t>
            </a:r>
            <a:endParaRPr lang="en-US" dirty="0"/>
          </a:p>
        </p:txBody>
      </p:sp>
    </p:spTree>
    <p:extLst>
      <p:ext uri="{BB962C8B-B14F-4D97-AF65-F5344CB8AC3E}">
        <p14:creationId xmlns:p14="http://schemas.microsoft.com/office/powerpoint/2010/main" val="1494037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What is/where is TOMS </a:t>
            </a:r>
            <a:r>
              <a:rPr lang="en-US" sz="4000" dirty="0" smtClean="0"/>
              <a:t>(NASA</a:t>
            </a:r>
            <a:r>
              <a:rPr lang="en-US" sz="4000" dirty="0" smtClean="0"/>
              <a:t>)?</a:t>
            </a:r>
            <a:br>
              <a:rPr lang="en-US" sz="4000" dirty="0" smtClean="0"/>
            </a:br>
            <a:r>
              <a:rPr lang="en-US" sz="4000" dirty="0" smtClean="0"/>
              <a:t>It is </a:t>
            </a:r>
            <a:r>
              <a:rPr lang="en-US" sz="4000" i="1" dirty="0" smtClean="0"/>
              <a:t>now  at </a:t>
            </a:r>
            <a:r>
              <a:rPr lang="en-US" sz="4000" b="1" dirty="0" err="1" smtClean="0"/>
              <a:t>ozoneaq</a:t>
            </a:r>
            <a:endParaRPr lang="en-US" sz="40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hlinkClick r:id="rId2"/>
              </a:rPr>
              <a:t>http</a:t>
            </a:r>
            <a:r>
              <a:rPr lang="en-US" dirty="0">
                <a:hlinkClick r:id="rId2"/>
              </a:rPr>
              <a:t>://ozoneaq.gsfc.nasa.gov</a:t>
            </a:r>
            <a:r>
              <a:rPr lang="en-US" dirty="0" smtClean="0">
                <a:hlinkClick r:id="rId2"/>
              </a:rPr>
              <a:t>/</a:t>
            </a:r>
            <a:endParaRPr lang="en-US" dirty="0" smtClean="0"/>
          </a:p>
          <a:p>
            <a:endParaRPr lang="en-US" dirty="0"/>
          </a:p>
          <a:p>
            <a:endParaRPr lang="en-US" dirty="0" smtClean="0"/>
          </a:p>
          <a:p>
            <a:endParaRPr lang="en-US" b="1" dirty="0" smtClean="0"/>
          </a:p>
          <a:p>
            <a:pPr marL="0" indent="0">
              <a:buNone/>
            </a:pPr>
            <a:r>
              <a:rPr lang="en-US" dirty="0" smtClean="0">
                <a:hlinkClick r:id="rId3"/>
              </a:rPr>
              <a:t>http</a:t>
            </a:r>
            <a:r>
              <a:rPr lang="en-US" dirty="0">
                <a:hlinkClick r:id="rId3"/>
              </a:rPr>
              <a:t>://npp.gsfc.nasa.gov/omps.html</a:t>
            </a:r>
            <a:endParaRPr lang="en-US" dirty="0"/>
          </a:p>
          <a:p>
            <a:pPr marL="0" indent="0">
              <a:buNone/>
            </a:pPr>
            <a:r>
              <a:rPr lang="en-US" b="1" dirty="0" err="1" smtClean="0"/>
              <a:t>Suomi</a:t>
            </a:r>
            <a:r>
              <a:rPr lang="en-US" b="1" dirty="0" smtClean="0"/>
              <a:t> </a:t>
            </a:r>
            <a:r>
              <a:rPr lang="en-US" b="1" dirty="0"/>
              <a:t>NPP is NASA's next Earth-observing research satellite</a:t>
            </a:r>
            <a:r>
              <a:rPr lang="en-US" b="1" dirty="0" smtClean="0"/>
              <a:t>.</a:t>
            </a:r>
          </a:p>
          <a:p>
            <a:pPr marL="393192" lvl="1" indent="0">
              <a:buNone/>
            </a:pPr>
            <a:r>
              <a:rPr lang="en-US" b="1" dirty="0" err="1" smtClean="0"/>
              <a:t>Whats</a:t>
            </a:r>
            <a:r>
              <a:rPr lang="en-US" b="1" dirty="0" smtClean="0"/>
              <a:t> </a:t>
            </a:r>
            <a:r>
              <a:rPr lang="en-US" b="1" dirty="0"/>
              <a:t>in a name: Why </a:t>
            </a:r>
            <a:r>
              <a:rPr lang="en-US" b="1" dirty="0" err="1"/>
              <a:t>Suomi</a:t>
            </a:r>
            <a:r>
              <a:rPr lang="en-US" b="1" dirty="0"/>
              <a:t>-NPP</a:t>
            </a:r>
            <a:r>
              <a:rPr lang="en-US" b="1" dirty="0" smtClean="0"/>
              <a:t>? </a:t>
            </a:r>
            <a:r>
              <a:rPr lang="en-US" dirty="0" smtClean="0"/>
              <a:t>NASA </a:t>
            </a:r>
            <a:r>
              <a:rPr lang="en-US" dirty="0"/>
              <a:t>renamed NPP in honor of the late </a:t>
            </a:r>
            <a:r>
              <a:rPr lang="en-US" dirty="0" err="1"/>
              <a:t>Verner</a:t>
            </a:r>
            <a:r>
              <a:rPr lang="en-US" dirty="0"/>
              <a:t> E. </a:t>
            </a:r>
            <a:r>
              <a:rPr lang="en-US" dirty="0" err="1"/>
              <a:t>Suomi</a:t>
            </a:r>
            <a:r>
              <a:rPr lang="en-US" dirty="0"/>
              <a:t>, </a:t>
            </a:r>
            <a:r>
              <a:rPr lang="en-US" dirty="0" smtClean="0"/>
              <a:t>U. </a:t>
            </a:r>
            <a:r>
              <a:rPr lang="en-US" dirty="0"/>
              <a:t>of </a:t>
            </a:r>
            <a:r>
              <a:rPr lang="en-US" dirty="0" smtClean="0"/>
              <a:t>Wisconsin, recognized </a:t>
            </a:r>
            <a:r>
              <a:rPr lang="en-US" dirty="0"/>
              <a:t>widely as "the father of satellite meteorology</a:t>
            </a:r>
            <a:r>
              <a:rPr lang="en-US" dirty="0" smtClean="0"/>
              <a:t>."</a:t>
            </a:r>
            <a:endParaRPr lang="en-US" dirty="0"/>
          </a:p>
          <a:p>
            <a:pPr marL="0" indent="0">
              <a:buNone/>
            </a:pPr>
            <a:r>
              <a:rPr lang="en-US" dirty="0">
                <a:hlinkClick r:id="rId4"/>
              </a:rPr>
              <a:t>http://ozonewatch.gsfc.nasa.gov</a:t>
            </a:r>
            <a:r>
              <a:rPr lang="en-US" dirty="0" smtClean="0">
                <a:hlinkClick r:id="rId4"/>
              </a:rPr>
              <a:t>/</a:t>
            </a:r>
            <a:endParaRPr lang="en-US" dirty="0" smtClean="0"/>
          </a:p>
          <a:p>
            <a:pPr marL="0" indent="0">
              <a:buNone/>
            </a:pPr>
            <a:r>
              <a:rPr lang="en-US" dirty="0"/>
              <a:t>Ozone Hole Watch</a:t>
            </a:r>
          </a:p>
          <a:p>
            <a:pPr marL="0" indent="0">
              <a:buNone/>
            </a:pPr>
            <a:r>
              <a:rPr lang="en-US" dirty="0"/>
              <a:t>Images, data, and information for the Southern Hemisphere</a:t>
            </a:r>
          </a:p>
          <a:p>
            <a:pPr marL="0" indent="0">
              <a:buNone/>
            </a:pPr>
            <a:r>
              <a:rPr lang="en-US" dirty="0"/>
              <a:t>Ozone Maps Meteorology Ozone Facts Multimedia Education </a:t>
            </a:r>
            <a:endParaRPr lang="en-US" dirty="0" smtClean="0"/>
          </a:p>
          <a:p>
            <a:endParaRPr lang="en-US" dirty="0" smtClean="0"/>
          </a:p>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86000"/>
            <a:ext cx="534009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68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of </a:t>
            </a:r>
            <a:r>
              <a:rPr lang="en-US" dirty="0" err="1" smtClean="0"/>
              <a:t>ozoneaq</a:t>
            </a:r>
            <a:r>
              <a:rPr lang="en-US" dirty="0" smtClean="0"/>
              <a:t> site</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75" t="28575" r="22283" b="4277"/>
          <a:stretch/>
        </p:blipFill>
        <p:spPr bwMode="auto">
          <a:xfrm>
            <a:off x="1524000" y="1828800"/>
            <a:ext cx="5155662"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821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Sample of </a:t>
            </a:r>
            <a:r>
              <a:rPr lang="en-US" b="1" dirty="0" err="1" smtClean="0"/>
              <a:t>Suomi</a:t>
            </a:r>
            <a:r>
              <a:rPr lang="en-US" b="1" dirty="0" smtClean="0"/>
              <a:t> NPP site</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212" r="1622" b="4058"/>
          <a:stretch/>
        </p:blipFill>
        <p:spPr bwMode="auto">
          <a:xfrm>
            <a:off x="457200" y="1737360"/>
            <a:ext cx="7897935" cy="51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51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964" y="1905000"/>
            <a:ext cx="3657600" cy="3657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043" y="5573486"/>
            <a:ext cx="3230521" cy="640080"/>
          </a:xfrm>
          <a:prstGeom prst="rect">
            <a:avLst/>
          </a:prstGeom>
        </p:spPr>
      </p:pic>
      <p:sp>
        <p:nvSpPr>
          <p:cNvPr id="6" name="Title 5"/>
          <p:cNvSpPr>
            <a:spLocks noGrp="1"/>
          </p:cNvSpPr>
          <p:nvPr>
            <p:ph type="title"/>
          </p:nvPr>
        </p:nvSpPr>
        <p:spPr/>
        <p:txBody>
          <a:bodyPr>
            <a:normAutofit fontScale="90000"/>
          </a:bodyPr>
          <a:lstStyle/>
          <a:p>
            <a:r>
              <a:rPr lang="en-US" sz="3600" dirty="0" smtClean="0"/>
              <a:t>From a student</a:t>
            </a:r>
            <a:r>
              <a:rPr lang="en-US" sz="3600" dirty="0" smtClean="0"/>
              <a:t> favorite site: Ozone </a:t>
            </a:r>
            <a:r>
              <a:rPr lang="en-US" sz="3600" dirty="0"/>
              <a:t>Hole Watch</a:t>
            </a:r>
            <a:br>
              <a:rPr lang="en-US" sz="3600" dirty="0"/>
            </a:br>
            <a:r>
              <a:rPr lang="en-US" sz="3600" dirty="0"/>
              <a:t>T</a:t>
            </a:r>
            <a:r>
              <a:rPr lang="en-US" sz="3600" dirty="0" smtClean="0"/>
              <a:t>he </a:t>
            </a:r>
            <a:r>
              <a:rPr lang="en-US" sz="3600" dirty="0"/>
              <a:t>largest ozone hole: </a:t>
            </a:r>
            <a:r>
              <a:rPr lang="en-US" sz="3600" dirty="0">
                <a:hlinkClick r:id="rId4"/>
              </a:rPr>
              <a:t>24 September 2006</a:t>
            </a:r>
            <a:r>
              <a:rPr lang="en-US" sz="3600" dirty="0" smtClean="0"/>
              <a:t>.</a:t>
            </a:r>
            <a:r>
              <a:rPr lang="en-US" sz="3600" dirty="0"/>
              <a:t> </a:t>
            </a:r>
          </a:p>
        </p:txBody>
      </p:sp>
    </p:spTree>
    <p:extLst>
      <p:ext uri="{BB962C8B-B14F-4D97-AF65-F5344CB8AC3E}">
        <p14:creationId xmlns:p14="http://schemas.microsoft.com/office/powerpoint/2010/main" val="95478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400" dirty="0" smtClean="0"/>
              <a:t>another favorite:</a:t>
            </a:r>
            <a:br>
              <a:rPr lang="en-US" sz="4400" dirty="0" smtClean="0"/>
            </a:br>
            <a:r>
              <a:rPr lang="en-US" sz="4400" dirty="0" smtClean="0"/>
              <a:t> </a:t>
            </a:r>
            <a:r>
              <a:rPr lang="en-US" sz="4400" dirty="0">
                <a:hlinkClick r:id="rId2"/>
              </a:rPr>
              <a:t>annual ozone hole area</a:t>
            </a:r>
            <a:endParaRPr lang="en-US" sz="4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1905000"/>
            <a:ext cx="59263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803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it all began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Developed : 331,613 - </a:t>
            </a:r>
            <a:r>
              <a:rPr lang="en-US" i="1" dirty="0" smtClean="0"/>
              <a:t>Integrated </a:t>
            </a:r>
            <a:r>
              <a:rPr lang="en-US" i="1" dirty="0"/>
              <a:t>Math and Science for </a:t>
            </a:r>
            <a:r>
              <a:rPr lang="en-US" i="1" dirty="0" smtClean="0"/>
              <a:t>Teachers</a:t>
            </a:r>
          </a:p>
          <a:p>
            <a:pPr lvl="1"/>
            <a:r>
              <a:rPr lang="en-US" dirty="0" smtClean="0"/>
              <a:t>NASA-NOVA grant.</a:t>
            </a:r>
            <a:endParaRPr lang="en-US" i="1" dirty="0"/>
          </a:p>
          <a:p>
            <a:pPr lvl="1"/>
            <a:r>
              <a:rPr lang="en-US" dirty="0" smtClean="0"/>
              <a:t>Integrated </a:t>
            </a:r>
            <a:r>
              <a:rPr lang="en-US" dirty="0"/>
              <a:t>mathematics, science, and </a:t>
            </a:r>
            <a:r>
              <a:rPr lang="en-US" dirty="0" smtClean="0"/>
              <a:t>technology</a:t>
            </a:r>
          </a:p>
          <a:p>
            <a:pPr lvl="2"/>
            <a:r>
              <a:rPr lang="en-US" dirty="0" smtClean="0"/>
              <a:t>pre-service elementary </a:t>
            </a:r>
            <a:r>
              <a:rPr lang="en-US" dirty="0"/>
              <a:t>and </a:t>
            </a:r>
            <a:r>
              <a:rPr lang="en-US" dirty="0" smtClean="0"/>
              <a:t>middle, in-service high </a:t>
            </a:r>
            <a:r>
              <a:rPr lang="en-US" dirty="0"/>
              <a:t>school teachers</a:t>
            </a:r>
          </a:p>
          <a:p>
            <a:pPr lvl="1"/>
            <a:r>
              <a:rPr lang="en-US" dirty="0" smtClean="0"/>
              <a:t>Goals:</a:t>
            </a:r>
          </a:p>
          <a:p>
            <a:pPr lvl="2"/>
            <a:r>
              <a:rPr lang="en-US" dirty="0" smtClean="0"/>
              <a:t>Strengthen </a:t>
            </a:r>
            <a:r>
              <a:rPr lang="en-US" dirty="0"/>
              <a:t>math and science content </a:t>
            </a:r>
            <a:r>
              <a:rPr lang="en-US" dirty="0" smtClean="0"/>
              <a:t>knowledge</a:t>
            </a:r>
            <a:endParaRPr lang="en-US" dirty="0"/>
          </a:p>
          <a:p>
            <a:pPr lvl="2"/>
            <a:r>
              <a:rPr lang="en-US" dirty="0"/>
              <a:t>Develop </a:t>
            </a:r>
            <a:r>
              <a:rPr lang="en-US" dirty="0" smtClean="0"/>
              <a:t>understanding </a:t>
            </a:r>
            <a:r>
              <a:rPr lang="en-US" dirty="0"/>
              <a:t>of </a:t>
            </a:r>
            <a:r>
              <a:rPr lang="en-US" dirty="0" smtClean="0"/>
              <a:t>interconnections </a:t>
            </a:r>
            <a:r>
              <a:rPr lang="en-US" dirty="0"/>
              <a:t>between </a:t>
            </a:r>
            <a:r>
              <a:rPr lang="en-US" dirty="0" smtClean="0"/>
              <a:t>math </a:t>
            </a:r>
            <a:r>
              <a:rPr lang="en-US" dirty="0"/>
              <a:t>and science</a:t>
            </a:r>
          </a:p>
          <a:p>
            <a:pPr lvl="2"/>
            <a:r>
              <a:rPr lang="en-US" dirty="0"/>
              <a:t>Provide experience with innovative teaching strategies</a:t>
            </a:r>
          </a:p>
          <a:p>
            <a:pPr lvl="2"/>
            <a:r>
              <a:rPr lang="en-US" dirty="0"/>
              <a:t>Integrate technology to enhance learning and improve instruction</a:t>
            </a:r>
          </a:p>
          <a:p>
            <a:pPr lvl="2"/>
            <a:r>
              <a:rPr lang="en-US" dirty="0"/>
              <a:t>Strengthen integration of national science and mathematics standards</a:t>
            </a:r>
          </a:p>
          <a:p>
            <a:pPr lvl="2"/>
            <a:r>
              <a:rPr lang="en-US" dirty="0"/>
              <a:t>Use </a:t>
            </a:r>
            <a:r>
              <a:rPr lang="en-US" dirty="0" smtClean="0"/>
              <a:t>data </a:t>
            </a:r>
            <a:r>
              <a:rPr lang="en-US" dirty="0"/>
              <a:t>from NASA Strategic Enterprises to enhance learning</a:t>
            </a:r>
          </a:p>
          <a:p>
            <a:pPr lvl="1"/>
            <a:r>
              <a:rPr lang="en-US" dirty="0" smtClean="0"/>
              <a:t>Team taught by: Robert </a:t>
            </a:r>
            <a:r>
              <a:rPr lang="en-US" dirty="0" err="1"/>
              <a:t>Boram</a:t>
            </a:r>
            <a:r>
              <a:rPr lang="en-US" dirty="0"/>
              <a:t>, Physical </a:t>
            </a:r>
            <a:r>
              <a:rPr lang="en-US" dirty="0" smtClean="0"/>
              <a:t>Science; Karen </a:t>
            </a:r>
            <a:r>
              <a:rPr lang="en-US" dirty="0"/>
              <a:t>Lafferty, </a:t>
            </a:r>
            <a:r>
              <a:rPr lang="en-US" dirty="0" smtClean="0"/>
              <a:t>Education; Daniel </a:t>
            </a:r>
            <a:r>
              <a:rPr lang="en-US" dirty="0"/>
              <a:t>Seth, Math Sciences</a:t>
            </a:r>
          </a:p>
          <a:p>
            <a:endParaRPr lang="en-US" dirty="0"/>
          </a:p>
        </p:txBody>
      </p:sp>
      <p:pic>
        <p:nvPicPr>
          <p:cNvPr id="4" name="Picture 21" descr="S:\bignova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948267"/>
            <a:ext cx="1382344"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2320686276"/>
              </p:ext>
            </p:extLst>
          </p:nvPr>
        </p:nvGraphicFramePr>
        <p:xfrm>
          <a:off x="7086600" y="948267"/>
          <a:ext cx="795132" cy="914400"/>
        </p:xfrm>
        <a:graphic>
          <a:graphicData uri="http://schemas.openxmlformats.org/presentationml/2006/ole">
            <mc:AlternateContent xmlns:mc="http://schemas.openxmlformats.org/markup-compatibility/2006">
              <mc:Choice xmlns:v="urn:schemas-microsoft-com:vml" Requires="v">
                <p:oleObj spid="_x0000_s1037" name="Photo Editor Photo" r:id="rId4" imgW="6897063" imgH="7666667" progId="MSPhotoEd.3">
                  <p:embed/>
                </p:oleObj>
              </mc:Choice>
              <mc:Fallback>
                <p:oleObj name="Photo Editor Photo" r:id="rId4" imgW="6897063" imgH="7666667" progId="MSPhotoEd.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948267"/>
                        <a:ext cx="79513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829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ssolve">
                                      <p:cBhvr>
                                        <p:cTn id="37" dur="500"/>
                                        <p:tgtEl>
                                          <p:spTgt spid="3">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dissolv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dissolv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Classroom Integration - WTAMU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Courses where Ozone data is integrated. Students make predictions and discuss relevance to their lives and the future of the planet.</a:t>
            </a:r>
          </a:p>
          <a:p>
            <a:pPr lvl="1"/>
            <a:r>
              <a:rPr lang="en-US" dirty="0" smtClean="0"/>
              <a:t>College algebra – regression : linear functions from real data</a:t>
            </a:r>
          </a:p>
          <a:p>
            <a:pPr lvl="1"/>
            <a:r>
              <a:rPr lang="en-US" dirty="0" smtClean="0"/>
              <a:t>Math for liberal arts – linear regression models of real data</a:t>
            </a:r>
          </a:p>
          <a:p>
            <a:pPr lvl="1"/>
            <a:r>
              <a:rPr lang="en-US" dirty="0" smtClean="0"/>
              <a:t>Linear algebra (least squares theory – generalized inverse)</a:t>
            </a:r>
          </a:p>
          <a:p>
            <a:r>
              <a:rPr lang="en-US" dirty="0" smtClean="0"/>
              <a:t>Future course integrations :</a:t>
            </a:r>
          </a:p>
          <a:p>
            <a:pPr lvl="1"/>
            <a:r>
              <a:rPr lang="en-US" dirty="0" smtClean="0"/>
              <a:t>Elementary/engineering statistics (get data, analyze it </a:t>
            </a:r>
            <a:r>
              <a:rPr lang="en-US" dirty="0"/>
              <a:t>and test regression </a:t>
            </a:r>
            <a:r>
              <a:rPr lang="en-US" dirty="0" smtClean="0"/>
              <a:t>models)</a:t>
            </a:r>
          </a:p>
          <a:p>
            <a:pPr lvl="1"/>
            <a:r>
              <a:rPr lang="en-US" dirty="0" smtClean="0"/>
              <a:t>linear algebra lab (get data, develop ozone level models for cities around the world and/or ozone hole area models)</a:t>
            </a:r>
            <a:endParaRPr lang="en-US" dirty="0"/>
          </a:p>
          <a:p>
            <a:pPr lvl="1"/>
            <a:r>
              <a:rPr lang="en-US" dirty="0"/>
              <a:t>Integrated math and science for teachers – collect data and develop models, by groups, for latitude bands</a:t>
            </a:r>
          </a:p>
          <a:p>
            <a:pPr lvl="1"/>
            <a:endParaRPr lang="en-US" dirty="0"/>
          </a:p>
        </p:txBody>
      </p:sp>
    </p:spTree>
    <p:extLst>
      <p:ext uri="{BB962C8B-B14F-4D97-AF65-F5344CB8AC3E}">
        <p14:creationId xmlns:p14="http://schemas.microsoft.com/office/powerpoint/2010/main" val="33005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Teaching Mathematics with the Kalculator Grafic at USM</Template>
  <TotalTime>2058</TotalTime>
  <Words>1052</Words>
  <Application>Microsoft Office PowerPoint</Application>
  <PresentationFormat>On-screen Show (4:3)</PresentationFormat>
  <Paragraphs>217</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Flow</vt:lpstr>
      <vt:lpstr>Microsoft Photo Editor 3.0 Photo</vt:lpstr>
      <vt:lpstr>Modeling Ozone Depletion -TOMS Data (NASA) for Latitude Bands</vt:lpstr>
      <vt:lpstr>Table of contents</vt:lpstr>
      <vt:lpstr>What is/where is TOMS (NASA)? It is now  at ozoneaq</vt:lpstr>
      <vt:lpstr>Sample of ozoneaq site</vt:lpstr>
      <vt:lpstr>Sample of Suomi NPP site</vt:lpstr>
      <vt:lpstr>From a student favorite site: Ozone Hole Watch The largest ozone hole: 24 September 2006. </vt:lpstr>
      <vt:lpstr> another favorite:  annual ozone hole area</vt:lpstr>
      <vt:lpstr>Where it all began</vt:lpstr>
      <vt:lpstr>Classroom Integration - WTAMU</vt:lpstr>
      <vt:lpstr>In-Class Pre-Project to retrieve and plot TOMS data.</vt:lpstr>
      <vt:lpstr>Ozone Project with NASA TOMS Data</vt:lpstr>
      <vt:lpstr>Ozone Project with NASA TOMS Data</vt:lpstr>
      <vt:lpstr>Sample Annually Averaged Student Data Set NASA TOMS – Latitude band: 50-70</vt:lpstr>
      <vt:lpstr>Student Displayed Projects Math_Sci 331</vt:lpstr>
      <vt:lpstr>Group Projects – Math_Sci 631</vt:lpstr>
      <vt:lpstr>Group Projects – Math_Sci 631</vt:lpstr>
      <vt:lpstr>Acknowledgements</vt:lpstr>
      <vt:lpstr>References</vt:lpstr>
    </vt:vector>
  </TitlesOfParts>
  <Company>WTAMU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Seth, Daniel</dc:creator>
  <cp:lastModifiedBy>Seth, Daniel</cp:lastModifiedBy>
  <cp:revision>47</cp:revision>
  <cp:lastPrinted>2013-01-03T23:08:36Z</cp:lastPrinted>
  <dcterms:created xsi:type="dcterms:W3CDTF">2013-01-02T15:17:50Z</dcterms:created>
  <dcterms:modified xsi:type="dcterms:W3CDTF">2013-01-04T23:59:35Z</dcterms:modified>
</cp:coreProperties>
</file>