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17"/>
  </p:notesMasterIdLst>
  <p:handoutMasterIdLst>
    <p:handoutMasterId r:id="rId18"/>
  </p:handoutMasterIdLst>
  <p:sldIdLst>
    <p:sldId id="280" r:id="rId2"/>
    <p:sldId id="301" r:id="rId3"/>
    <p:sldId id="315" r:id="rId4"/>
    <p:sldId id="334" r:id="rId5"/>
    <p:sldId id="335" r:id="rId6"/>
    <p:sldId id="316" r:id="rId7"/>
    <p:sldId id="325" r:id="rId8"/>
    <p:sldId id="326" r:id="rId9"/>
    <p:sldId id="327" r:id="rId10"/>
    <p:sldId id="328" r:id="rId11"/>
    <p:sldId id="330" r:id="rId12"/>
    <p:sldId id="331" r:id="rId13"/>
    <p:sldId id="321" r:id="rId14"/>
    <p:sldId id="332" r:id="rId15"/>
    <p:sldId id="312" r:id="rId16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6" charset="0"/>
        <a:ea typeface="Arial" pitchFamily="-106" charset="0"/>
        <a:cs typeface="Arial" pitchFamily="-10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fld id="{D317D7CA-850F-D74C-BB73-4C42CE0C8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1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fld id="{B6A1F638-4E4F-1042-BE32-5B3C576B9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820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Arial" pitchFamily="29" charset="0"/>
        <a:cs typeface="Arial" pitchFamily="29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Arial" pitchFamily="29" charset="0"/>
        <a:cs typeface="Arial" pitchFamily="29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Arial" pitchFamily="29" charset="0"/>
        <a:cs typeface="Arial" pitchFamily="29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Arial" pitchFamily="29" charset="0"/>
        <a:cs typeface="Arial" pitchFamily="29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Arial" pitchFamily="29" charset="0"/>
        <a:cs typeface="Arial" pitchFamily="29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858B4-D598-904F-BF30-66AA7668D94C}" type="slidenum">
              <a:rPr lang="en-US">
                <a:latin typeface="Arial" pitchFamily="-106" charset="0"/>
                <a:ea typeface="Arial" pitchFamily="-106" charset="0"/>
                <a:cs typeface="Arial" pitchFamily="-106" charset="0"/>
              </a:rPr>
              <a:pPr/>
              <a:t>7</a:t>
            </a:fld>
            <a:endParaRPr lang="en-US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858B4-D598-904F-BF30-66AA7668D94C}" type="slidenum">
              <a:rPr lang="en-US">
                <a:latin typeface="Arial" pitchFamily="-106" charset="0"/>
                <a:ea typeface="Arial" pitchFamily="-106" charset="0"/>
                <a:cs typeface="Arial" pitchFamily="-106" charset="0"/>
              </a:rPr>
              <a:pPr/>
              <a:t>8</a:t>
            </a:fld>
            <a:endParaRPr lang="en-US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858B4-D598-904F-BF30-66AA7668D94C}" type="slidenum">
              <a:rPr lang="en-US">
                <a:latin typeface="Arial" pitchFamily="-106" charset="0"/>
                <a:ea typeface="Arial" pitchFamily="-106" charset="0"/>
                <a:cs typeface="Arial" pitchFamily="-106" charset="0"/>
              </a:rPr>
              <a:pPr/>
              <a:t>9</a:t>
            </a:fld>
            <a:endParaRPr lang="en-US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858B4-D598-904F-BF30-66AA7668D94C}" type="slidenum">
              <a:rPr lang="en-US">
                <a:latin typeface="Arial" pitchFamily="-106" charset="0"/>
                <a:ea typeface="Arial" pitchFamily="-106" charset="0"/>
                <a:cs typeface="Arial" pitchFamily="-106" charset="0"/>
              </a:rPr>
              <a:pPr/>
              <a:t>10</a:t>
            </a:fld>
            <a:endParaRPr lang="en-US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858B4-D598-904F-BF30-66AA7668D94C}" type="slidenum">
              <a:rPr lang="en-US">
                <a:latin typeface="Arial" pitchFamily="-106" charset="0"/>
                <a:ea typeface="Arial" pitchFamily="-106" charset="0"/>
                <a:cs typeface="Arial" pitchFamily="-106" charset="0"/>
              </a:rPr>
              <a:pPr/>
              <a:t>11</a:t>
            </a:fld>
            <a:endParaRPr lang="en-US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858B4-D598-904F-BF30-66AA7668D94C}" type="slidenum">
              <a:rPr lang="en-US">
                <a:latin typeface="Arial" pitchFamily="-106" charset="0"/>
                <a:ea typeface="Arial" pitchFamily="-106" charset="0"/>
                <a:cs typeface="Arial" pitchFamily="-106" charset="0"/>
              </a:rPr>
              <a:pPr/>
              <a:t>12</a:t>
            </a:fld>
            <a:endParaRPr lang="en-US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29" charset="0"/>
              <a:ea typeface="Arial" pitchFamily="29" charset="0"/>
              <a:cs typeface="Arial" pitchFamily="29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29" charset="0"/>
              <a:ea typeface="Arial" pitchFamily="29" charset="0"/>
              <a:cs typeface="Arial" pitchFamily="29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9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16A6-8401-B848-8A5D-6138DBE91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FB31C-EB25-3E4A-9AAD-CC5361BB4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35D1D-04D3-284D-9FC8-1A6FCACB3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7FD4-5979-BA4B-981C-4A2015697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6A58B-0FF3-8C47-A76E-F79464332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2390E-7F77-B046-B1DA-F0D292092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93BFA-4282-FA4C-AF1F-DAC6C3C6D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4874F-3797-9749-9BDC-85C3705E2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2789-5DA2-B546-AE4A-F9DB00653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D237-BE3F-0941-A77D-B9F36AEF5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36B41-5ADC-B748-B3B3-74F3EFFC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EACE-32FB-0E43-BAC1-49BC0060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ea typeface="Arial" pitchFamily="29" charset="0"/>
                <a:cs typeface="Arial" pitchFamily="29" charset="0"/>
              </a:defRPr>
            </a:lvl1pPr>
          </a:lstStyle>
          <a:p>
            <a:pPr>
              <a:defRPr/>
            </a:pPr>
            <a:fld id="{36246A5D-1BFE-2145-8D2B-3537E61CD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17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29" charset="0"/>
              <a:ea typeface="Arial" pitchFamily="29" charset="0"/>
              <a:cs typeface="Arial" pitchFamily="29" charset="0"/>
            </a:endParaRPr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29" charset="0"/>
              <a:ea typeface="Arial" pitchFamily="29" charset="0"/>
              <a:cs typeface="Arial" pitchFamily="29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29" charset="0"/>
          <a:ea typeface="Arial" pitchFamily="29" charset="0"/>
          <a:cs typeface="Arial" pitchFamily="2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29" charset="0"/>
          <a:ea typeface="Arial" pitchFamily="29" charset="0"/>
          <a:cs typeface="Arial" pitchFamily="2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29" charset="0"/>
          <a:ea typeface="Arial" pitchFamily="29" charset="0"/>
          <a:cs typeface="Arial" pitchFamily="2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29" charset="0"/>
          <a:ea typeface="Arial" pitchFamily="29" charset="0"/>
          <a:cs typeface="Arial" pitchFamily="2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29" charset="0"/>
          <a:ea typeface="Arial" pitchFamily="29" charset="0"/>
          <a:cs typeface="Arial" pitchFamily="2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29" charset="0"/>
          <a:ea typeface="Arial" pitchFamily="29" charset="0"/>
          <a:cs typeface="Arial" pitchFamily="2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29" charset="0"/>
          <a:ea typeface="Arial" pitchFamily="29" charset="0"/>
          <a:cs typeface="Arial" pitchFamily="2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29" charset="0"/>
          <a:ea typeface="Arial" pitchFamily="29" charset="0"/>
          <a:cs typeface="Arial" pitchFamily="2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-106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-106" charset="2"/>
        <a:buChar char="q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-106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06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6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9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9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9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9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s.org/amsmtgs/2125_abstracts/1067-f1-2067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38125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Math Teachers' Circles –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Themes from Final Surveys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048001"/>
            <a:ext cx="71628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6" charset="2"/>
              <a:buNone/>
            </a:pPr>
            <a:r>
              <a:rPr lang="en-US" dirty="0"/>
              <a:t>Diana </a:t>
            </a:r>
            <a:r>
              <a:rPr lang="en-US" dirty="0" smtClean="0"/>
              <a:t>White – joint with Brianna Donaldson and Adam Ruff</a:t>
            </a: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-106" charset="2"/>
              <a:buNone/>
            </a:pPr>
            <a:r>
              <a:rPr lang="en-US" dirty="0"/>
              <a:t>University of Colorado </a:t>
            </a:r>
            <a:r>
              <a:rPr lang="en-US" dirty="0" smtClean="0"/>
              <a:t>Denver</a:t>
            </a:r>
          </a:p>
          <a:p>
            <a:pPr eaLnBrk="1" hangingPunct="1">
              <a:lnSpc>
                <a:spcPct val="90000"/>
              </a:lnSpc>
              <a:buFont typeface="Wingdings" pitchFamily="-106" charset="2"/>
              <a:buNone/>
            </a:pPr>
            <a:r>
              <a:rPr lang="en-US" dirty="0" smtClean="0"/>
              <a:t>MAA: Mathfest</a:t>
            </a:r>
          </a:p>
          <a:p>
            <a:pPr eaLnBrk="1" hangingPunct="1">
              <a:lnSpc>
                <a:spcPct val="90000"/>
              </a:lnSpc>
              <a:buFont typeface="Wingdings" pitchFamily="-106" charset="2"/>
              <a:buNone/>
            </a:pPr>
            <a:r>
              <a:rPr lang="en-US" dirty="0" smtClean="0"/>
              <a:t>August 4, 2011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Participant as Learner – Types of Learning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800600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Math Content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Problem Solving Techniques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Teaching Strategies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Participant Learning (teachers as students)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Other</a:t>
            </a:r>
          </a:p>
          <a:p>
            <a:pPr lvl="1" eaLnBrk="1" hangingPunct="1">
              <a:buFont typeface="Wingdings" pitchFamily="-106" charset="2"/>
              <a:buNone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172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PT – Main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5761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Participant as Teacher – Main Codes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800600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Perspective of Students</a:t>
            </a:r>
          </a:p>
          <a:p>
            <a:pPr marL="695325" lvl="2" indent="-342900" eaLnBrk="1" hangingPunct="1"/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This not only strengthens my knowledge base as a teacher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but also allows me to experience real empathy as related to my expectations of my 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students</a:t>
            </a:r>
            <a:endParaRPr lang="en-US" dirty="0" smtClean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Plans for the Classroom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Requests for Changes</a:t>
            </a:r>
          </a:p>
          <a:p>
            <a:pPr marL="695325" lvl="2" indent="-342900" eaLnBrk="1" hangingPunct="1"/>
            <a:r>
              <a:rPr lang="en-US" dirty="0" smtClean="0"/>
              <a:t>Main request – more to take directly back to classroom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Other</a:t>
            </a:r>
          </a:p>
          <a:p>
            <a:pPr lvl="1" eaLnBrk="1" hangingPunct="1">
              <a:buFont typeface="Wingdings" pitchFamily="-106" charset="2"/>
              <a:buNone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172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PT – Plans for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370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Participant as Teacher – Plans for the Classroom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800600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Teaching Strategies</a:t>
            </a:r>
          </a:p>
          <a:p>
            <a:pPr marL="695325" lvl="2" indent="-342900" eaLnBrk="1" hangingPunct="1"/>
            <a:r>
              <a:rPr lang="en-US" dirty="0" smtClean="0"/>
              <a:t>Group work</a:t>
            </a:r>
          </a:p>
          <a:p>
            <a:pPr marL="695325" lvl="2" indent="-342900" eaLnBrk="1" hangingPunct="1"/>
            <a:r>
              <a:rPr lang="en-US" dirty="0" smtClean="0"/>
              <a:t>Open ended problems</a:t>
            </a:r>
          </a:p>
          <a:p>
            <a:pPr marL="695325" lvl="2" indent="-342900" eaLnBrk="1" hangingPunct="1"/>
            <a:r>
              <a:rPr lang="en-US" dirty="0" smtClean="0"/>
              <a:t>Discussion</a:t>
            </a:r>
          </a:p>
          <a:p>
            <a:pPr marL="695325" lvl="2" indent="-342900" eaLnBrk="1" hangingPunct="1"/>
            <a:r>
              <a:rPr lang="en-US" dirty="0" smtClean="0"/>
              <a:t>Choice of Problems</a:t>
            </a:r>
          </a:p>
          <a:p>
            <a:pPr marL="695325" lvl="2" indent="-342900" eaLnBrk="1" hangingPunct="1"/>
            <a:r>
              <a:rPr lang="en-US" dirty="0" smtClean="0"/>
              <a:t>Time to work</a:t>
            </a:r>
          </a:p>
          <a:p>
            <a:pPr marL="695325" lvl="2" indent="-342900" eaLnBrk="1" hangingPunct="1"/>
            <a:r>
              <a:rPr lang="en-US" dirty="0" smtClean="0"/>
              <a:t>Questioning Techniques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Problem Solving Strategies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Specific Problems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Other</a:t>
            </a:r>
          </a:p>
          <a:p>
            <a:pPr lvl="1" eaLnBrk="1" hangingPunct="1">
              <a:buFont typeface="Wingdings" pitchFamily="-106" charset="2"/>
              <a:buNone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172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Current 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0522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 Directions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Replicated study in summer 2011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Seven sites (4 new, 3 established)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Standardized instrument (final survey)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Parts modeled on Student Assessment of Learning Gains (SALG) instrument – 5 point </a:t>
            </a:r>
            <a:r>
              <a:rPr lang="en-US" sz="2500" dirty="0" err="1" smtClean="0"/>
              <a:t>Likert</a:t>
            </a:r>
            <a:r>
              <a:rPr lang="en-US" sz="2500" dirty="0" smtClean="0"/>
              <a:t>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Parts modeled on previous instruments</a:t>
            </a:r>
          </a:p>
          <a:p>
            <a:pPr lvl="1" eaLnBrk="1" hangingPunct="1">
              <a:lnSpc>
                <a:spcPct val="90000"/>
              </a:lnSpc>
            </a:pPr>
            <a:endParaRPr lang="en-US" sz="2500" dirty="0" smtClean="0"/>
          </a:p>
          <a:p>
            <a:pPr lvl="1"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  <a:buFont typeface="Wingdings" pitchFamily="-106" charset="2"/>
              <a:buNone/>
            </a:pPr>
            <a:endParaRPr lang="en-US" sz="2900" dirty="0" smtClean="0"/>
          </a:p>
          <a:p>
            <a:pPr eaLnBrk="1" hangingPunct="1">
              <a:lnSpc>
                <a:spcPct val="90000"/>
              </a:lnSpc>
            </a:pPr>
            <a:endParaRPr lang="en-US" sz="29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Future</a:t>
            </a:r>
            <a:r>
              <a:rPr lang="en-US" dirty="0" smtClean="0"/>
              <a:t> Directions </a:t>
            </a:r>
            <a:r>
              <a:rPr lang="en-US" dirty="0"/>
              <a:t>and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NSF DR K-12 Phase I grant – starts Aug. 15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Replicate and expand </a:t>
            </a:r>
            <a:r>
              <a:rPr lang="en-US" sz="2500" dirty="0"/>
              <a:t>q</a:t>
            </a:r>
            <a:r>
              <a:rPr lang="en-US" sz="2500" dirty="0" smtClean="0"/>
              <a:t>uantitative piece on Mathematical Knowledge for Teaching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Develop/modify common survey of participants to be administered each spring to all willing 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Develop/modify common final evaluation form to be used for summer immersion workshops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Case studies and classroom observations of teachers who participate in MTCs – impact on classroom practices, especially with regards to mathematical problem solving</a:t>
            </a:r>
          </a:p>
          <a:p>
            <a:pPr eaLnBrk="1" hangingPunct="1">
              <a:lnSpc>
                <a:spcPct val="90000"/>
              </a:lnSpc>
              <a:buFont typeface="Wingdings" pitchFamily="-106" charset="2"/>
              <a:buNone/>
            </a:pPr>
            <a:endParaRPr lang="en-US" sz="2900" dirty="0" smtClean="0"/>
          </a:p>
          <a:p>
            <a:pPr eaLnBrk="1" hangingPunct="1">
              <a:lnSpc>
                <a:spcPct val="90000"/>
              </a:lnSpc>
            </a:pPr>
            <a:endParaRPr lang="en-US" sz="2900" dirty="0" smtClean="0"/>
          </a:p>
        </p:txBody>
      </p:sp>
    </p:spTree>
    <p:extLst>
      <p:ext uri="{BB962C8B-B14F-4D97-AF65-F5344CB8AC3E}">
        <p14:creationId xmlns:p14="http://schemas.microsoft.com/office/powerpoint/2010/main" xmlns="" val="61340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Contact Information	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Diana White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Assistant Professor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University of Colorado Denver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err="1" smtClean="0"/>
              <a:t>Diana.White@ucdenver.edu</a:t>
            </a:r>
            <a:endParaRPr lang="en-US" sz="2900" dirty="0" smtClean="0"/>
          </a:p>
          <a:p>
            <a:pPr eaLnBrk="1" hangingPunct="1">
              <a:lnSpc>
                <a:spcPct val="90000"/>
              </a:lnSpc>
              <a:buFont typeface="Wingdings" pitchFamily="-106" charset="2"/>
              <a:buNone/>
            </a:pPr>
            <a:endParaRPr lang="en-US" sz="2900" dirty="0" smtClean="0"/>
          </a:p>
          <a:p>
            <a:pPr eaLnBrk="1" hangingPunct="1">
              <a:lnSpc>
                <a:spcPct val="90000"/>
              </a:lnSpc>
            </a:pPr>
            <a:endParaRPr lang="en-US" sz="29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dirty="0" smtClean="0"/>
              <a:t>What is a Math Teachers’ Circle?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762000"/>
            <a:ext cx="8229600" cy="5334000"/>
          </a:xfrm>
        </p:spPr>
        <p:txBody>
          <a:bodyPr/>
          <a:lstStyle/>
          <a:p>
            <a:pPr lvl="1" eaLnBrk="1" hangingPunct="1">
              <a:buFont typeface="Wingdings" pitchFamily="-106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Professional Development Program for Middle-Level Math Teachers</a:t>
            </a:r>
          </a:p>
          <a:p>
            <a:pPr eaLnBrk="1" hangingPunct="1"/>
            <a:r>
              <a:rPr lang="en-US" dirty="0" smtClean="0"/>
              <a:t>Focused on Mathematical Problem Solving</a:t>
            </a:r>
          </a:p>
          <a:p>
            <a:pPr eaLnBrk="1" hangingPunct="1"/>
            <a:r>
              <a:rPr lang="en-US" dirty="0" smtClean="0"/>
              <a:t>Over 30 active </a:t>
            </a:r>
            <a:r>
              <a:rPr lang="en-US" dirty="0" err="1" smtClean="0"/>
              <a:t>MTCs</a:t>
            </a:r>
            <a:r>
              <a:rPr lang="en-US" dirty="0" smtClean="0"/>
              <a:t> in U.S., dating back to 2006 </a:t>
            </a:r>
          </a:p>
          <a:p>
            <a:pPr eaLnBrk="1" hangingPunct="1"/>
            <a:r>
              <a:rPr lang="en-US" dirty="0" smtClean="0"/>
              <a:t>Basic Format</a:t>
            </a:r>
          </a:p>
          <a:p>
            <a:pPr lvl="1" eaLnBrk="1" hangingPunct="1"/>
            <a:r>
              <a:rPr lang="en-US" dirty="0" smtClean="0"/>
              <a:t>Summer Immersion Workshop</a:t>
            </a:r>
          </a:p>
          <a:p>
            <a:pPr lvl="1" eaLnBrk="1" hangingPunct="1"/>
            <a:r>
              <a:rPr lang="en-US" dirty="0" smtClean="0"/>
              <a:t>Academic Year Follow-up Sessions</a:t>
            </a:r>
          </a:p>
          <a:p>
            <a:pPr lvl="1" eaLnBrk="1" hangingPunct="1">
              <a:buFont typeface="Wingdings" pitchFamily="-106" charset="2"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6172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Prelim </a:t>
            </a:r>
            <a:r>
              <a:rPr lang="en-US" dirty="0" err="1" smtClean="0"/>
              <a:t>Qual</a:t>
            </a:r>
            <a:r>
              <a:rPr lang="en-US" dirty="0" smtClean="0"/>
              <a:t> Study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Preliminary Qualitative Study</a:t>
            </a:r>
            <a:endParaRPr lang="en-US" sz="3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4911725"/>
          </a:xfrm>
        </p:spPr>
        <p:txBody>
          <a:bodyPr/>
          <a:lstStyle/>
          <a:p>
            <a:pPr eaLnBrk="1" hangingPunct="1"/>
            <a:r>
              <a:rPr lang="en-US" dirty="0" smtClean="0"/>
              <a:t>Final Evaluation Surveys from Summer 2010</a:t>
            </a:r>
          </a:p>
          <a:p>
            <a:pPr eaLnBrk="1" hangingPunct="1"/>
            <a:r>
              <a:rPr lang="en-US" dirty="0" smtClean="0"/>
              <a:t>Three sites (N=51): two new, one established</a:t>
            </a:r>
          </a:p>
          <a:p>
            <a:pPr eaLnBrk="1" hangingPunct="1"/>
            <a:r>
              <a:rPr lang="en-US" dirty="0" smtClean="0"/>
              <a:t>Sample Questions – </a:t>
            </a:r>
          </a:p>
          <a:p>
            <a:pPr lvl="1" eaLnBrk="1" hangingPunct="1"/>
            <a:r>
              <a:rPr lang="en-US" dirty="0" smtClean="0"/>
              <a:t>Tell us your thoughts about the workshop.</a:t>
            </a:r>
          </a:p>
          <a:p>
            <a:pPr lvl="1" eaLnBrk="1" hangingPunct="1"/>
            <a:r>
              <a:rPr lang="en-US" dirty="0" smtClean="0"/>
              <a:t>Do you anticipate changing how you teach math next year?  If so, how?</a:t>
            </a:r>
          </a:p>
          <a:p>
            <a:pPr lvl="1" eaLnBrk="1" hangingPunct="1"/>
            <a:r>
              <a:rPr lang="en-US" dirty="0"/>
              <a:t>Please comment on any differences </a:t>
            </a:r>
            <a:r>
              <a:rPr lang="en-US" dirty="0" smtClean="0"/>
              <a:t>or similarities </a:t>
            </a:r>
            <a:r>
              <a:rPr lang="en-US" dirty="0"/>
              <a:t>that strike you about this workshop compared with other professional development workshops you have attended in the past (if applicable).</a:t>
            </a:r>
          </a:p>
          <a:p>
            <a:pPr lvl="1" eaLnBrk="1" hangingPunct="1"/>
            <a:endParaRPr lang="en-US" dirty="0" smtClean="0"/>
          </a:p>
          <a:p>
            <a:pPr marL="344487" lvl="1" indent="0" eaLnBrk="1" hangingPunct="1"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6172200"/>
            <a:ext cx="36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Analysis and Categories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Preliminary Qualitative Study</a:t>
            </a:r>
            <a:endParaRPr lang="en-US" sz="3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4911725"/>
          </a:xfrm>
        </p:spPr>
        <p:txBody>
          <a:bodyPr/>
          <a:lstStyle/>
          <a:p>
            <a:pPr marL="344487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Method of Analysis - Constant </a:t>
            </a:r>
            <a:r>
              <a:rPr lang="en-US" dirty="0"/>
              <a:t>Comparative Method</a:t>
            </a:r>
          </a:p>
          <a:p>
            <a:pPr eaLnBrk="1" hangingPunct="1"/>
            <a:r>
              <a:rPr lang="en-US" dirty="0" smtClean="0"/>
              <a:t>Main Categories of Responses</a:t>
            </a:r>
          </a:p>
          <a:p>
            <a:pPr lvl="1" eaLnBrk="1" hangingPunct="1"/>
            <a:r>
              <a:rPr lang="en-US" sz="2400" dirty="0" smtClean="0"/>
              <a:t>Participant as Learner</a:t>
            </a:r>
            <a:r>
              <a:rPr lang="en-US" dirty="0" smtClean="0"/>
              <a:t>	</a:t>
            </a:r>
          </a:p>
          <a:p>
            <a:pPr lvl="1" eaLnBrk="1" hangingPunct="1"/>
            <a:r>
              <a:rPr lang="en-US" sz="2400" dirty="0" smtClean="0"/>
              <a:t>Participant as Teacher</a:t>
            </a:r>
          </a:p>
          <a:p>
            <a:pPr lvl="1" eaLnBrk="1" hangingPunct="1"/>
            <a:r>
              <a:rPr lang="en-US" sz="2400" dirty="0" smtClean="0"/>
              <a:t>(Participant as Mathematician)</a:t>
            </a:r>
          </a:p>
          <a:p>
            <a:pPr lvl="1" eaLnBrk="1" hangingPunct="1"/>
            <a:r>
              <a:rPr lang="en-US" sz="2400" dirty="0" smtClean="0"/>
              <a:t>Other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6172200"/>
            <a:ext cx="36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</a:t>
            </a:r>
            <a:r>
              <a:rPr lang="en-US" dirty="0"/>
              <a:t> </a:t>
            </a:r>
            <a:r>
              <a:rPr lang="en-US" dirty="0" smtClean="0"/>
              <a:t>Mystery Quote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30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Our most mysterious quote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8355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4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No way PD served adult snacks or adult beverages at dinner, what a </a:t>
            </a:r>
            <a:r>
              <a:rPr lang="en-US" sz="4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treat</a:t>
            </a:r>
          </a:p>
          <a:p>
            <a:pPr marL="0" indent="0" algn="ctr" eaLnBrk="1" hangingPunct="1">
              <a:buNone/>
            </a:pPr>
            <a:endParaRPr lang="en-US" sz="4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 algn="ctr" eaLnBrk="1" hangingPunct="1">
              <a:buNone/>
            </a:pPr>
            <a:endParaRPr lang="en-US" sz="4800" dirty="0" smtClean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 algn="ctr" eaLnBrk="1" hangingPunct="1">
              <a:buNone/>
            </a:pPr>
            <a:endParaRPr lang="en-US" sz="4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6172200"/>
            <a:ext cx="259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61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Participant as Learner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eaLnBrk="1" hangingPunct="1"/>
            <a:r>
              <a:rPr lang="en-US" dirty="0" smtClean="0"/>
              <a:t>Effect of Format on Learning</a:t>
            </a:r>
          </a:p>
          <a:p>
            <a:pPr lvl="1" eaLnBrk="1" hangingPunct="1"/>
            <a:r>
              <a:rPr lang="en-US" dirty="0"/>
              <a:t>Comments about participants being challenged</a:t>
            </a:r>
          </a:p>
          <a:p>
            <a:pPr lvl="1" eaLnBrk="1" hangingPunct="1"/>
            <a:r>
              <a:rPr lang="en-US" dirty="0"/>
              <a:t>Collaboration with peers</a:t>
            </a:r>
          </a:p>
          <a:p>
            <a:pPr lvl="1" eaLnBrk="1" hangingPunct="1"/>
            <a:r>
              <a:rPr lang="en-US" dirty="0"/>
              <a:t>Support from facilitators/mathematicians</a:t>
            </a:r>
          </a:p>
          <a:p>
            <a:pPr lvl="1" eaLnBrk="1" hangingPunct="1"/>
            <a:r>
              <a:rPr lang="en-US" dirty="0"/>
              <a:t>Requests for changes to format of workshop</a:t>
            </a:r>
          </a:p>
          <a:p>
            <a:pPr lvl="1" eaLnBrk="1" hangingPunct="1"/>
            <a:r>
              <a:rPr lang="en-US" dirty="0" smtClean="0"/>
              <a:t>Other</a:t>
            </a:r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248400"/>
            <a:ext cx="2082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Next:  TL – </a:t>
            </a:r>
            <a:r>
              <a:rPr lang="en-US" dirty="0" err="1" smtClean="0"/>
              <a:t>Efl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Participant as Learner – Effect of Format on Learning</a:t>
            </a:r>
            <a:endParaRPr lang="en-US" sz="3800" dirty="0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800600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Comments </a:t>
            </a:r>
            <a:r>
              <a:rPr lang="en-US" dirty="0"/>
              <a:t>about participants being </a:t>
            </a:r>
            <a:r>
              <a:rPr lang="en-US" dirty="0" smtClean="0"/>
              <a:t>challenged</a:t>
            </a:r>
            <a:endParaRPr lang="en-US" sz="2600" dirty="0" smtClean="0"/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enjoyed thinking about higher level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problems</a:t>
            </a:r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problems they gave up were interesting, fun, and not so hard that we gave up in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frustration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Some sessions brought me out of my comfort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zone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math was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difficult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It was challenging material, but that’s what made it fun and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interesting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I, as a student, was humbled by the experience of being truly challenged</a:t>
            </a:r>
            <a:endParaRPr lang="en-US" sz="1800" dirty="0" smtClean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workshop challenged me to think outside of the box when it came to the problem solving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techniques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problems really stretched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me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 have not participated in a workshop where I as a person have to struggle through, and the presenter did not share the correct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answer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8700" y="6172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PL-</a:t>
            </a:r>
            <a:r>
              <a:rPr lang="en-US" dirty="0" err="1" smtClean="0"/>
              <a:t>Efl</a:t>
            </a:r>
            <a:r>
              <a:rPr lang="en-US" dirty="0" smtClean="0"/>
              <a:t>-</a:t>
            </a:r>
            <a:r>
              <a:rPr lang="en-US" dirty="0" err="1" smtClean="0"/>
              <a:t>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2067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Participant as Learner – Effect of Format on Learning</a:t>
            </a:r>
            <a:endParaRPr lang="en-US" sz="3800" dirty="0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800600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Comments </a:t>
            </a:r>
            <a:r>
              <a:rPr lang="en-US" dirty="0"/>
              <a:t>about participants being </a:t>
            </a:r>
            <a:r>
              <a:rPr lang="en-US" dirty="0" smtClean="0"/>
              <a:t>challenged</a:t>
            </a:r>
            <a:endParaRPr lang="en-US" sz="2600" dirty="0" smtClean="0"/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As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opposed to spending time working through a middle school lesson so we’ll know that the kids should be doing, I feel I have been significantly challenged this week, which led to my own personal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growth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Differences: material was challenging, I had not seen material like this before, we worked on a singular problem for hours at a time, several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presenters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We got to work on challenging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problems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Although I have been to </a:t>
            </a:r>
            <a:r>
              <a:rPr lang="en-US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Asilomar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I liked this better, perhaps because of the quality of the sessions and instructors and the challenge of the math-geared towards us rather than our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students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Your sessions stretched me as a math learner, and challenged me as a math teacher. Thank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you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Great challenges, fun, and eye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opening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It was challenging but not overwhelming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 could feel my brain changing as the days went by</a:t>
            </a:r>
            <a:endParaRPr lang="en-US" sz="2200" dirty="0"/>
          </a:p>
          <a:p>
            <a:pPr marL="344487" lvl="1" indent="0" eaLnBrk="1" hangingPunct="1"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6172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7255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Participant as Learner – Effect of Format on Learning</a:t>
            </a:r>
            <a:endParaRPr lang="en-US" sz="3800" dirty="0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800600"/>
          </a:xfrm>
        </p:spPr>
        <p:txBody>
          <a:bodyPr/>
          <a:lstStyle/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-106" charset="2"/>
              <a:buChar char="n"/>
            </a:pPr>
            <a:r>
              <a:rPr lang="en-US" dirty="0" smtClean="0"/>
              <a:t>Comments </a:t>
            </a:r>
            <a:r>
              <a:rPr lang="en-US" dirty="0"/>
              <a:t>about participants being </a:t>
            </a:r>
            <a:r>
              <a:rPr lang="en-US" dirty="0" smtClean="0"/>
              <a:t>challenged</a:t>
            </a:r>
          </a:p>
          <a:p>
            <a:pPr lvl="1" eaLnBrk="1" hangingPunct="1"/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More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challenging/theoretical less direct application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to the classroom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This workshop is hugely different! My brain hasn’t worked this hard since college. I loved it because it pushed me to think critically, which is exactly what I want my students to do</a:t>
            </a:r>
            <a:endParaRPr lang="en-US" sz="1800" dirty="0" smtClean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Deeper thinking was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essential</a:t>
            </a:r>
          </a:p>
          <a:p>
            <a:pPr lvl="1" eaLnBrk="1" hangingPunct="1"/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Most seminars/workshops worked with unchallenging problems. But these 4 days made me very uncomfortable and I really liked that</a:t>
            </a:r>
            <a:endParaRPr lang="en-US" sz="1800" dirty="0" smtClean="0"/>
          </a:p>
          <a:p>
            <a:pPr lvl="1" eaLnBrk="1" hangingPunct="1">
              <a:buFont typeface="Wingdings" pitchFamily="-106" charset="2"/>
              <a:buNone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172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Next: PL - Types of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7951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11993</TotalTime>
  <Words>876</Words>
  <Application>Microsoft Office PowerPoint</Application>
  <PresentationFormat>On-screen Show (4:3)</PresentationFormat>
  <Paragraphs>124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Math Teachers' Circles –  Themes from Final Surveys</vt:lpstr>
      <vt:lpstr>What is a Math Teachers’ Circle? </vt:lpstr>
      <vt:lpstr>Preliminary Qualitative Study</vt:lpstr>
      <vt:lpstr>Preliminary Qualitative Study</vt:lpstr>
      <vt:lpstr>Our most mysterious quote</vt:lpstr>
      <vt:lpstr>Participant as Learner</vt:lpstr>
      <vt:lpstr>Participant as Learner – Effect of Format on Learning</vt:lpstr>
      <vt:lpstr>Participant as Learner – Effect of Format on Learning</vt:lpstr>
      <vt:lpstr>Participant as Learner – Effect of Format on Learning</vt:lpstr>
      <vt:lpstr>Participant as Learner – Types of Learning</vt:lpstr>
      <vt:lpstr>Participant as Teacher – Main Codes</vt:lpstr>
      <vt:lpstr>Participant as Teacher – Plans for the Classroom</vt:lpstr>
      <vt:lpstr>Current Directions</vt:lpstr>
      <vt:lpstr>Future Directions and Goals</vt:lpstr>
      <vt:lpstr>Contact Information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I want to head?</dc:title>
  <dc:creator>Diana White</dc:creator>
  <cp:lastModifiedBy>user</cp:lastModifiedBy>
  <cp:revision>49</cp:revision>
  <dcterms:created xsi:type="dcterms:W3CDTF">2011-08-03T14:28:41Z</dcterms:created>
  <dcterms:modified xsi:type="dcterms:W3CDTF">2011-08-14T18:52:48Z</dcterms:modified>
</cp:coreProperties>
</file>