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5" r:id="rId9"/>
    <p:sldId id="266" r:id="rId10"/>
    <p:sldId id="267" r:id="rId11"/>
    <p:sldId id="268" r:id="rId12"/>
    <p:sldId id="263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127" d="100"/>
          <a:sy n="127" d="100"/>
        </p:scale>
        <p:origin x="4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CFEEF-1582-2143-82F6-21E681FE5521}" type="datetimeFigureOut">
              <a:rPr lang="en-US" smtClean="0"/>
              <a:t>1/5/26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07C9-6B4E-1248-A3BE-A8B96211A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543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CFEEF-1582-2143-82F6-21E681FE5521}" type="datetimeFigureOut">
              <a:rPr lang="en-US" smtClean="0"/>
              <a:t>1/5/26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07C9-6B4E-1248-A3BE-A8B96211A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1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CFEEF-1582-2143-82F6-21E681FE5521}" type="datetimeFigureOut">
              <a:rPr lang="en-US" smtClean="0"/>
              <a:t>1/5/26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07C9-6B4E-1248-A3BE-A8B96211A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063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CFEEF-1582-2143-82F6-21E681FE5521}" type="datetimeFigureOut">
              <a:rPr lang="en-US" smtClean="0"/>
              <a:t>1/5/26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07C9-6B4E-1248-A3BE-A8B96211A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464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CFEEF-1582-2143-82F6-21E681FE5521}" type="datetimeFigureOut">
              <a:rPr lang="en-US" smtClean="0"/>
              <a:t>1/5/26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07C9-6B4E-1248-A3BE-A8B96211A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10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CFEEF-1582-2143-82F6-21E681FE5521}" type="datetimeFigureOut">
              <a:rPr lang="en-US" smtClean="0"/>
              <a:t>1/5/26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07C9-6B4E-1248-A3BE-A8B96211A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25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CFEEF-1582-2143-82F6-21E681FE5521}" type="datetimeFigureOut">
              <a:rPr lang="en-US" smtClean="0"/>
              <a:t>1/5/26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07C9-6B4E-1248-A3BE-A8B96211A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092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CFEEF-1582-2143-82F6-21E681FE5521}" type="datetimeFigureOut">
              <a:rPr lang="en-US" smtClean="0"/>
              <a:t>1/5/26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07C9-6B4E-1248-A3BE-A8B96211A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76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CFEEF-1582-2143-82F6-21E681FE5521}" type="datetimeFigureOut">
              <a:rPr lang="en-US" smtClean="0"/>
              <a:t>1/5/26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07C9-6B4E-1248-A3BE-A8B96211A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29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CFEEF-1582-2143-82F6-21E681FE5521}" type="datetimeFigureOut">
              <a:rPr lang="en-US" smtClean="0"/>
              <a:t>1/5/26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07C9-6B4E-1248-A3BE-A8B96211A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00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CFEEF-1582-2143-82F6-21E681FE5521}" type="datetimeFigureOut">
              <a:rPr lang="en-US" smtClean="0"/>
              <a:t>1/5/26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07C9-6B4E-1248-A3BE-A8B96211A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291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63CFEEF-1582-2143-82F6-21E681FE5521}" type="datetimeFigureOut">
              <a:rPr lang="en-US" smtClean="0"/>
              <a:t>1/5/26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0CCD07C9-6B4E-1248-A3BE-A8B96211A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r.lib.iastate.edu/handle/20.500.12876/66062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link.springer.com/book/10.1007/978-3-319-31616-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eter.ac.uk/research/groups/education/pmej/pome27/index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convergence@maa.or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docentpress.com/books/american-mathematicians-as-educators/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DF15C-2BBE-6D73-B1F8-64FD3049D9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History of Philosophies of Mathematics Education: </a:t>
            </a:r>
            <a:br>
              <a:rPr lang="en-US" dirty="0"/>
            </a:br>
            <a:r>
              <a:rPr lang="en-US" dirty="0"/>
              <a:t>A State of the Discipline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BCB90C-A8ED-E11F-C966-6DE40B9A36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4670245"/>
            <a:ext cx="7315200" cy="12680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Amy </a:t>
            </a:r>
            <a:r>
              <a:rPr lang="en-US" dirty="0" err="1"/>
              <a:t>Ackerberg</a:t>
            </a:r>
            <a:r>
              <a:rPr lang="en-US" dirty="0"/>
              <a:t>-Hastings</a:t>
            </a:r>
          </a:p>
          <a:p>
            <a:r>
              <a:rPr lang="en-US" i="1" dirty="0"/>
              <a:t>MAA Convergence</a:t>
            </a:r>
          </a:p>
          <a:p>
            <a:r>
              <a:rPr lang="en-US" dirty="0" err="1"/>
              <a:t>aackerbe@verizon.net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291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6104D-9988-4D45-1147-C233DA4A8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Incorporating These Methodologies into Histories of Philosophies of Mathematics Education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45531A2-3675-B32E-2DA0-C74E245A29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68414" y="451945"/>
            <a:ext cx="4390318" cy="6127531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Andrew </a:t>
            </a:r>
            <a:r>
              <a:rPr lang="en-US" sz="2400" dirty="0" err="1">
                <a:solidFill>
                  <a:schemeClr val="tx1"/>
                </a:solidFill>
              </a:rPr>
              <a:t>Fiss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i="1" dirty="0">
                <a:solidFill>
                  <a:schemeClr val="tx1"/>
                </a:solidFill>
              </a:rPr>
              <a:t>Performing Math: A History of Communication and Anxiety in the American Mathematics Classroom</a:t>
            </a:r>
            <a:r>
              <a:rPr lang="en-US" sz="2400" dirty="0">
                <a:solidFill>
                  <a:schemeClr val="tx1"/>
                </a:solidFill>
              </a:rPr>
              <a:t> (Rutgers: Rutgers University Press, 2020)</a:t>
            </a:r>
          </a:p>
          <a:p>
            <a:r>
              <a:rPr lang="en-US" sz="2400" dirty="0">
                <a:solidFill>
                  <a:schemeClr val="tx1"/>
                </a:solidFill>
              </a:rPr>
              <a:t>Communicating Mathematics is Expressing a Philosophy of Mathematics Education</a:t>
            </a:r>
          </a:p>
          <a:p>
            <a:r>
              <a:rPr lang="en-US" sz="2400" dirty="0">
                <a:solidFill>
                  <a:schemeClr val="tx1"/>
                </a:solidFill>
              </a:rPr>
              <a:t>Philosophies of Mathematics Education Can Create Pleasure or Anxiety</a:t>
            </a:r>
          </a:p>
          <a:p>
            <a:r>
              <a:rPr lang="en-US" sz="2400" dirty="0">
                <a:solidFill>
                  <a:schemeClr val="tx1"/>
                </a:solidFill>
              </a:rPr>
              <a:t>Race, Class, and Gender Are Present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E825451-9E36-D973-2C69-1C1ED28DF2C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858732" y="868363"/>
            <a:ext cx="3394448" cy="5121275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C5FFFC-D004-FE7F-0538-639172B2F1A6}"/>
              </a:ext>
            </a:extLst>
          </p:cNvPr>
          <p:cNvSpPr txBox="1"/>
          <p:nvPr/>
        </p:nvSpPr>
        <p:spPr>
          <a:xfrm>
            <a:off x="378372" y="5496910"/>
            <a:ext cx="26065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(2 of 3)</a:t>
            </a:r>
          </a:p>
        </p:txBody>
      </p:sp>
    </p:spTree>
    <p:extLst>
      <p:ext uri="{BB962C8B-B14F-4D97-AF65-F5344CB8AC3E}">
        <p14:creationId xmlns:p14="http://schemas.microsoft.com/office/powerpoint/2010/main" val="3784065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6104D-9988-4D45-1147-C233DA4A8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Incorporating These Methodologies into Histories of Philosophies of Mathematics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1036A-6CFB-7C5E-A978-85BE166CF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7393" y="864108"/>
            <a:ext cx="8366235" cy="5120640"/>
          </a:xfrm>
        </p:spPr>
        <p:txBody>
          <a:bodyPr/>
          <a:lstStyle/>
          <a:p>
            <a:pPr marL="457200" marR="0" indent="-457200">
              <a:spcBef>
                <a:spcPts val="0"/>
              </a:spcBef>
              <a:spcAft>
                <a:spcPts val="0"/>
              </a:spcAft>
              <a:tabLst>
                <a:tab pos="571500" algn="l"/>
                <a:tab pos="914400" algn="l"/>
                <a:tab pos="1079500" algn="l"/>
                <a:tab pos="1600200" algn="l"/>
                <a:tab pos="5943600" algn="r"/>
              </a:tabLst>
            </a:pPr>
            <a:r>
              <a:rPr lang="en-US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Amy </a:t>
            </a:r>
            <a:r>
              <a:rPr lang="en-US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Ackerberg</a:t>
            </a:r>
            <a:r>
              <a:rPr lang="en-US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-Hastings, “Mathematics is a Gentleman’s Art: Analysis and Synthesis in American College Geometry Teaching, 1790–1840,” Ph.D. diss., Iowa State University, 2000, </a:t>
            </a:r>
            <a:r>
              <a:rPr lang="en-US" sz="20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https://dr.lib.iastate.edu/handle/20.500.12876/66062</a:t>
            </a:r>
            <a:endParaRPr lang="en-US" sz="2400" dirty="0">
              <a:solidFill>
                <a:srgbClr val="0070C0"/>
              </a:solidFill>
              <a:effectLst/>
              <a:ea typeface="Calibri" panose="020F0502020204030204" pitchFamily="34" charset="0"/>
            </a:endParaRPr>
          </a:p>
          <a:p>
            <a:pPr marL="960120" lvl="1" indent="-457200">
              <a:spcBef>
                <a:spcPts val="0"/>
              </a:spcBef>
              <a:spcAft>
                <a:spcPts val="0"/>
              </a:spcAft>
              <a:tabLst>
                <a:tab pos="571500" algn="l"/>
                <a:tab pos="914400" algn="l"/>
                <a:tab pos="1079500" algn="l"/>
                <a:tab pos="1600200" algn="l"/>
                <a:tab pos="5943600" algn="r"/>
              </a:tabLst>
            </a:pPr>
            <a:r>
              <a:rPr lang="en-US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Amy </a:t>
            </a:r>
            <a:r>
              <a:rPr lang="en-US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Ackerberg</a:t>
            </a:r>
            <a:r>
              <a:rPr lang="en-US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-Hastings, “Analysis and Synthesis in John Playfair’s </a:t>
            </a:r>
            <a:r>
              <a:rPr lang="en-US" sz="2000" i="1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Elements of Geometry</a:t>
            </a:r>
            <a:r>
              <a:rPr lang="en-US" sz="2000" i="1" dirty="0">
                <a:solidFill>
                  <a:schemeClr val="tx1"/>
                </a:solidFill>
                <a:ea typeface="Calibri" panose="020F0502020204030204" pitchFamily="34" charset="0"/>
              </a:rPr>
              <a:t>,</a:t>
            </a:r>
            <a:r>
              <a:rPr lang="en-US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” </a:t>
            </a:r>
            <a:r>
              <a:rPr lang="en-US" sz="2000" i="1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British Journal for the History of Science</a:t>
            </a:r>
            <a:r>
              <a:rPr lang="en-US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35 (2002): 43–72</a:t>
            </a:r>
          </a:p>
          <a:p>
            <a:pPr marL="960120" lvl="1" indent="-457200">
              <a:spcBef>
                <a:spcPts val="0"/>
              </a:spcBef>
              <a:spcAft>
                <a:spcPts val="0"/>
              </a:spcAft>
              <a:tabLst>
                <a:tab pos="571500" algn="l"/>
                <a:tab pos="914400" algn="l"/>
                <a:tab pos="1079500" algn="l"/>
                <a:tab pos="1600200" algn="l"/>
                <a:tab pos="5943600" algn="r"/>
              </a:tabLst>
            </a:pPr>
            <a:r>
              <a:rPr lang="en-US" sz="2000" dirty="0">
                <a:solidFill>
                  <a:schemeClr val="tx1"/>
                </a:solidFill>
                <a:effectLst/>
                <a:ea typeface="Cambria" panose="02040503050406030204" pitchFamily="18" charset="0"/>
              </a:rPr>
              <a:t>Michael </a:t>
            </a:r>
            <a:r>
              <a:rPr lang="en-US" sz="2000" dirty="0" err="1">
                <a:solidFill>
                  <a:schemeClr val="tx1"/>
                </a:solidFill>
                <a:effectLst/>
                <a:ea typeface="Cambria" panose="02040503050406030204" pitchFamily="18" charset="0"/>
              </a:rPr>
              <a:t>Otte</a:t>
            </a:r>
            <a:r>
              <a:rPr lang="en-US" sz="2000" dirty="0">
                <a:solidFill>
                  <a:schemeClr val="tx1"/>
                </a:solidFill>
                <a:effectLst/>
                <a:ea typeface="Cambria" panose="02040503050406030204" pitchFamily="18" charset="0"/>
              </a:rPr>
              <a:t> and Marco </a:t>
            </a:r>
            <a:r>
              <a:rPr lang="en-US" sz="2000" dirty="0" err="1">
                <a:solidFill>
                  <a:schemeClr val="tx1"/>
                </a:solidFill>
                <a:effectLst/>
                <a:ea typeface="Cambria" panose="02040503050406030204" pitchFamily="18" charset="0"/>
              </a:rPr>
              <a:t>Panza</a:t>
            </a:r>
            <a:r>
              <a:rPr lang="en-US" sz="2000" dirty="0">
                <a:solidFill>
                  <a:schemeClr val="tx1"/>
                </a:solidFill>
                <a:effectLst/>
                <a:ea typeface="Cambria" panose="02040503050406030204" pitchFamily="18" charset="0"/>
              </a:rPr>
              <a:t>, eds., </a:t>
            </a:r>
            <a:r>
              <a:rPr lang="en-US" sz="2000" i="1" dirty="0">
                <a:solidFill>
                  <a:schemeClr val="tx1"/>
                </a:solidFill>
                <a:effectLst/>
                <a:ea typeface="Cambria" panose="02040503050406030204" pitchFamily="18" charset="0"/>
              </a:rPr>
              <a:t>Analysis and Synthesis in Mathematics: History and Philosophy</a:t>
            </a:r>
            <a:r>
              <a:rPr lang="en-US" sz="2000" dirty="0">
                <a:solidFill>
                  <a:schemeClr val="tx1"/>
                </a:solidFill>
                <a:effectLst/>
                <a:ea typeface="Cambria" panose="02040503050406030204" pitchFamily="18" charset="0"/>
              </a:rPr>
              <a:t> (Dordrecht: Kluwer Academic Publishers, 1997)</a:t>
            </a:r>
          </a:p>
          <a:p>
            <a:pPr marL="457200" indent="-457200">
              <a:spcBef>
                <a:spcPts val="0"/>
              </a:spcBef>
              <a:tabLst>
                <a:tab pos="571500" algn="l"/>
                <a:tab pos="914400" algn="l"/>
                <a:tab pos="1079500" algn="l"/>
                <a:tab pos="1600200" algn="l"/>
                <a:tab pos="5943600" algn="r"/>
              </a:tabLst>
            </a:pPr>
            <a:r>
              <a:rPr lang="en-US" sz="2400" dirty="0">
                <a:solidFill>
                  <a:schemeClr val="tx1"/>
                </a:solidFill>
                <a:ea typeface="Cambria" panose="02040503050406030204" pitchFamily="18" charset="0"/>
              </a:rPr>
              <a:t>Philosophical Concepts Lead to Philosophies of Mathematics Education</a:t>
            </a:r>
          </a:p>
          <a:p>
            <a:pPr marL="457200" indent="-457200">
              <a:spcBef>
                <a:spcPts val="0"/>
              </a:spcBef>
              <a:tabLst>
                <a:tab pos="571500" algn="l"/>
                <a:tab pos="914400" algn="l"/>
                <a:tab pos="1079500" algn="l"/>
                <a:tab pos="1600200" algn="l"/>
                <a:tab pos="5943600" algn="r"/>
              </a:tabLst>
            </a:pPr>
            <a:r>
              <a:rPr lang="en-US" sz="2400" dirty="0">
                <a:solidFill>
                  <a:schemeClr val="tx1"/>
                </a:solidFill>
                <a:effectLst/>
                <a:ea typeface="Cambria" panose="02040503050406030204" pitchFamily="18" charset="0"/>
              </a:rPr>
              <a:t>Nascent Book History</a:t>
            </a:r>
          </a:p>
          <a:p>
            <a:pPr marL="960120" lvl="1" indent="-457200">
              <a:spcBef>
                <a:spcPts val="0"/>
              </a:spcBef>
              <a:spcAft>
                <a:spcPts val="0"/>
              </a:spcAft>
              <a:tabLst>
                <a:tab pos="571500" algn="l"/>
                <a:tab pos="914400" algn="l"/>
                <a:tab pos="1079500" algn="l"/>
                <a:tab pos="1600200" algn="l"/>
                <a:tab pos="5943600" algn="r"/>
              </a:tabLst>
            </a:pPr>
            <a:endParaRPr lang="en-US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C5FFFC-D004-FE7F-0538-639172B2F1A6}"/>
              </a:ext>
            </a:extLst>
          </p:cNvPr>
          <p:cNvSpPr txBox="1"/>
          <p:nvPr/>
        </p:nvSpPr>
        <p:spPr>
          <a:xfrm>
            <a:off x="378372" y="5496910"/>
            <a:ext cx="26065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(3 of 3)</a:t>
            </a:r>
          </a:p>
        </p:txBody>
      </p:sp>
    </p:spTree>
    <p:extLst>
      <p:ext uri="{BB962C8B-B14F-4D97-AF65-F5344CB8AC3E}">
        <p14:creationId xmlns:p14="http://schemas.microsoft.com/office/powerpoint/2010/main" val="3627902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9C0BB-31EA-40C5-80CB-33D9D4CD2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Ideas from This Talk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F3CDB-7A9B-68BE-E5F9-A002FC6A4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6579" y="864108"/>
            <a:ext cx="7872249" cy="5120640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The History of Philosophies of Mathematics Education is the Work of Historians and Philosophers</a:t>
            </a:r>
          </a:p>
          <a:p>
            <a:r>
              <a:rPr 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Lots of Room for Further, Substantive Research</a:t>
            </a:r>
          </a:p>
          <a:p>
            <a:r>
              <a:rPr 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Potential Methodologies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cs typeface="Times New Roman" panose="02020603050405020304" pitchFamily="18" charset="0"/>
              </a:rPr>
              <a:t>Book History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cs typeface="Times New Roman" panose="02020603050405020304" pitchFamily="18" charset="0"/>
              </a:rPr>
              <a:t>The Cultural Turn in Historiography</a:t>
            </a:r>
          </a:p>
          <a:p>
            <a:r>
              <a:rPr 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Side Trips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cs typeface="Times New Roman" panose="02020603050405020304" pitchFamily="18" charset="0"/>
              </a:rPr>
              <a:t>The Influence of Philosophy of Mathematics </a:t>
            </a:r>
            <a:r>
              <a:rPr lang="en-US" sz="2200">
                <a:solidFill>
                  <a:schemeClr val="tx1"/>
                </a:solidFill>
                <a:cs typeface="Times New Roman" panose="02020603050405020304" pitchFamily="18" charset="0"/>
              </a:rPr>
              <a:t>on Current Philosophies </a:t>
            </a:r>
            <a:r>
              <a:rPr lang="en-US" sz="2200" dirty="0">
                <a:solidFill>
                  <a:schemeClr val="tx1"/>
                </a:solidFill>
                <a:cs typeface="Times New Roman" panose="02020603050405020304" pitchFamily="18" charset="0"/>
              </a:rPr>
              <a:t>of Mathematics Education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cs typeface="Times New Roman" panose="02020603050405020304" pitchFamily="18" charset="0"/>
              </a:rPr>
              <a:t>Interest in the Use of Philosophy of Mathematics in the Teaching of Mathematics</a:t>
            </a:r>
          </a:p>
          <a:p>
            <a:r>
              <a:rPr 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Four Examples of Contributions to Scholarship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cs typeface="Times New Roman" panose="02020603050405020304" pitchFamily="18" charset="0"/>
              </a:rPr>
              <a:t>Roberts, Phillips, </a:t>
            </a:r>
            <a:r>
              <a:rPr lang="en-US" sz="2200" dirty="0" err="1">
                <a:solidFill>
                  <a:schemeClr val="tx1"/>
                </a:solidFill>
                <a:cs typeface="Times New Roman" panose="02020603050405020304" pitchFamily="18" charset="0"/>
              </a:rPr>
              <a:t>Fiss</a:t>
            </a:r>
            <a:r>
              <a:rPr lang="en-US" sz="2200" dirty="0">
                <a:solidFill>
                  <a:schemeClr val="tx1"/>
                </a:solidFill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cs typeface="Times New Roman" panose="02020603050405020304" pitchFamily="18" charset="0"/>
              </a:rPr>
              <a:t>Ackerberg</a:t>
            </a:r>
            <a:r>
              <a:rPr lang="en-US" sz="2200" dirty="0">
                <a:solidFill>
                  <a:schemeClr val="tx1"/>
                </a:solidFill>
                <a:cs typeface="Times New Roman" panose="02020603050405020304" pitchFamily="18" charset="0"/>
              </a:rPr>
              <a:t>-Hastings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779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1B4F9-FAC8-2A5F-640C-73CDDD9C91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Thank You!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C71718-AE41-3D30-D860-A93B7C7913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166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40F46-E6BA-6FE7-9B05-3105B5580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History of Philosophies of Mathematics Education Within Mathematics Education Historiography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27709-52C5-5D2C-BCBF-E66A33C23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7091" y="294290"/>
            <a:ext cx="7914288" cy="6369269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Working Definition of Philosophies of Mathematics Education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ea typeface="Calibri" panose="020F0502020204030204" pitchFamily="34" charset="0"/>
              </a:rPr>
              <a:t>W</a:t>
            </a:r>
            <a:r>
              <a:rPr lang="en-US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hat instructors, students, and other stakeholders in various places and times thought mathematics was </a:t>
            </a:r>
            <a:endParaRPr lang="en-US" sz="20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lvl="1"/>
            <a:r>
              <a:rPr lang="en-US" sz="2000" dirty="0">
                <a:solidFill>
                  <a:schemeClr val="tx1"/>
                </a:solidFill>
                <a:ea typeface="Calibri" panose="020F0502020204030204" pitchFamily="34" charset="0"/>
              </a:rPr>
              <a:t>W</a:t>
            </a:r>
            <a:r>
              <a:rPr lang="en-US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hy these folks thought mathematics was an essential subject that everyone enrolled in formal education should learn</a:t>
            </a:r>
            <a:r>
              <a:rPr lang="en-US" sz="2000" dirty="0">
                <a:solidFill>
                  <a:schemeClr val="tx1"/>
                </a:solidFill>
                <a:effectLst/>
              </a:rPr>
              <a:t> </a:t>
            </a:r>
          </a:p>
          <a:p>
            <a:r>
              <a:rPr lang="en-US" sz="2400" dirty="0">
                <a:solidFill>
                  <a:schemeClr val="tx1"/>
                </a:solidFill>
              </a:rPr>
              <a:t>One of the Founding Documents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Charles Davies, </a:t>
            </a:r>
            <a:r>
              <a:rPr lang="en-US" sz="2000" i="1" dirty="0">
                <a:solidFill>
                  <a:schemeClr val="tx1"/>
                </a:solidFill>
              </a:rPr>
              <a:t>The Logic and Utility of Mathematics, With the Best Methods of Instruction Explained and Illustrated</a:t>
            </a:r>
            <a:r>
              <a:rPr lang="en-US" sz="2000" dirty="0">
                <a:solidFill>
                  <a:schemeClr val="tx1"/>
                </a:solidFill>
              </a:rPr>
              <a:t> (New York: A. S. Barnes &amp; Co., 1850)</a:t>
            </a:r>
          </a:p>
          <a:p>
            <a:r>
              <a:rPr lang="en-US" sz="2400" dirty="0">
                <a:solidFill>
                  <a:schemeClr val="tx1"/>
                </a:solidFill>
              </a:rPr>
              <a:t>How Do We Know What Philosophies of Mathematics Education Existed, Where, and When?</a:t>
            </a:r>
          </a:p>
          <a:p>
            <a:r>
              <a:rPr lang="en-US" sz="2400" dirty="0">
                <a:solidFill>
                  <a:schemeClr val="tx1"/>
                </a:solidFill>
              </a:rPr>
              <a:t>Prevalence of Historical Scholarship That Assumes One (Usually National) Statement Was Universally Implemented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E.g., </a:t>
            </a:r>
            <a:r>
              <a:rPr lang="en-US" sz="2000" dirty="0" err="1">
                <a:solidFill>
                  <a:schemeClr val="tx1"/>
                </a:solidFill>
              </a:rPr>
              <a:t>Bhesh</a:t>
            </a:r>
            <a:r>
              <a:rPr lang="en-US" sz="2000" dirty="0">
                <a:solidFill>
                  <a:schemeClr val="tx1"/>
                </a:solidFill>
              </a:rPr>
              <a:t> R. </a:t>
            </a:r>
            <a:r>
              <a:rPr lang="en-US" sz="2000" dirty="0" err="1">
                <a:solidFill>
                  <a:schemeClr val="tx1"/>
                </a:solidFill>
              </a:rPr>
              <a:t>Mainali</a:t>
            </a:r>
            <a:r>
              <a:rPr lang="en-US" sz="2000" dirty="0">
                <a:solidFill>
                  <a:schemeClr val="tx1"/>
                </a:solidFill>
              </a:rPr>
              <a:t>, “USA Mathematics Education in the Last 100 Years: Issues, Reform, and the Lesson Learned,” </a:t>
            </a:r>
            <a:r>
              <a:rPr lang="en-US" sz="2000" i="1" dirty="0">
                <a:solidFill>
                  <a:schemeClr val="tx1"/>
                </a:solidFill>
              </a:rPr>
              <a:t>British Journal for the History of Mathematics</a:t>
            </a:r>
            <a:r>
              <a:rPr lang="en-US" sz="2000" dirty="0">
                <a:solidFill>
                  <a:schemeClr val="tx1"/>
                </a:solidFill>
              </a:rPr>
              <a:t> 40, no. 2 (2025): 136–155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51F120-8A58-1068-FD6C-20B0BC54F0BF}"/>
              </a:ext>
            </a:extLst>
          </p:cNvPr>
          <p:cNvSpPr txBox="1"/>
          <p:nvPr/>
        </p:nvSpPr>
        <p:spPr>
          <a:xfrm>
            <a:off x="378372" y="5496910"/>
            <a:ext cx="26065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(1 of 2)</a:t>
            </a:r>
          </a:p>
        </p:txBody>
      </p:sp>
    </p:spTree>
    <p:extLst>
      <p:ext uri="{BB962C8B-B14F-4D97-AF65-F5344CB8AC3E}">
        <p14:creationId xmlns:p14="http://schemas.microsoft.com/office/powerpoint/2010/main" val="1605345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CEB1F-0D09-5A19-1D9A-F1F2327D1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History of Philosophies of Mathematics Education Within Mathematics Education Historiography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395D2-BEAC-39DC-E785-5D9F29EAB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7090" y="0"/>
            <a:ext cx="7987862" cy="68580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21</a:t>
            </a:r>
            <a:r>
              <a:rPr lang="en-US" sz="2400" baseline="30000" dirty="0">
                <a:solidFill>
                  <a:schemeClr val="tx1"/>
                </a:solidFill>
              </a:rPr>
              <a:t>st</a:t>
            </a:r>
            <a:r>
              <a:rPr lang="en-US" sz="2400" dirty="0">
                <a:solidFill>
                  <a:schemeClr val="tx1"/>
                </a:solidFill>
              </a:rPr>
              <a:t>-Century Maturation of the History of Mathematics Education as a Research Field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But Philosophies of Mathematics Education Remain Understudied</a:t>
            </a:r>
          </a:p>
          <a:p>
            <a:r>
              <a:rPr lang="en-US" sz="2400" dirty="0">
                <a:solidFill>
                  <a:schemeClr val="tx1"/>
                </a:solidFill>
              </a:rPr>
              <a:t>Alexander Karp and </a:t>
            </a:r>
            <a:r>
              <a:rPr lang="en-US" sz="2400" dirty="0" err="1">
                <a:solidFill>
                  <a:schemeClr val="tx1"/>
                </a:solidFill>
              </a:rPr>
              <a:t>Fulvia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Furinghetti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i="1" dirty="0">
                <a:solidFill>
                  <a:schemeClr val="tx1"/>
                </a:solidFill>
              </a:rPr>
              <a:t>History of Mathematics Teaching and Learning: Achievements, Problems, Prospects</a:t>
            </a:r>
            <a:r>
              <a:rPr lang="en-US" sz="2400" dirty="0">
                <a:solidFill>
                  <a:schemeClr val="tx1"/>
                </a:solidFill>
              </a:rPr>
              <a:t> (Springer Open, 2016), </a:t>
            </a:r>
            <a:r>
              <a:rPr lang="en-US" sz="24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https://link.springer.com/book/10.1007/978-3-319-31616-1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“To what extent were the mathematics portions of these programs affected by general education theories or philosophies? Presumably the answers to [this question] will be different for different countries. But at this time </a:t>
            </a:r>
            <a:r>
              <a:rPr lang="en-US" sz="2000" i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most of them simply remain unanswered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or inaccessible to a general international audience” (p. 11, emphasis added).</a:t>
            </a:r>
          </a:p>
          <a:p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How is the History of Philosophies of Mathematics Education the Work of Historians?</a:t>
            </a:r>
          </a:p>
          <a:p>
            <a:r>
              <a:rPr lang="en-US" sz="24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How is the History of Philosophies of Mathematics Education the Work of Philosophers?</a:t>
            </a:r>
            <a:endParaRPr lang="en-US" sz="24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D58C80-9D06-0403-A1D3-24E62D8BE7BC}"/>
              </a:ext>
            </a:extLst>
          </p:cNvPr>
          <p:cNvSpPr txBox="1"/>
          <p:nvPr/>
        </p:nvSpPr>
        <p:spPr>
          <a:xfrm>
            <a:off x="378372" y="5496910"/>
            <a:ext cx="26065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(2 of 2)</a:t>
            </a:r>
          </a:p>
        </p:txBody>
      </p:sp>
    </p:spTree>
    <p:extLst>
      <p:ext uri="{BB962C8B-B14F-4D97-AF65-F5344CB8AC3E}">
        <p14:creationId xmlns:p14="http://schemas.microsoft.com/office/powerpoint/2010/main" val="471916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7D028-8980-C19D-8691-8EDA3BA8F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/>
              <a:t>Yuxin</a:t>
            </a:r>
            <a:r>
              <a:rPr lang="en-US" sz="2800" dirty="0"/>
              <a:t> Zheng, “Philosophy of Mathematics, Mathematics Education, and Philosophy of Mathematics Education,” </a:t>
            </a:r>
            <a:r>
              <a:rPr lang="en-US" sz="2800" i="1" dirty="0"/>
              <a:t>Humanistic Mathematics Network Journal</a:t>
            </a:r>
            <a:r>
              <a:rPr lang="en-US" sz="2800" dirty="0"/>
              <a:t>, Issue 9 (February 1994): 32–41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08D06-D6DD-A845-9530-8FD12EFE4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5047" y="0"/>
            <a:ext cx="8008883" cy="68580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Philosophy of Mathematics Influences Philosophies of Mathematics Education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In the View of Mathematics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In the Analysis of the Nature of Mathematical Learning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In the Aim of Mathematics Education</a:t>
            </a:r>
          </a:p>
          <a:p>
            <a:r>
              <a:rPr lang="en-US" sz="2400" dirty="0">
                <a:solidFill>
                  <a:schemeClr val="tx1"/>
                </a:solidFill>
              </a:rPr>
              <a:t>Philosophies of Mathematics Education Form the Theoretical Foundation for Mathematics Education Itself</a:t>
            </a:r>
          </a:p>
          <a:p>
            <a:r>
              <a:rPr lang="en-US" sz="2400" dirty="0">
                <a:solidFill>
                  <a:schemeClr val="tx1"/>
                </a:solidFill>
              </a:rPr>
              <a:t>Other Readings in the Philosophy of Mathematics Education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Nataly </a:t>
            </a:r>
            <a:r>
              <a:rPr lang="en-US" sz="2000" dirty="0" err="1">
                <a:solidFill>
                  <a:schemeClr val="tx1"/>
                </a:solidFill>
              </a:rPr>
              <a:t>Chesky</a:t>
            </a:r>
            <a:r>
              <a:rPr lang="en-US" sz="2000" dirty="0">
                <a:solidFill>
                  <a:schemeClr val="tx1"/>
                </a:solidFill>
              </a:rPr>
              <a:t>, “</a:t>
            </a:r>
            <a:r>
              <a:rPr lang="en-US" sz="2000" b="0" i="0" u="none" strike="noStrike" dirty="0">
                <a:solidFill>
                  <a:schemeClr val="tx1"/>
                </a:solidFill>
                <a:effectLst/>
              </a:rPr>
              <a:t>Beyond Epistemology and Axiology: Locating an Emerging Philosophy of Mathematics Education,” </a:t>
            </a:r>
            <a:r>
              <a:rPr lang="en-US" sz="2000" b="0" i="1" u="none" strike="noStrike" dirty="0">
                <a:solidFill>
                  <a:schemeClr val="tx1"/>
                </a:solidFill>
                <a:effectLst/>
              </a:rPr>
              <a:t>Analytic Teaching and Philosophical Praxis</a:t>
            </a:r>
            <a:r>
              <a:rPr lang="en-US" sz="2000" b="0" i="0" u="none" strike="noStrike" dirty="0">
                <a:solidFill>
                  <a:schemeClr val="tx1"/>
                </a:solidFill>
                <a:effectLst/>
              </a:rPr>
              <a:t> </a:t>
            </a:r>
            <a:r>
              <a:rPr lang="en-US" sz="2000" b="0" u="none" strike="noStrike" dirty="0">
                <a:solidFill>
                  <a:schemeClr val="tx1"/>
                </a:solidFill>
                <a:effectLst/>
              </a:rPr>
              <a:t>34, no. 1 </a:t>
            </a:r>
            <a:r>
              <a:rPr lang="en-US" sz="2000" b="0" i="0" u="none" strike="noStrike" dirty="0">
                <a:solidFill>
                  <a:schemeClr val="tx1"/>
                </a:solidFill>
                <a:effectLst/>
              </a:rPr>
              <a:t>(2013): 16–24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Paul Ernest, “What is ‘First Philosophy’ in Mathematics Education?” </a:t>
            </a:r>
            <a:r>
              <a:rPr lang="en-US" sz="2000" i="1" dirty="0">
                <a:solidFill>
                  <a:schemeClr val="tx1"/>
                </a:solidFill>
              </a:rPr>
              <a:t>Philosophy of Mathematics Education Journal</a:t>
            </a:r>
            <a:r>
              <a:rPr lang="en-US" sz="2000" dirty="0">
                <a:solidFill>
                  <a:schemeClr val="tx1"/>
                </a:solidFill>
              </a:rPr>
              <a:t>, no. 27 (2013), </a:t>
            </a:r>
            <a:r>
              <a:rPr lang="en-US" sz="20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https://www.exeter.ac.uk/research/groups/education/pmej/pome27/index.html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Bharath </a:t>
            </a:r>
            <a:r>
              <a:rPr lang="en-US" sz="2000" dirty="0" err="1">
                <a:solidFill>
                  <a:schemeClr val="tx1"/>
                </a:solidFill>
              </a:rPr>
              <a:t>Sriraman</a:t>
            </a:r>
            <a:r>
              <a:rPr lang="en-US" sz="2000" dirty="0">
                <a:solidFill>
                  <a:schemeClr val="tx1"/>
                </a:solidFill>
              </a:rPr>
              <a:t> and Lyn English, “Surveying Theories and Philosophies of Mathematics Education,” in </a:t>
            </a:r>
            <a:r>
              <a:rPr lang="en-US" sz="2000" i="1" dirty="0">
                <a:solidFill>
                  <a:schemeClr val="tx1"/>
                </a:solidFill>
              </a:rPr>
              <a:t>Theories of Mathematics Education: Seeking New Frontiers</a:t>
            </a:r>
            <a:r>
              <a:rPr lang="en-US" sz="2000" dirty="0">
                <a:solidFill>
                  <a:schemeClr val="tx1"/>
                </a:solidFill>
              </a:rPr>
              <a:t> (Berlin: Springer-Verlag, 2010), 7–32</a:t>
            </a:r>
          </a:p>
        </p:txBody>
      </p:sp>
    </p:spTree>
    <p:extLst>
      <p:ext uri="{BB962C8B-B14F-4D97-AF65-F5344CB8AC3E}">
        <p14:creationId xmlns:p14="http://schemas.microsoft.com/office/powerpoint/2010/main" val="525489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6E918-966B-C30E-2190-3B67F0156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Use of Philosophy of Mathematics in the </a:t>
            </a:r>
            <a:br>
              <a:rPr lang="en-US" dirty="0"/>
            </a:br>
            <a:r>
              <a:rPr lang="en-US" dirty="0"/>
              <a:t>Teaching of Mathematics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27082-E48E-CA63-B70D-B3D692295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388883"/>
            <a:ext cx="7315200" cy="610651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Victor J. Katz, </a:t>
            </a:r>
            <a:r>
              <a:rPr lang="en-US" sz="2400" dirty="0" err="1">
                <a:solidFill>
                  <a:schemeClr val="tx1"/>
                </a:solidFill>
              </a:rPr>
              <a:t>Uffe</a:t>
            </a:r>
            <a:r>
              <a:rPr lang="en-US" sz="2400" dirty="0">
                <a:solidFill>
                  <a:schemeClr val="tx1"/>
                </a:solidFill>
              </a:rPr>
              <a:t> Thomas </a:t>
            </a:r>
            <a:r>
              <a:rPr lang="en-US" sz="2400" dirty="0" err="1">
                <a:solidFill>
                  <a:schemeClr val="tx1"/>
                </a:solidFill>
              </a:rPr>
              <a:t>Jankvist</a:t>
            </a:r>
            <a:r>
              <a:rPr lang="en-US" sz="2400" dirty="0">
                <a:solidFill>
                  <a:schemeClr val="tx1"/>
                </a:solidFill>
              </a:rPr>
              <a:t>, Michael N. Fried, and Stuart Rowlands, eds., Introduction, Special Issue on History and Philosophy of Mathematics in Mathematics Education, </a:t>
            </a:r>
            <a:r>
              <a:rPr lang="en-US" sz="2400" i="1" dirty="0">
                <a:solidFill>
                  <a:schemeClr val="tx1"/>
                </a:solidFill>
              </a:rPr>
              <a:t>Science &amp; Education</a:t>
            </a:r>
            <a:r>
              <a:rPr lang="en-US" sz="2400" dirty="0">
                <a:solidFill>
                  <a:schemeClr val="tx1"/>
                </a:solidFill>
              </a:rPr>
              <a:t> 23 (2014): 1–6</a:t>
            </a:r>
          </a:p>
          <a:p>
            <a:pPr lvl="1"/>
            <a:r>
              <a:rPr lang="en-US" sz="2200" dirty="0" err="1">
                <a:solidFill>
                  <a:schemeClr val="tx1"/>
                </a:solidFill>
              </a:rPr>
              <a:t>Uffe</a:t>
            </a:r>
            <a:r>
              <a:rPr lang="en-US" sz="2200" dirty="0">
                <a:solidFill>
                  <a:schemeClr val="tx1"/>
                </a:solidFill>
              </a:rPr>
              <a:t> Thomas </a:t>
            </a:r>
            <a:r>
              <a:rPr lang="en-US" sz="2200" dirty="0" err="1">
                <a:solidFill>
                  <a:schemeClr val="tx1"/>
                </a:solidFill>
              </a:rPr>
              <a:t>Jankvist</a:t>
            </a:r>
            <a:r>
              <a:rPr lang="en-US" sz="2200" dirty="0">
                <a:solidFill>
                  <a:schemeClr val="tx1"/>
                </a:solidFill>
              </a:rPr>
              <a:t> and Steffen </a:t>
            </a:r>
            <a:r>
              <a:rPr lang="en-US" sz="2200" dirty="0" err="1">
                <a:solidFill>
                  <a:schemeClr val="tx1"/>
                </a:solidFill>
              </a:rPr>
              <a:t>Møllegaard</a:t>
            </a:r>
            <a:r>
              <a:rPr lang="en-US" sz="2200" dirty="0">
                <a:solidFill>
                  <a:schemeClr val="tx1"/>
                </a:solidFill>
              </a:rPr>
              <a:t> Iversen, ‘“Whys’ and ‘</a:t>
            </a:r>
            <a:r>
              <a:rPr lang="en-US" sz="2200" dirty="0" err="1">
                <a:solidFill>
                  <a:schemeClr val="tx1"/>
                </a:solidFill>
              </a:rPr>
              <a:t>Hows</a:t>
            </a:r>
            <a:r>
              <a:rPr lang="en-US" sz="2200" dirty="0">
                <a:solidFill>
                  <a:schemeClr val="tx1"/>
                </a:solidFill>
              </a:rPr>
              <a:t>’ of Using Philosophy in Mathematics Education,” </a:t>
            </a:r>
            <a:r>
              <a:rPr lang="en-US" sz="2200" i="1" dirty="0">
                <a:solidFill>
                  <a:schemeClr val="tx1"/>
                </a:solidFill>
              </a:rPr>
              <a:t>Science &amp; Education</a:t>
            </a:r>
            <a:r>
              <a:rPr lang="en-US" sz="2200" dirty="0">
                <a:solidFill>
                  <a:schemeClr val="tx1"/>
                </a:solidFill>
              </a:rPr>
              <a:t> 23 (2014): 205–222</a:t>
            </a:r>
          </a:p>
          <a:p>
            <a:r>
              <a:rPr lang="en-US" sz="2400" dirty="0">
                <a:solidFill>
                  <a:schemeClr val="tx1"/>
                </a:solidFill>
              </a:rPr>
              <a:t>David W. Stinson, “Dewey, Freire, and Foucault and an Ever-Evolving Philosophy of (Mathematics) Education,” </a:t>
            </a:r>
            <a:r>
              <a:rPr lang="en-US" sz="2400" i="1" dirty="0">
                <a:solidFill>
                  <a:schemeClr val="tx1"/>
                </a:solidFill>
              </a:rPr>
              <a:t>Journal of Research in Curriculum &amp; Instruction</a:t>
            </a:r>
            <a:r>
              <a:rPr lang="en-US" sz="2400" dirty="0">
                <a:solidFill>
                  <a:schemeClr val="tx1"/>
                </a:solidFill>
              </a:rPr>
              <a:t> 20, no. 2 (2016): 70–78</a:t>
            </a:r>
          </a:p>
          <a:p>
            <a:r>
              <a:rPr lang="en-US" sz="2400" i="1" dirty="0">
                <a:solidFill>
                  <a:schemeClr val="tx1"/>
                </a:solidFill>
              </a:rPr>
              <a:t>MAA Convergence </a:t>
            </a:r>
            <a:r>
              <a:rPr lang="en-US" sz="2400" dirty="0">
                <a:solidFill>
                  <a:schemeClr val="tx1"/>
                </a:solidFill>
              </a:rPr>
              <a:t>Wants Submissions, </a:t>
            </a:r>
            <a:r>
              <a:rPr lang="en-US" sz="24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convergence@maa.org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lang="en-US" sz="2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061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7CD5D-B65A-3F17-37E2-89C81F215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Original Problem Remains: Researching and Writing Histories of Philosophies of Mathematics Education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390920-C0FA-A53B-D60A-9E91E93F698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1"/>
                </a:solidFill>
              </a:rPr>
              <a:t>Draw Upon Broad Range of Primary Sources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Policymakers, Theorists, Educators, Parents, Students, Other Stakeholders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E.g., David Lindsay Roberts, </a:t>
            </a:r>
            <a:r>
              <a:rPr lang="en-US" sz="2000" i="1" dirty="0">
                <a:solidFill>
                  <a:schemeClr val="tx1"/>
                </a:solidFill>
              </a:rPr>
              <a:t>American Mathematicians as Educators, 1893–1923: Historical Roots of the “Math Wars”</a:t>
            </a:r>
            <a:r>
              <a:rPr lang="en-US" sz="2000" dirty="0">
                <a:solidFill>
                  <a:schemeClr val="tx1"/>
                </a:solidFill>
              </a:rPr>
              <a:t> (Docent Press, 2012), </a:t>
            </a:r>
            <a:r>
              <a:rPr lang="en-US" sz="20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https://www.docentpress.com/books/american-mathematicians-as-educators/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</a:p>
        </p:txBody>
      </p:sp>
      <p:pic>
        <p:nvPicPr>
          <p:cNvPr id="6" name="Content Placeholder 5" descr="Cover image of the book by David Lindsay Roberts, American Mathematicians as Educators, 1893–1923: Historical Roots of the “Math Wars” (Docent Press, 2012), https://www.docentpress.com/books/american-mathematicians-as-educators/ &#10;">
            <a:extLst>
              <a:ext uri="{FF2B5EF4-FFF2-40B4-BE49-F238E27FC236}">
                <a16:creationId xmlns:a16="http://schemas.microsoft.com/office/drawing/2014/main" id="{E6A4FA2A-EC69-BB13-E497-EDD0D373F75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848031" y="868363"/>
            <a:ext cx="3415850" cy="5121275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6C9F680-5120-1582-D588-74F57665BA30}"/>
              </a:ext>
            </a:extLst>
          </p:cNvPr>
          <p:cNvSpPr txBox="1"/>
          <p:nvPr/>
        </p:nvSpPr>
        <p:spPr>
          <a:xfrm>
            <a:off x="378372" y="5496910"/>
            <a:ext cx="26065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(1 of 2)</a:t>
            </a:r>
          </a:p>
        </p:txBody>
      </p:sp>
    </p:spTree>
    <p:extLst>
      <p:ext uri="{BB962C8B-B14F-4D97-AF65-F5344CB8AC3E}">
        <p14:creationId xmlns:p14="http://schemas.microsoft.com/office/powerpoint/2010/main" val="4072048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0D5DA-770A-3251-1A00-52B517EC2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Future Primary Sources for Debates over Philosophies of Mathematics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EF986-778E-2A33-57ED-152D60435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1"/>
                </a:solidFill>
              </a:rPr>
              <a:t>David M. Davison and Johanna E. Mitchell, “How is Mathematics Education Philosophy Reflected in the Math Wars?” </a:t>
            </a:r>
            <a:r>
              <a:rPr lang="en-US" sz="2400" i="1" dirty="0">
                <a:solidFill>
                  <a:schemeClr val="tx1"/>
                </a:solidFill>
              </a:rPr>
              <a:t>The Mathematics Enthusiast</a:t>
            </a:r>
            <a:r>
              <a:rPr lang="en-US" sz="2400" dirty="0">
                <a:solidFill>
                  <a:schemeClr val="tx1"/>
                </a:solidFill>
              </a:rPr>
              <a:t> 5, no. 1 (2008): 143–154</a:t>
            </a:r>
          </a:p>
          <a:p>
            <a:r>
              <a:rPr lang="en-US" sz="2400" b="0" i="0" u="none" strike="noStrike" dirty="0">
                <a:solidFill>
                  <a:schemeClr val="tx1"/>
                </a:solidFill>
                <a:effectLst/>
              </a:rPr>
              <a:t>Michael R. Matthews, “Social Constructivism and Mathematics E</a:t>
            </a:r>
            <a:r>
              <a:rPr lang="en-US" sz="2400" dirty="0">
                <a:solidFill>
                  <a:schemeClr val="tx1"/>
                </a:solidFill>
              </a:rPr>
              <a:t>ducation: Some Comments,” in </a:t>
            </a:r>
            <a:r>
              <a:rPr lang="en-US" sz="2400" i="1" dirty="0">
                <a:solidFill>
                  <a:schemeClr val="tx1"/>
                </a:solidFill>
              </a:rPr>
              <a:t>Philosophy of Education 1999</a:t>
            </a:r>
            <a:r>
              <a:rPr lang="en-US" sz="2400" dirty="0">
                <a:solidFill>
                  <a:schemeClr val="tx1"/>
                </a:solidFill>
              </a:rPr>
              <a:t>, ed. R. </a:t>
            </a:r>
            <a:r>
              <a:rPr lang="en-US" sz="2400" dirty="0" err="1">
                <a:solidFill>
                  <a:schemeClr val="tx1"/>
                </a:solidFill>
              </a:rPr>
              <a:t>Curren</a:t>
            </a:r>
            <a:r>
              <a:rPr lang="en-US" sz="2400" dirty="0">
                <a:solidFill>
                  <a:schemeClr val="tx1"/>
                </a:solidFill>
              </a:rPr>
              <a:t> (New Orleans: Philosophy of Education Society Publications Office, 1999), 330–341</a:t>
            </a:r>
          </a:p>
          <a:p>
            <a:r>
              <a:rPr lang="en-US" sz="2400" b="0" i="0" u="none" strike="noStrike" dirty="0" err="1">
                <a:solidFill>
                  <a:schemeClr val="tx1"/>
                </a:solidFill>
                <a:effectLst/>
              </a:rPr>
              <a:t>Triadafillos</a:t>
            </a:r>
            <a:r>
              <a:rPr lang="en-US" sz="2400" b="0" i="0" u="none" strike="noStrike" dirty="0">
                <a:solidFill>
                  <a:schemeClr val="tx1"/>
                </a:solidFill>
                <a:effectLst/>
              </a:rPr>
              <a:t> A. </a:t>
            </a:r>
            <a:r>
              <a:rPr lang="en-US" sz="2400" b="0" i="0" u="none" strike="noStrike" dirty="0" err="1">
                <a:solidFill>
                  <a:schemeClr val="tx1"/>
                </a:solidFill>
                <a:effectLst/>
              </a:rPr>
              <a:t>Triadafillidis</a:t>
            </a:r>
            <a:r>
              <a:rPr lang="en-US" sz="2400" b="0" i="0" u="none" strike="noStrike" dirty="0">
                <a:solidFill>
                  <a:schemeClr val="tx1"/>
                </a:solidFill>
                <a:effectLst/>
              </a:rPr>
              <a:t>, “Dominant Ep</a:t>
            </a:r>
            <a:r>
              <a:rPr lang="en-US" sz="2400" dirty="0">
                <a:solidFill>
                  <a:schemeClr val="tx1"/>
                </a:solidFill>
              </a:rPr>
              <a:t>istemologies in Mathematics Education,” </a:t>
            </a:r>
            <a:r>
              <a:rPr lang="en-US" sz="2400" i="1" dirty="0">
                <a:solidFill>
                  <a:schemeClr val="tx1"/>
                </a:solidFill>
              </a:rPr>
              <a:t>For the Learning of Mathematics</a:t>
            </a:r>
            <a:r>
              <a:rPr lang="en-US" sz="2400" dirty="0">
                <a:solidFill>
                  <a:schemeClr val="tx1"/>
                </a:solidFill>
              </a:rPr>
              <a:t> 18, no. 2 (1998): 21–27</a:t>
            </a:r>
            <a:endParaRPr lang="en-US" sz="2400" b="0" i="0" u="none" strike="noStrike" dirty="0">
              <a:solidFill>
                <a:schemeClr val="tx1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885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18BEC-D6C1-E135-126E-842BAB741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Original Problem Remains: Researching and Writing Histories of Philosophies of Mathematics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11A16-BDE0-F116-8862-3943F99EA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Techniques of Book History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Authors, Readers, Publishers All Matter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Authorship, Reading, and Publishing Are Intentional Activities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Publications Are Objects As Well As Ideas</a:t>
            </a:r>
          </a:p>
          <a:p>
            <a:pPr lvl="1"/>
            <a:r>
              <a:rPr lang="en-US" sz="2000" dirty="0" err="1">
                <a:solidFill>
                  <a:schemeClr val="tx1"/>
                </a:solidFill>
              </a:rPr>
              <a:t>Multidisciplinarity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200" dirty="0">
                <a:solidFill>
                  <a:schemeClr val="tx1"/>
                </a:solidFill>
              </a:rPr>
              <a:t>Techniques from the Cultural Turn in Historiography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Discourse Analysis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Thick Description</a:t>
            </a:r>
          </a:p>
          <a:p>
            <a:r>
              <a:rPr lang="en-US" sz="2200" dirty="0">
                <a:solidFill>
                  <a:schemeClr val="tx1"/>
                </a:solidFill>
              </a:rPr>
              <a:t>Awareness of Race, Gender, Class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Who is Missing from Statements of Educational Philosophies?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47CE541-1D10-E57E-0A6E-81E2E87FDFAA}"/>
              </a:ext>
            </a:extLst>
          </p:cNvPr>
          <p:cNvSpPr txBox="1">
            <a:spLocks/>
          </p:cNvSpPr>
          <p:nvPr/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F271F6-4897-239D-1AD2-6B920D9F6DEB}"/>
              </a:ext>
            </a:extLst>
          </p:cNvPr>
          <p:cNvSpPr txBox="1"/>
          <p:nvPr/>
        </p:nvSpPr>
        <p:spPr>
          <a:xfrm>
            <a:off x="378372" y="5496910"/>
            <a:ext cx="26065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(2 of 2)</a:t>
            </a:r>
          </a:p>
        </p:txBody>
      </p:sp>
    </p:spTree>
    <p:extLst>
      <p:ext uri="{BB962C8B-B14F-4D97-AF65-F5344CB8AC3E}">
        <p14:creationId xmlns:p14="http://schemas.microsoft.com/office/powerpoint/2010/main" val="3428210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6104D-9988-4D45-1147-C233DA4A8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Incorporating These Methodologies into Histories of Philosophies of Mathematics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1036A-6CFB-7C5E-A978-85BE166CFB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68414" y="868680"/>
            <a:ext cx="4383118" cy="512064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Christopher J. Phillips, </a:t>
            </a:r>
            <a:r>
              <a:rPr lang="en-US" sz="2400" i="1" dirty="0">
                <a:solidFill>
                  <a:schemeClr val="tx1"/>
                </a:solidFill>
              </a:rPr>
              <a:t>The New Math: A Political History</a:t>
            </a:r>
            <a:r>
              <a:rPr lang="en-US" sz="2400" dirty="0">
                <a:solidFill>
                  <a:schemeClr val="tx1"/>
                </a:solidFill>
              </a:rPr>
              <a:t> (Chicago: The University of Chicago Press, 2015)</a:t>
            </a:r>
          </a:p>
          <a:p>
            <a:r>
              <a:rPr lang="en-US" sz="2400" dirty="0">
                <a:solidFill>
                  <a:schemeClr val="tx1"/>
                </a:solidFill>
              </a:rPr>
              <a:t>Politics = </a:t>
            </a:r>
            <a:r>
              <a:rPr lang="en-US" sz="2400" dirty="0">
                <a:solidFill>
                  <a:srgbClr val="000000"/>
                </a:solidFill>
              </a:rPr>
              <a:t>The T</a:t>
            </a:r>
            <a:r>
              <a:rPr lang="en-US" sz="24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otal 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</a:rPr>
              <a:t>S</a:t>
            </a:r>
            <a:r>
              <a:rPr lang="en-US" sz="24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et of Relationships Binding 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</a:rPr>
              <a:t>T</a:t>
            </a:r>
            <a:r>
              <a:rPr lang="en-US" sz="24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ogether a 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</a:rPr>
              <a:t>C</a:t>
            </a:r>
            <a:r>
              <a:rPr lang="en-US" sz="24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ommunity</a:t>
            </a:r>
          </a:p>
          <a:p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</a:rPr>
              <a:t>Competitions for Power Within Relationships</a:t>
            </a:r>
            <a:r>
              <a:rPr lang="en-US" sz="24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</a:rPr>
              <a:t>New Math Philosophies of Mathematics Education Shaped Textbook Presentations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C0F3E50-A842-C589-0277-AD0324E2B68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851532" y="868363"/>
            <a:ext cx="3408848" cy="5121275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C5FFFC-D004-FE7F-0538-639172B2F1A6}"/>
              </a:ext>
            </a:extLst>
          </p:cNvPr>
          <p:cNvSpPr txBox="1"/>
          <p:nvPr/>
        </p:nvSpPr>
        <p:spPr>
          <a:xfrm>
            <a:off x="378372" y="5496910"/>
            <a:ext cx="26065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(1 of 3)</a:t>
            </a:r>
          </a:p>
        </p:txBody>
      </p:sp>
    </p:spTree>
    <p:extLst>
      <p:ext uri="{BB962C8B-B14F-4D97-AF65-F5344CB8AC3E}">
        <p14:creationId xmlns:p14="http://schemas.microsoft.com/office/powerpoint/2010/main" val="2204446721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{CF3842EA-C2D3-3042-B88D-684774E0B965}tf10001124</Template>
  <TotalTime>2816</TotalTime>
  <Words>1269</Words>
  <Application>Microsoft Macintosh PowerPoint</Application>
  <PresentationFormat>Widescreen</PresentationFormat>
  <Paragraphs>89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Corbel</vt:lpstr>
      <vt:lpstr>Times New Roman</vt:lpstr>
      <vt:lpstr>Wingdings 2</vt:lpstr>
      <vt:lpstr>Frame</vt:lpstr>
      <vt:lpstr>The History of Philosophies of Mathematics Education:  A State of the Discipline</vt:lpstr>
      <vt:lpstr>The History of Philosophies of Mathematics Education Within Mathematics Education Historiography</vt:lpstr>
      <vt:lpstr>The History of Philosophies of Mathematics Education Within Mathematics Education Historiography</vt:lpstr>
      <vt:lpstr>Yuxin Zheng, “Philosophy of Mathematics, Mathematics Education, and Philosophy of Mathematics Education,” Humanistic Mathematics Network Journal, Issue 9 (February 1994): 32–41</vt:lpstr>
      <vt:lpstr>The Use of Philosophy of Mathematics in the  Teaching of Mathematics</vt:lpstr>
      <vt:lpstr>The Original Problem Remains: Researching and Writing Histories of Philosophies of Mathematics Education</vt:lpstr>
      <vt:lpstr>Potential Future Primary Sources for Debates over Philosophies of Mathematics Education</vt:lpstr>
      <vt:lpstr>The Original Problem Remains: Researching and Writing Histories of Philosophies of Mathematics Education</vt:lpstr>
      <vt:lpstr>Incorporating These Methodologies into Histories of Philosophies of Mathematics Education</vt:lpstr>
      <vt:lpstr>Incorporating These Methodologies into Histories of Philosophies of Mathematics Education</vt:lpstr>
      <vt:lpstr>Incorporating These Methodologies into Histories of Philosophies of Mathematics Education</vt:lpstr>
      <vt:lpstr>Main Ideas from This Talk</vt:lpstr>
      <vt:lpstr>Thank You!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History of Philosophies of Mathematics Education:  A State of the Discipline</dc:title>
  <dc:creator>Amy Ackerberg-Hastings</dc:creator>
  <cp:lastModifiedBy>Amy Ackerberg-Hastings</cp:lastModifiedBy>
  <cp:revision>12</cp:revision>
  <dcterms:created xsi:type="dcterms:W3CDTF">2026-01-03T03:21:25Z</dcterms:created>
  <dcterms:modified xsi:type="dcterms:W3CDTF">2026-01-06T04:28:38Z</dcterms:modified>
</cp:coreProperties>
</file>