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handoutMasterIdLst>
    <p:handoutMasterId r:id="rId51"/>
  </p:handout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7010400" cy="9296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8" d="100"/>
          <a:sy n="68" d="100"/>
        </p:scale>
        <p:origin x="124" y="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1440" tIns="45720" rIns="91440" bIns="45720" rtlCol="0"/>
          <a:lstStyle>
            <a:lvl1pPr algn="r">
              <a:defRPr sz="1200"/>
            </a:lvl1pPr>
          </a:lstStyle>
          <a:p>
            <a:fld id="{43C38AF5-25DB-426A-BC44-7004C7ACF44B}" type="datetimeFigureOut">
              <a:rPr lang="en-US" smtClean="0"/>
              <a:t>8/4/2026</a:t>
            </a:fld>
            <a:endParaRPr lang="en-US"/>
          </a:p>
        </p:txBody>
      </p:sp>
      <p:sp>
        <p:nvSpPr>
          <p:cNvPr id="4" name="Footer Placeholder 3"/>
          <p:cNvSpPr>
            <a:spLocks noGrp="1"/>
          </p:cNvSpPr>
          <p:nvPr>
            <p:ph type="ftr" sz="quarter" idx="2"/>
          </p:nvPr>
        </p:nvSpPr>
        <p:spPr>
          <a:xfrm>
            <a:off x="0" y="8830370"/>
            <a:ext cx="303784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30370"/>
            <a:ext cx="3037840" cy="464820"/>
          </a:xfrm>
          <a:prstGeom prst="rect">
            <a:avLst/>
          </a:prstGeom>
        </p:spPr>
        <p:txBody>
          <a:bodyPr vert="horz" lIns="91440" tIns="45720" rIns="91440" bIns="45720" rtlCol="0" anchor="b"/>
          <a:lstStyle>
            <a:lvl1pPr algn="r">
              <a:defRPr sz="1200"/>
            </a:lvl1pPr>
          </a:lstStyle>
          <a:p>
            <a:fld id="{D56CCB77-A7D3-47DB-8231-D1CFF8B2A567}" type="slidenum">
              <a:rPr lang="en-US" smtClean="0"/>
              <a:t>‹#›</a:t>
            </a:fld>
            <a:endParaRPr lang="en-US"/>
          </a:p>
        </p:txBody>
      </p:sp>
    </p:spTree>
    <p:extLst>
      <p:ext uri="{BB962C8B-B14F-4D97-AF65-F5344CB8AC3E}">
        <p14:creationId xmlns:p14="http://schemas.microsoft.com/office/powerpoint/2010/main" val="219150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809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3D5C"/>
        </a:solidFill>
        <a:effectLst/>
      </p:bgPr>
    </p:bg>
    <p:spTree>
      <p:nvGrpSpPr>
        <p:cNvPr id="1" name=""/>
        <p:cNvGrpSpPr/>
        <p:nvPr/>
      </p:nvGrpSpPr>
      <p:grpSpPr>
        <a:xfrm>
          <a:off x="0" y="0"/>
          <a:ext cx="0" cy="0"/>
          <a:chOff x="0" y="0"/>
          <a:chExt cx="0" cy="0"/>
        </a:xfrm>
      </p:grpSpPr>
      <p:sp>
        <p:nvSpPr>
          <p:cNvPr id="2" name="Shape 0"/>
          <p:cNvSpPr/>
          <p:nvPr/>
        </p:nvSpPr>
        <p:spPr>
          <a:xfrm>
            <a:off x="0" y="31530"/>
            <a:ext cx="12191695" cy="6858000"/>
          </a:xfrm>
          <a:prstGeom prst="rect">
            <a:avLst/>
          </a:prstGeom>
          <a:solidFill>
            <a:srgbClr val="1C3D5C"/>
          </a:solidFill>
          <a:ln/>
        </p:spPr>
        <p:txBody>
          <a:bodyPr/>
          <a:lstStyle/>
          <a:p>
            <a:endParaRPr lang="en-US"/>
          </a:p>
        </p:txBody>
      </p:sp>
      <p:sp>
        <p:nvSpPr>
          <p:cNvPr id="3" name="Text 1"/>
          <p:cNvSpPr/>
          <p:nvPr/>
        </p:nvSpPr>
        <p:spPr>
          <a:xfrm>
            <a:off x="8778240" y="-548640"/>
            <a:ext cx="3657600" cy="4572000"/>
          </a:xfrm>
          <a:prstGeom prst="rect">
            <a:avLst/>
          </a:prstGeom>
          <a:noFill/>
          <a:ln/>
        </p:spPr>
        <p:txBody>
          <a:bodyPr wrap="square" rtlCol="0" anchor="ctr"/>
          <a:lstStyle/>
          <a:p>
            <a:pPr marL="0" indent="0" algn="ctr">
              <a:buNone/>
            </a:pPr>
            <a:r>
              <a:rPr lang="en-US" sz="34000" dirty="0">
                <a:solidFill>
                  <a:srgbClr val="142C43"/>
                </a:solidFill>
                <a:latin typeface="Cambria" pitchFamily="34" charset="0"/>
                <a:ea typeface="Cambria" pitchFamily="34" charset="-122"/>
                <a:cs typeface="Cambria" pitchFamily="34" charset="-120"/>
              </a:rPr>
              <a:t>§</a:t>
            </a:r>
            <a:endParaRPr lang="en-US" sz="34000" dirty="0"/>
          </a:p>
        </p:txBody>
      </p:sp>
      <p:sp>
        <p:nvSpPr>
          <p:cNvPr id="4" name="Text 2"/>
          <p:cNvSpPr/>
          <p:nvPr/>
        </p:nvSpPr>
        <p:spPr>
          <a:xfrm>
            <a:off x="868680" y="1371600"/>
            <a:ext cx="10454335" cy="365760"/>
          </a:xfrm>
          <a:prstGeom prst="rect">
            <a:avLst/>
          </a:prstGeom>
          <a:noFill/>
          <a:ln/>
        </p:spPr>
        <p:txBody>
          <a:bodyPr wrap="square" rtlCol="0" anchor="ctr"/>
          <a:lstStyle/>
          <a:p>
            <a:pPr marL="0" indent="0">
              <a:buNone/>
            </a:pPr>
            <a:r>
              <a:rPr lang="en-US" sz="1300" b="1" kern="0" spc="300" dirty="0">
                <a:solidFill>
                  <a:srgbClr val="D9B677"/>
                </a:solidFill>
                <a:latin typeface="Calibri" pitchFamily="34" charset="0"/>
                <a:ea typeface="Calibri" pitchFamily="34" charset="-122"/>
                <a:cs typeface="Calibri" pitchFamily="34" charset="-120"/>
              </a:rPr>
              <a:t>A HYPOTHESIS  ·  PHILOSOPHY OF MATHEMATICAL PROOF</a:t>
            </a:r>
            <a:endParaRPr lang="en-US" sz="1300" dirty="0"/>
          </a:p>
        </p:txBody>
      </p:sp>
      <p:sp>
        <p:nvSpPr>
          <p:cNvPr id="5" name="Text 3"/>
          <p:cNvSpPr/>
          <p:nvPr/>
        </p:nvSpPr>
        <p:spPr>
          <a:xfrm>
            <a:off x="868680" y="1920240"/>
            <a:ext cx="10058400" cy="2468880"/>
          </a:xfrm>
          <a:prstGeom prst="rect">
            <a:avLst/>
          </a:prstGeom>
          <a:noFill/>
          <a:ln/>
        </p:spPr>
        <p:txBody>
          <a:bodyPr wrap="square" rtlCol="0" anchor="t"/>
          <a:lstStyle/>
          <a:p>
            <a:pPr marL="0" indent="0" algn="l">
              <a:lnSpc>
                <a:spcPts val="4600"/>
              </a:lnSpc>
              <a:buNone/>
            </a:pPr>
            <a:r>
              <a:rPr lang="en-US" sz="4000" b="1" dirty="0">
                <a:solidFill>
                  <a:srgbClr val="F6EFE2"/>
                </a:solidFill>
                <a:latin typeface="Cambria" pitchFamily="34" charset="0"/>
                <a:ea typeface="Cambria" pitchFamily="34" charset="-122"/>
                <a:cs typeface="Cambria" pitchFamily="34" charset="-120"/>
              </a:rPr>
              <a:t>Why are professional</a:t>
            </a:r>
            <a:endParaRPr lang="en-US" sz="4000" dirty="0"/>
          </a:p>
          <a:p>
            <a:pPr marL="0" indent="0" algn="l">
              <a:lnSpc>
                <a:spcPts val="4600"/>
              </a:lnSpc>
              <a:buNone/>
            </a:pPr>
            <a:r>
              <a:rPr lang="en-US" sz="4000" b="1" dirty="0">
                <a:solidFill>
                  <a:srgbClr val="F6EFE2"/>
                </a:solidFill>
                <a:latin typeface="Cambria" pitchFamily="34" charset="0"/>
                <a:ea typeface="Cambria" pitchFamily="34" charset="-122"/>
                <a:cs typeface="Cambria" pitchFamily="34" charset="-120"/>
              </a:rPr>
              <a:t>mathematical proofs more</a:t>
            </a:r>
            <a:endParaRPr lang="en-US" sz="4000" dirty="0"/>
          </a:p>
          <a:p>
            <a:pPr marL="0" indent="0" algn="l">
              <a:lnSpc>
                <a:spcPts val="4600"/>
              </a:lnSpc>
              <a:buNone/>
            </a:pPr>
            <a:r>
              <a:rPr lang="en-US" sz="4000" b="1" dirty="0">
                <a:solidFill>
                  <a:srgbClr val="F6EFE2"/>
                </a:solidFill>
                <a:latin typeface="Cambria" pitchFamily="34" charset="0"/>
                <a:ea typeface="Cambria" pitchFamily="34" charset="-122"/>
                <a:cs typeface="Cambria" pitchFamily="34" charset="-120"/>
              </a:rPr>
              <a:t>resilient than formal derivations?</a:t>
            </a:r>
            <a:endParaRPr lang="en-US" sz="4000" dirty="0"/>
          </a:p>
        </p:txBody>
      </p:sp>
      <p:sp>
        <p:nvSpPr>
          <p:cNvPr id="6" name="Shape 4"/>
          <p:cNvSpPr/>
          <p:nvPr/>
        </p:nvSpPr>
        <p:spPr>
          <a:xfrm>
            <a:off x="868680" y="5074920"/>
            <a:ext cx="128016" cy="128016"/>
          </a:xfrm>
          <a:prstGeom prst="ellipse">
            <a:avLst/>
          </a:prstGeom>
          <a:solidFill>
            <a:srgbClr val="D9B677"/>
          </a:solidFill>
          <a:ln/>
        </p:spPr>
        <p:txBody>
          <a:bodyPr/>
          <a:lstStyle/>
          <a:p>
            <a:endParaRPr lang="en-US"/>
          </a:p>
        </p:txBody>
      </p:sp>
      <p:sp>
        <p:nvSpPr>
          <p:cNvPr id="7" name="Text 5"/>
          <p:cNvSpPr/>
          <p:nvPr/>
        </p:nvSpPr>
        <p:spPr>
          <a:xfrm>
            <a:off x="1124712" y="4892040"/>
            <a:ext cx="7315200" cy="457200"/>
          </a:xfrm>
          <a:prstGeom prst="rect">
            <a:avLst/>
          </a:prstGeom>
          <a:noFill/>
          <a:ln/>
        </p:spPr>
        <p:txBody>
          <a:bodyPr wrap="square" rtlCol="0" anchor="ctr"/>
          <a:lstStyle/>
          <a:p>
            <a:pPr marL="0" indent="0">
              <a:buNone/>
            </a:pPr>
            <a:r>
              <a:rPr lang="en-US" sz="2200" i="1" dirty="0">
                <a:solidFill>
                  <a:srgbClr val="F6EFE2"/>
                </a:solidFill>
                <a:latin typeface="Cambria" pitchFamily="34" charset="0"/>
                <a:ea typeface="Cambria" pitchFamily="34" charset="-122"/>
                <a:cs typeface="Cambria" pitchFamily="34" charset="-120"/>
              </a:rPr>
              <a:t>Jody Azzouni</a:t>
            </a:r>
            <a:endParaRPr lang="en-US" sz="2200" dirty="0"/>
          </a:p>
        </p:txBody>
      </p:sp>
      <p:sp>
        <p:nvSpPr>
          <p:cNvPr id="8" name="Text 6"/>
          <p:cNvSpPr/>
          <p:nvPr/>
        </p:nvSpPr>
        <p:spPr>
          <a:xfrm>
            <a:off x="868680" y="5623560"/>
            <a:ext cx="10454335" cy="320040"/>
          </a:xfrm>
          <a:prstGeom prst="rect">
            <a:avLst/>
          </a:prstGeom>
          <a:noFill/>
          <a:ln/>
        </p:spPr>
        <p:txBody>
          <a:bodyPr wrap="square" rtlCol="0" anchor="ctr"/>
          <a:lstStyle/>
          <a:p>
            <a:pPr marL="0" indent="0">
              <a:buNone/>
            </a:pPr>
            <a:r>
              <a:rPr lang="en-US" sz="1400" b="1" dirty="0">
                <a:solidFill>
                  <a:srgbClr val="F6EFE2"/>
                </a:solidFill>
                <a:latin typeface="Calibri" pitchFamily="34" charset="0"/>
                <a:ea typeface="Calibri" pitchFamily="34" charset="-122"/>
                <a:cs typeface="Calibri" pitchFamily="34" charset="-120"/>
              </a:rPr>
              <a:t>MAA MathFest 2026</a:t>
            </a:r>
            <a:r>
              <a:rPr lang="en-US" sz="1400" dirty="0">
                <a:solidFill>
                  <a:srgbClr val="AFC1D4"/>
                </a:solidFill>
                <a:latin typeface="Calibri" pitchFamily="34" charset="0"/>
                <a:ea typeface="Calibri" pitchFamily="34" charset="-122"/>
                <a:cs typeface="Calibri" pitchFamily="34" charset="-120"/>
              </a:rPr>
              <a:t>   ·   sponsored by SIGMAA POM</a:t>
            </a:r>
            <a:endParaRPr lang="en-US" sz="1400" dirty="0"/>
          </a:p>
        </p:txBody>
      </p:sp>
      <p:sp>
        <p:nvSpPr>
          <p:cNvPr id="9" name="Text 7"/>
          <p:cNvSpPr/>
          <p:nvPr/>
        </p:nvSpPr>
        <p:spPr>
          <a:xfrm>
            <a:off x="868680" y="5961888"/>
            <a:ext cx="10454335" cy="320040"/>
          </a:xfrm>
          <a:prstGeom prst="rect">
            <a:avLst/>
          </a:prstGeom>
          <a:noFill/>
          <a:ln/>
        </p:spPr>
        <p:txBody>
          <a:bodyPr wrap="square" rtlCol="0" anchor="ctr"/>
          <a:lstStyle/>
          <a:p>
            <a:pPr marL="0" indent="0">
              <a:buNone/>
            </a:pPr>
            <a:r>
              <a:rPr lang="en-US" sz="1200" dirty="0">
                <a:solidFill>
                  <a:srgbClr val="AFC1D4"/>
                </a:solidFill>
                <a:latin typeface="Calibri" pitchFamily="34" charset="0"/>
                <a:ea typeface="Calibri" pitchFamily="34" charset="-122"/>
                <a:cs typeface="Calibri" pitchFamily="34" charset="-120"/>
              </a:rPr>
              <a:t>Thursday, August 6, 2026</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C3D5C"/>
        </a:solidFill>
        <a:effectLst/>
      </p:bgPr>
    </p:bg>
    <p:spTree>
      <p:nvGrpSpPr>
        <p:cNvPr id="1" name=""/>
        <p:cNvGrpSpPr/>
        <p:nvPr/>
      </p:nvGrpSpPr>
      <p:grpSpPr>
        <a:xfrm>
          <a:off x="0" y="0"/>
          <a:ext cx="0" cy="0"/>
          <a:chOff x="0" y="0"/>
          <a:chExt cx="0" cy="0"/>
        </a:xfrm>
      </p:grpSpPr>
      <p:sp>
        <p:nvSpPr>
          <p:cNvPr id="2" name="Shape 0"/>
          <p:cNvSpPr/>
          <p:nvPr/>
        </p:nvSpPr>
        <p:spPr>
          <a:xfrm>
            <a:off x="0" y="164592"/>
            <a:ext cx="12191695" cy="6858000"/>
          </a:xfrm>
          <a:prstGeom prst="rect">
            <a:avLst/>
          </a:prstGeom>
          <a:solidFill>
            <a:srgbClr val="1C3D5C"/>
          </a:solidFill>
          <a:ln/>
        </p:spPr>
        <p:txBody>
          <a:bodyPr/>
          <a:lstStyle/>
          <a:p>
            <a:endParaRPr lang="en-US"/>
          </a:p>
        </p:txBody>
      </p:sp>
      <p:sp>
        <p:nvSpPr>
          <p:cNvPr id="3" name="Text 1"/>
          <p:cNvSpPr/>
          <p:nvPr/>
        </p:nvSpPr>
        <p:spPr>
          <a:xfrm>
            <a:off x="9144000" y="3840480"/>
            <a:ext cx="2926080" cy="3108960"/>
          </a:xfrm>
          <a:prstGeom prst="rect">
            <a:avLst/>
          </a:prstGeom>
          <a:noFill/>
          <a:ln/>
        </p:spPr>
        <p:txBody>
          <a:bodyPr wrap="square" rtlCol="0" anchor="ctr"/>
          <a:lstStyle/>
          <a:p>
            <a:pPr marL="0" indent="0" algn="ctr">
              <a:buNone/>
            </a:pPr>
            <a:r>
              <a:rPr lang="en-US" sz="20000" dirty="0">
                <a:solidFill>
                  <a:srgbClr val="142C43"/>
                </a:solidFill>
                <a:latin typeface="Cambria" pitchFamily="34" charset="0"/>
                <a:ea typeface="Cambria" pitchFamily="34" charset="-122"/>
                <a:cs typeface="Cambria" pitchFamily="34" charset="-120"/>
              </a:rPr>
              <a:t>§</a:t>
            </a:r>
            <a:endParaRPr lang="en-US" sz="20000" dirty="0"/>
          </a:p>
        </p:txBody>
      </p:sp>
      <p:sp>
        <p:nvSpPr>
          <p:cNvPr id="4" name="Shape 2"/>
          <p:cNvSpPr/>
          <p:nvPr/>
        </p:nvSpPr>
        <p:spPr>
          <a:xfrm>
            <a:off x="868680" y="827532"/>
            <a:ext cx="109728" cy="109728"/>
          </a:xfrm>
          <a:prstGeom prst="ellipse">
            <a:avLst/>
          </a:prstGeom>
          <a:solidFill>
            <a:srgbClr val="D9B677"/>
          </a:solidFill>
          <a:ln/>
        </p:spPr>
        <p:txBody>
          <a:bodyPr/>
          <a:lstStyle/>
          <a:p>
            <a:endParaRPr lang="en-US"/>
          </a:p>
        </p:txBody>
      </p:sp>
      <p:sp>
        <p:nvSpPr>
          <p:cNvPr id="5" name="Text 3"/>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D9B677"/>
                </a:solidFill>
                <a:latin typeface="Calibri" pitchFamily="34" charset="0"/>
                <a:ea typeface="Calibri" pitchFamily="34" charset="-122"/>
                <a:cs typeface="Calibri" pitchFamily="34" charset="-120"/>
              </a:rPr>
              <a:t>A NEW REASON</a:t>
            </a:r>
            <a:endParaRPr lang="en-US" sz="1200" dirty="0"/>
          </a:p>
        </p:txBody>
      </p:sp>
      <p:sp>
        <p:nvSpPr>
          <p:cNvPr id="6" name="Text 4"/>
          <p:cNvSpPr/>
          <p:nvPr/>
        </p:nvSpPr>
        <p:spPr>
          <a:xfrm>
            <a:off x="467360" y="1417320"/>
            <a:ext cx="11308080" cy="822960"/>
          </a:xfrm>
          <a:prstGeom prst="rect">
            <a:avLst/>
          </a:prstGeom>
          <a:noFill/>
          <a:ln/>
        </p:spPr>
        <p:txBody>
          <a:bodyPr wrap="square" rtlCol="0" anchor="t"/>
          <a:lstStyle/>
          <a:p>
            <a:pPr marL="0" indent="0">
              <a:lnSpc>
                <a:spcPts val="2100"/>
              </a:lnSpc>
              <a:buNone/>
            </a:pPr>
            <a:r>
              <a:rPr lang="en-US" sz="2400" i="1" dirty="0">
                <a:solidFill>
                  <a:srgbClr val="AFC1D4"/>
                </a:solidFill>
                <a:latin typeface="Calibri" pitchFamily="34" charset="0"/>
                <a:ea typeface="Calibri" pitchFamily="34" charset="-122"/>
                <a:cs typeface="Calibri" pitchFamily="34" charset="-120"/>
              </a:rPr>
              <a:t>Today I want to sketch another reason — an epistemic one that hasn’t been noticed yet, and one I hypothesize is true:</a:t>
            </a:r>
            <a:endParaRPr lang="en-US" sz="2400" dirty="0"/>
          </a:p>
        </p:txBody>
      </p:sp>
      <p:sp>
        <p:nvSpPr>
          <p:cNvPr id="7" name="Text 5"/>
          <p:cNvSpPr/>
          <p:nvPr/>
        </p:nvSpPr>
        <p:spPr>
          <a:xfrm>
            <a:off x="868680" y="2615184"/>
            <a:ext cx="10241280" cy="2651760"/>
          </a:xfrm>
          <a:prstGeom prst="rect">
            <a:avLst/>
          </a:prstGeom>
          <a:noFill/>
          <a:ln/>
        </p:spPr>
        <p:txBody>
          <a:bodyPr wrap="square" rtlCol="0" anchor="t"/>
          <a:lstStyle/>
          <a:p>
            <a:pPr marL="0" indent="0">
              <a:lnSpc>
                <a:spcPts val="3900"/>
              </a:lnSpc>
              <a:buNone/>
            </a:pPr>
            <a:r>
              <a:rPr lang="en-US" sz="3200" b="1" dirty="0">
                <a:solidFill>
                  <a:srgbClr val="F6EFE2"/>
                </a:solidFill>
                <a:latin typeface="Cambria" pitchFamily="34" charset="0"/>
                <a:ea typeface="Cambria" pitchFamily="34" charset="-122"/>
                <a:cs typeface="Cambria" pitchFamily="34" charset="-120"/>
              </a:rPr>
              <a:t>Ordinary proof takes place in a medium that lets us make mistakes — even substantial ones — and still know the theorems.</a:t>
            </a:r>
            <a:endParaRPr lang="en-US" sz="3200" dirty="0"/>
          </a:p>
        </p:txBody>
      </p:sp>
      <p:sp>
        <p:nvSpPr>
          <p:cNvPr id="8" name="Text 6"/>
          <p:cNvSpPr/>
          <p:nvPr/>
        </p:nvSpPr>
        <p:spPr>
          <a:xfrm>
            <a:off x="868680" y="5212080"/>
            <a:ext cx="10241280" cy="731520"/>
          </a:xfrm>
          <a:prstGeom prst="rect">
            <a:avLst/>
          </a:prstGeom>
          <a:noFill/>
          <a:ln/>
        </p:spPr>
        <p:txBody>
          <a:bodyPr wrap="square" rtlCol="0" anchor="t"/>
          <a:lstStyle/>
          <a:p>
            <a:pPr marL="0" indent="0">
              <a:lnSpc>
                <a:spcPts val="2600"/>
              </a:lnSpc>
              <a:buNone/>
            </a:pPr>
            <a:r>
              <a:rPr lang="en-US" sz="2400" i="1" dirty="0">
                <a:solidFill>
                  <a:srgbClr val="D9B677"/>
                </a:solidFill>
                <a:latin typeface="Cambria" pitchFamily="34" charset="0"/>
                <a:ea typeface="Cambria" pitchFamily="34" charset="-122"/>
                <a:cs typeface="Cambria" pitchFamily="34" charset="-120"/>
              </a:rPr>
              <a:t>Formal derivations don’t allow that.</a:t>
            </a:r>
            <a:endParaRPr lang="en-US" sz="2400" dirty="0"/>
          </a:p>
        </p:txBody>
      </p:sp>
      <p:sp>
        <p:nvSpPr>
          <p:cNvPr id="9" name="Text 7"/>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AFC1D4"/>
                </a:solidFill>
                <a:latin typeface="Calibri" pitchFamily="34" charset="0"/>
                <a:ea typeface="Calibri" pitchFamily="34" charset="-122"/>
                <a:cs typeface="Calibri" pitchFamily="34" charset="-120"/>
              </a:rPr>
              <a:t>A NEW REASON</a:t>
            </a:r>
            <a:endParaRPr lang="en-US" sz="850" dirty="0"/>
          </a:p>
        </p:txBody>
      </p:sp>
      <p:sp>
        <p:nvSpPr>
          <p:cNvPr id="10" name="Text 8"/>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AFC1D4"/>
                </a:solidFill>
                <a:latin typeface="Calibri" pitchFamily="34" charset="0"/>
                <a:ea typeface="Calibri" pitchFamily="34" charset="-122"/>
                <a:cs typeface="Calibri" pitchFamily="34" charset="-120"/>
              </a:rPr>
              <a:t>10 / 48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A NEW REASON</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The picture of knowledge is fallibilist</a:t>
            </a:r>
            <a:endParaRPr lang="en-US" sz="3200" dirty="0"/>
          </a:p>
        </p:txBody>
      </p:sp>
      <p:sp>
        <p:nvSpPr>
          <p:cNvPr id="5" name="Text 3"/>
          <p:cNvSpPr/>
          <p:nvPr/>
        </p:nvSpPr>
        <p:spPr>
          <a:xfrm>
            <a:off x="2250287" y="2578608"/>
            <a:ext cx="7691120" cy="3840480"/>
          </a:xfrm>
          <a:prstGeom prst="rect">
            <a:avLst/>
          </a:prstGeom>
          <a:noFill/>
          <a:ln/>
        </p:spPr>
        <p:txBody>
          <a:bodyPr wrap="square" rtlCol="0" anchor="t"/>
          <a:lstStyle/>
          <a:p>
            <a:pPr marL="0" indent="0" algn="l">
              <a:lnSpc>
                <a:spcPts val="2400"/>
              </a:lnSpc>
              <a:spcAft>
                <a:spcPts val="1000"/>
              </a:spcAft>
              <a:buNone/>
            </a:pPr>
            <a:r>
              <a:rPr lang="en-US" sz="2800" dirty="0">
                <a:solidFill>
                  <a:srgbClr val="2A2622"/>
                </a:solidFill>
                <a:latin typeface="Cambria" pitchFamily="34" charset="0"/>
                <a:ea typeface="Cambria" pitchFamily="34" charset="-122"/>
                <a:cs typeface="Cambria" pitchFamily="34" charset="-120"/>
              </a:rPr>
              <a:t>If someone uses a method for finding something out that can lead to the wrong answer </a:t>
            </a:r>
          </a:p>
          <a:p>
            <a:pPr marL="0" indent="0" algn="l">
              <a:lnSpc>
                <a:spcPts val="2400"/>
              </a:lnSpc>
              <a:spcAft>
                <a:spcPts val="1000"/>
              </a:spcAft>
              <a:buNone/>
            </a:pPr>
            <a:endParaRPr lang="en-US" sz="2800" dirty="0">
              <a:solidFill>
                <a:srgbClr val="2A2622"/>
              </a:solidFill>
              <a:latin typeface="Cambria" pitchFamily="34" charset="0"/>
              <a:ea typeface="Cambria" pitchFamily="34" charset="-122"/>
              <a:cs typeface="Cambria" pitchFamily="34" charset="-120"/>
            </a:endParaRPr>
          </a:p>
          <a:p>
            <a:pPr marL="0" indent="0" algn="ctr">
              <a:lnSpc>
                <a:spcPts val="2400"/>
              </a:lnSpc>
              <a:spcAft>
                <a:spcPts val="1000"/>
              </a:spcAft>
              <a:buNone/>
            </a:pPr>
            <a:r>
              <a:rPr lang="en-US" sz="2800" dirty="0">
                <a:solidFill>
                  <a:srgbClr val="2A2622"/>
                </a:solidFill>
                <a:latin typeface="Cambria" pitchFamily="34" charset="0"/>
                <a:ea typeface="Cambria" pitchFamily="34" charset="-122"/>
                <a:cs typeface="Cambria" pitchFamily="34" charset="-120"/>
              </a:rPr>
              <a:t>— but does so sufficiently rarely — </a:t>
            </a:r>
          </a:p>
          <a:p>
            <a:pPr marL="0" indent="0" algn="l">
              <a:lnSpc>
                <a:spcPts val="2400"/>
              </a:lnSpc>
              <a:spcAft>
                <a:spcPts val="1000"/>
              </a:spcAft>
              <a:buNone/>
            </a:pPr>
            <a:endParaRPr lang="en-US" sz="2800" dirty="0">
              <a:solidFill>
                <a:srgbClr val="2A2622"/>
              </a:solidFill>
              <a:latin typeface="Cambria" pitchFamily="34" charset="0"/>
              <a:ea typeface="Cambria" pitchFamily="34" charset="-122"/>
              <a:cs typeface="Cambria" pitchFamily="34" charset="-120"/>
            </a:endParaRPr>
          </a:p>
          <a:p>
            <a:pPr marL="0" indent="0" algn="l">
              <a:lnSpc>
                <a:spcPts val="2400"/>
              </a:lnSpc>
              <a:spcAft>
                <a:spcPts val="1000"/>
              </a:spcAft>
              <a:buNone/>
            </a:pPr>
            <a:r>
              <a:rPr lang="en-US" sz="2800" dirty="0">
                <a:solidFill>
                  <a:srgbClr val="2A2622"/>
                </a:solidFill>
                <a:latin typeface="Cambria" pitchFamily="34" charset="0"/>
                <a:ea typeface="Cambria" pitchFamily="34" charset="-122"/>
                <a:cs typeface="Cambria" pitchFamily="34" charset="-120"/>
              </a:rPr>
              <a:t>then that person is regarded as knowing the result whenever the method leads to the right answer.</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A NEW REASON</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11 / 48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A DATUM OF PRACTICE</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100" b="1" dirty="0">
                <a:solidFill>
                  <a:srgbClr val="2A2622"/>
                </a:solidFill>
                <a:latin typeface="Cambria" pitchFamily="34" charset="0"/>
                <a:ea typeface="Cambria" pitchFamily="34" charset="-122"/>
                <a:cs typeface="Cambria" pitchFamily="34" charset="-120"/>
              </a:rPr>
              <a:t>Credit for flawed proofs</a:t>
            </a:r>
            <a:endParaRPr lang="en-US" sz="3100" dirty="0"/>
          </a:p>
        </p:txBody>
      </p:sp>
      <p:sp>
        <p:nvSpPr>
          <p:cNvPr id="5" name="Text 3"/>
          <p:cNvSpPr/>
          <p:nvPr/>
        </p:nvSpPr>
        <p:spPr>
          <a:xfrm>
            <a:off x="868679" y="2057400"/>
            <a:ext cx="10454335" cy="3840480"/>
          </a:xfrm>
          <a:prstGeom prst="rect">
            <a:avLst/>
          </a:prstGeom>
          <a:noFill/>
          <a:ln/>
        </p:spPr>
        <p:txBody>
          <a:bodyPr wrap="square" rtlCol="0" anchor="t"/>
          <a:lstStyle/>
          <a:p>
            <a:pPr marL="0" indent="0" algn="l">
              <a:lnSpc>
                <a:spcPts val="2400"/>
              </a:lnSpc>
              <a:spcAft>
                <a:spcPts val="1400"/>
              </a:spcAft>
              <a:buNone/>
            </a:pPr>
            <a:r>
              <a:rPr lang="en-US" sz="2400" dirty="0">
                <a:solidFill>
                  <a:srgbClr val="3D3730"/>
                </a:solidFill>
                <a:latin typeface="Cambria" pitchFamily="34" charset="0"/>
                <a:ea typeface="Cambria" pitchFamily="34" charset="-122"/>
                <a:cs typeface="Cambria" pitchFamily="34" charset="-120"/>
              </a:rPr>
              <a:t>Mathematicians get credit for published proofs that sometimes contain substantial errors. Sometimes credit is shared with whoever fills a gap or corrects an error — but often the original mathematician gets full credit.</a:t>
            </a:r>
          </a:p>
          <a:p>
            <a:pPr marL="0" indent="0" algn="l">
              <a:lnSpc>
                <a:spcPts val="2400"/>
              </a:lnSpc>
              <a:spcAft>
                <a:spcPts val="1400"/>
              </a:spcAft>
              <a:buNone/>
            </a:pPr>
            <a:endParaRPr lang="en-US" sz="2400" dirty="0"/>
          </a:p>
          <a:p>
            <a:pPr marL="0" indent="0" algn="l">
              <a:lnSpc>
                <a:spcPts val="2400"/>
              </a:lnSpc>
              <a:spcAft>
                <a:spcPts val="600"/>
              </a:spcAft>
              <a:buNone/>
            </a:pPr>
            <a:r>
              <a:rPr lang="en-US" sz="2400" b="1" dirty="0">
                <a:solidFill>
                  <a:srgbClr val="2A2622"/>
                </a:solidFill>
                <a:latin typeface="Cambria" pitchFamily="34" charset="0"/>
                <a:ea typeface="Cambria" pitchFamily="34" charset="-122"/>
                <a:cs typeface="Cambria" pitchFamily="34" charset="-120"/>
              </a:rPr>
              <a:t>The Abel–Ruffini Theorem   —   Abel gets shared credit.</a:t>
            </a:r>
            <a:endParaRPr lang="en-US" sz="2400" dirty="0"/>
          </a:p>
          <a:p>
            <a:pPr marL="0" indent="0" algn="l">
              <a:lnSpc>
                <a:spcPts val="2400"/>
              </a:lnSpc>
              <a:spcAft>
                <a:spcPts val="600"/>
              </a:spcAft>
              <a:buNone/>
            </a:pPr>
            <a:r>
              <a:rPr lang="en-US" sz="2400" b="1" dirty="0">
                <a:solidFill>
                  <a:srgbClr val="2A2622"/>
                </a:solidFill>
                <a:latin typeface="Cambria" pitchFamily="34" charset="0"/>
                <a:ea typeface="Cambria" pitchFamily="34" charset="-122"/>
                <a:cs typeface="Cambria" pitchFamily="34" charset="-120"/>
              </a:rPr>
              <a:t>Wiles’ proof of Fermat’s Last Theorem.</a:t>
            </a:r>
            <a:endParaRPr lang="en-US" sz="2400" dirty="0"/>
          </a:p>
          <a:p>
            <a:pPr marL="0" indent="0" algn="l">
              <a:lnSpc>
                <a:spcPts val="2400"/>
              </a:lnSpc>
              <a:spcAft>
                <a:spcPts val="1200"/>
              </a:spcAft>
              <a:buNone/>
            </a:pPr>
            <a:r>
              <a:rPr lang="en-US" sz="2400" b="1" dirty="0">
                <a:solidFill>
                  <a:srgbClr val="2A2622"/>
                </a:solidFill>
                <a:latin typeface="Cambria" pitchFamily="34" charset="0"/>
                <a:ea typeface="Cambria" pitchFamily="34" charset="-122"/>
                <a:cs typeface="Cambria" pitchFamily="34" charset="-120"/>
              </a:rPr>
              <a:t>The Prime Gap Theorem   —   Goldston–Yıldırım get essentially full credit.</a:t>
            </a:r>
          </a:p>
          <a:p>
            <a:pPr marL="0" indent="0" algn="l">
              <a:lnSpc>
                <a:spcPts val="2400"/>
              </a:lnSpc>
              <a:spcAft>
                <a:spcPts val="1200"/>
              </a:spcAft>
              <a:buNone/>
            </a:pPr>
            <a:endParaRPr lang="en-US" sz="2400" dirty="0"/>
          </a:p>
          <a:p>
            <a:pPr marL="0" indent="0" algn="l">
              <a:lnSpc>
                <a:spcPts val="2400"/>
              </a:lnSpc>
              <a:spcAft>
                <a:spcPts val="1000"/>
              </a:spcAft>
              <a:buNone/>
            </a:pPr>
            <a:r>
              <a:rPr lang="en-US" sz="2400" i="1" dirty="0">
                <a:solidFill>
                  <a:srgbClr val="8C8274"/>
                </a:solidFill>
                <a:latin typeface="Cambria" pitchFamily="34" charset="0"/>
                <a:ea typeface="Cambria" pitchFamily="34" charset="-122"/>
                <a:cs typeface="Cambria" pitchFamily="34" charset="-120"/>
              </a:rPr>
              <a:t>Getting credit means the mathematician is taken to have discovered — and to know — the result.</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A DATUM OF PRACTICE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12 / 48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A NEW REASON</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100" b="1" dirty="0">
                <a:solidFill>
                  <a:srgbClr val="2A2622"/>
                </a:solidFill>
                <a:latin typeface="Cambria" pitchFamily="34" charset="0"/>
                <a:ea typeface="Cambria" pitchFamily="34" charset="-122"/>
                <a:cs typeface="Cambria" pitchFamily="34" charset="-120"/>
              </a:rPr>
              <a:t>The idea I’m exploring</a:t>
            </a:r>
            <a:endParaRPr lang="en-US" sz="3100" dirty="0"/>
          </a:p>
        </p:txBody>
      </p:sp>
      <p:sp>
        <p:nvSpPr>
          <p:cNvPr id="5" name="Text 3"/>
          <p:cNvSpPr/>
          <p:nvPr/>
        </p:nvSpPr>
        <p:spPr>
          <a:xfrm>
            <a:off x="868680" y="2331720"/>
            <a:ext cx="10454335" cy="3794760"/>
          </a:xfrm>
          <a:prstGeom prst="rect">
            <a:avLst/>
          </a:prstGeom>
          <a:noFill/>
          <a:ln/>
        </p:spPr>
        <p:txBody>
          <a:bodyPr wrap="square" rtlCol="0" anchor="t"/>
          <a:lstStyle/>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Many — if not most — flawed mathematical proofs are nonetheless sufficiently reliable.</a:t>
            </a:r>
          </a:p>
          <a:p>
            <a:pPr algn="ctr">
              <a:lnSpc>
                <a:spcPts val="2400"/>
              </a:lnSpc>
              <a:spcAft>
                <a:spcPts val="1000"/>
              </a:spcAft>
            </a:pPr>
            <a:endParaRPr lang="en-US" sz="1650" dirty="0">
              <a:solidFill>
                <a:srgbClr val="3D3730"/>
              </a:solidFill>
              <a:latin typeface="Cambria" pitchFamily="34" charset="0"/>
              <a:ea typeface="Cambria" pitchFamily="34" charset="-122"/>
              <a:cs typeface="Cambria" pitchFamily="34" charset="-120"/>
            </a:endParaRPr>
          </a:p>
          <a:p>
            <a:pPr>
              <a:lnSpc>
                <a:spcPts val="2400"/>
              </a:lnSpc>
              <a:spcAft>
                <a:spcPts val="1000"/>
              </a:spcAft>
            </a:pPr>
            <a:r>
              <a:rPr lang="en-US" sz="2800" dirty="0">
                <a:solidFill>
                  <a:srgbClr val="3D3730"/>
                </a:solidFill>
                <a:latin typeface="Cambria" pitchFamily="34" charset="0"/>
                <a:ea typeface="Cambria" pitchFamily="34" charset="-122"/>
                <a:cs typeface="Cambria" pitchFamily="34" charset="-120"/>
              </a:rPr>
              <a:t>Because of this, mathematicians who publish such flawed proofs are appropriately regarded as knowing the results they establish. They haven’t given a proof, but instead a flawed proof that is sufficiently reliable at establishing the result.</a:t>
            </a:r>
          </a:p>
          <a:p>
            <a:pPr>
              <a:lnSpc>
                <a:spcPts val="2400"/>
              </a:lnSpc>
              <a:spcAft>
                <a:spcPts val="1000"/>
              </a:spcAft>
            </a:pP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A NEW REASON</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13 / 48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TRIVIAL VS. MAJOR ERRORS</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A striking fact about formal derivations</a:t>
            </a:r>
            <a:endParaRPr lang="en-US" sz="3200" dirty="0"/>
          </a:p>
        </p:txBody>
      </p:sp>
      <p:sp>
        <p:nvSpPr>
          <p:cNvPr id="5" name="Text 3"/>
          <p:cNvSpPr/>
          <p:nvPr/>
        </p:nvSpPr>
        <p:spPr>
          <a:xfrm>
            <a:off x="774699" y="2354580"/>
            <a:ext cx="10642295" cy="3840480"/>
          </a:xfrm>
          <a:prstGeom prst="rect">
            <a:avLst/>
          </a:prstGeom>
          <a:noFill/>
          <a:ln/>
        </p:spPr>
        <p:txBody>
          <a:bodyPr wrap="square" rtlCol="0" anchor="t"/>
          <a:lstStyle/>
          <a:p>
            <a:pPr marL="0" indent="0" algn="l">
              <a:lnSpc>
                <a:spcPts val="2400"/>
              </a:lnSpc>
              <a:spcAft>
                <a:spcPts val="1400"/>
              </a:spcAft>
              <a:buNone/>
            </a:pPr>
            <a:r>
              <a:rPr lang="en-US" sz="2800" b="1" dirty="0">
                <a:solidFill>
                  <a:srgbClr val="1C3D5C"/>
                </a:solidFill>
                <a:latin typeface="Cambria" pitchFamily="34" charset="0"/>
                <a:ea typeface="Cambria" pitchFamily="34" charset="-122"/>
                <a:cs typeface="Cambria" pitchFamily="34" charset="-120"/>
              </a:rPr>
              <a:t>There is no distinction between trivial errors and major errors.</a:t>
            </a:r>
            <a:endParaRPr lang="en-US" sz="2800" dirty="0"/>
          </a:p>
          <a:p>
            <a:pPr marL="0" indent="0" algn="l">
              <a:lnSpc>
                <a:spcPts val="2400"/>
              </a:lnSpc>
              <a:spcAft>
                <a:spcPts val="1000"/>
              </a:spcAft>
              <a:buNone/>
            </a:pPr>
            <a:endParaRPr lang="en-US" sz="2800" dirty="0">
              <a:solidFill>
                <a:srgbClr val="3D3730"/>
              </a:solidFill>
              <a:latin typeface="Cambria" pitchFamily="34" charset="0"/>
              <a:ea typeface="Cambria" pitchFamily="34" charset="-122"/>
              <a:cs typeface="Cambria" pitchFamily="34" charset="-120"/>
            </a:endParaRPr>
          </a:p>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Any error in an inferential step can lead to wildly false conclusions. This makes derivations fundamentally different from ordinary mathematical proofs.</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TRIVIAL VS. MAJOR ERRORS</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14 / 48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TRIVIAL VS. MAJOR ERRORS</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100" b="1" dirty="0">
                <a:solidFill>
                  <a:srgbClr val="2A2622"/>
                </a:solidFill>
                <a:latin typeface="Cambria" pitchFamily="34" charset="0"/>
                <a:ea typeface="Cambria" pitchFamily="34" charset="-122"/>
                <a:cs typeface="Cambria" pitchFamily="34" charset="-120"/>
              </a:rPr>
              <a:t>A striking fact about informal proof</a:t>
            </a:r>
            <a:endParaRPr lang="en-US" sz="3100" dirty="0"/>
          </a:p>
        </p:txBody>
      </p:sp>
      <p:sp>
        <p:nvSpPr>
          <p:cNvPr id="5" name="Text 3"/>
          <p:cNvSpPr/>
          <p:nvPr/>
        </p:nvSpPr>
        <p:spPr>
          <a:xfrm>
            <a:off x="868680" y="2331720"/>
            <a:ext cx="10454335" cy="3794760"/>
          </a:xfrm>
          <a:prstGeom prst="rect">
            <a:avLst/>
          </a:prstGeom>
          <a:noFill/>
          <a:ln/>
        </p:spPr>
        <p:txBody>
          <a:bodyPr wrap="square" rtlCol="0" anchor="t"/>
          <a:lstStyle/>
          <a:p>
            <a:pPr>
              <a:lnSpc>
                <a:spcPts val="2400"/>
              </a:lnSpc>
              <a:spcAft>
                <a:spcPts val="1000"/>
              </a:spcAft>
            </a:pPr>
            <a:r>
              <a:rPr lang="en-US" sz="2800" dirty="0">
                <a:solidFill>
                  <a:srgbClr val="3D3730"/>
                </a:solidFill>
                <a:latin typeface="Cambria" pitchFamily="34" charset="0"/>
                <a:ea typeface="Cambria" pitchFamily="34" charset="-122"/>
                <a:cs typeface="Cambria" pitchFamily="34" charset="-120"/>
              </a:rPr>
              <a:t>Many — most? — published papers contain “trivial” errors. Nevertheless, the original mathematicians get full credit. Error-free proofs appear later, if at all, in textbooks — but the textbook writers do not get credit for the results those proofs show.</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TRIVIAL VS. MAJOR ERRORS</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15 / 48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COUNTER-CLOSURE</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nSpc>
                <a:spcPts val="2200"/>
              </a:lnSpc>
              <a:buNone/>
            </a:pPr>
            <a:r>
              <a:rPr lang="en-US" sz="2000" dirty="0">
                <a:solidFill>
                  <a:srgbClr val="3D3730"/>
                </a:solidFill>
                <a:latin typeface="Cambria" pitchFamily="34" charset="0"/>
                <a:ea typeface="Cambria" pitchFamily="34" charset="-122"/>
                <a:cs typeface="Cambria" pitchFamily="34" charset="-120"/>
              </a:rPr>
              <a:t>That mathematicians get credit for results “shown” with flawed proofs violates an ancient assumption in epistemology — one dating back to Greek philosophy. </a:t>
            </a:r>
          </a:p>
          <a:p>
            <a:pPr marL="0" indent="0">
              <a:lnSpc>
                <a:spcPts val="2200"/>
              </a:lnSpc>
              <a:buNone/>
            </a:pPr>
            <a:r>
              <a:rPr lang="en-US" sz="2000" dirty="0">
                <a:solidFill>
                  <a:srgbClr val="3D3730"/>
                </a:solidFill>
                <a:latin typeface="Cambria" pitchFamily="34" charset="0"/>
                <a:ea typeface="Cambria" pitchFamily="34" charset="-122"/>
                <a:cs typeface="Cambria" pitchFamily="34" charset="-120"/>
              </a:rPr>
              <a:t>It has a jargony name for an intuitive principle:</a:t>
            </a:r>
            <a:endParaRPr lang="en-US" sz="2000" dirty="0"/>
          </a:p>
        </p:txBody>
      </p:sp>
      <p:sp>
        <p:nvSpPr>
          <p:cNvPr id="5" name="Shape 3"/>
          <p:cNvSpPr/>
          <p:nvPr/>
        </p:nvSpPr>
        <p:spPr>
          <a:xfrm>
            <a:off x="868680" y="2286000"/>
            <a:ext cx="10454335" cy="2834640"/>
          </a:xfrm>
          <a:prstGeom prst="roundRect">
            <a:avLst>
              <a:gd name="adj" fmla="val 2581"/>
            </a:avLst>
          </a:prstGeom>
          <a:solidFill>
            <a:srgbClr val="1C3D5C"/>
          </a:solidFill>
          <a:ln/>
        </p:spPr>
        <p:txBody>
          <a:bodyPr/>
          <a:lstStyle/>
          <a:p>
            <a:endParaRPr lang="en-US"/>
          </a:p>
        </p:txBody>
      </p:sp>
      <p:sp>
        <p:nvSpPr>
          <p:cNvPr id="6" name="Text 4"/>
          <p:cNvSpPr/>
          <p:nvPr/>
        </p:nvSpPr>
        <p:spPr>
          <a:xfrm>
            <a:off x="1325880" y="2578608"/>
            <a:ext cx="9539935" cy="640080"/>
          </a:xfrm>
          <a:prstGeom prst="rect">
            <a:avLst/>
          </a:prstGeom>
          <a:noFill/>
          <a:ln/>
        </p:spPr>
        <p:txBody>
          <a:bodyPr wrap="square" rtlCol="0" anchor="ctr"/>
          <a:lstStyle/>
          <a:p>
            <a:pPr marL="0" indent="0">
              <a:buNone/>
            </a:pPr>
            <a:r>
              <a:rPr lang="en-US" sz="3200" b="1" dirty="0">
                <a:solidFill>
                  <a:srgbClr val="D9B677"/>
                </a:solidFill>
                <a:latin typeface="Cambria" pitchFamily="34" charset="0"/>
                <a:ea typeface="Cambria" pitchFamily="34" charset="-122"/>
                <a:cs typeface="Cambria" pitchFamily="34" charset="-120"/>
              </a:rPr>
              <a:t>Counter-Closure</a:t>
            </a:r>
            <a:endParaRPr lang="en-US" sz="3200" dirty="0"/>
          </a:p>
        </p:txBody>
      </p:sp>
      <p:sp>
        <p:nvSpPr>
          <p:cNvPr id="7" name="Text 5"/>
          <p:cNvSpPr/>
          <p:nvPr/>
        </p:nvSpPr>
        <p:spPr>
          <a:xfrm>
            <a:off x="1325880" y="3337560"/>
            <a:ext cx="9539935" cy="1554480"/>
          </a:xfrm>
          <a:prstGeom prst="rect">
            <a:avLst/>
          </a:prstGeom>
          <a:noFill/>
          <a:ln/>
        </p:spPr>
        <p:txBody>
          <a:bodyPr wrap="square" rtlCol="0" anchor="t"/>
          <a:lstStyle/>
          <a:p>
            <a:pPr marL="0" indent="0">
              <a:lnSpc>
                <a:spcPts val="2500"/>
              </a:lnSpc>
              <a:buNone/>
            </a:pPr>
            <a:r>
              <a:rPr lang="en-US" sz="2400" i="1" dirty="0">
                <a:solidFill>
                  <a:srgbClr val="F6EFE2"/>
                </a:solidFill>
                <a:latin typeface="Cambria" pitchFamily="34" charset="0"/>
                <a:ea typeface="Cambria" pitchFamily="34" charset="-122"/>
                <a:cs typeface="Cambria" pitchFamily="34" charset="-120"/>
              </a:rPr>
              <a:t>If an agent knows a conclusion solely by means of a combination of premises and inferential steps, then the premises are true and the steps are valid. Otherwise, they don’t know the conclusion.</a:t>
            </a:r>
            <a:endParaRPr lang="en-US" sz="2400" dirty="0"/>
          </a:p>
        </p:txBody>
      </p:sp>
      <p:sp>
        <p:nvSpPr>
          <p:cNvPr id="8" name="Text 6"/>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COUNTER-CLOSURE</a:t>
            </a:r>
            <a:endParaRPr lang="en-US" sz="850" dirty="0"/>
          </a:p>
        </p:txBody>
      </p:sp>
      <p:sp>
        <p:nvSpPr>
          <p:cNvPr id="9" name="Text 7"/>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16 / 48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COUNTER-CLOSURE</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First point</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400"/>
              </a:spcAft>
              <a:buNone/>
            </a:pPr>
            <a:r>
              <a:rPr lang="en-US" sz="2800" i="1" dirty="0">
                <a:solidFill>
                  <a:srgbClr val="1C3D5C"/>
                </a:solidFill>
                <a:latin typeface="Cambria" pitchFamily="34" charset="0"/>
                <a:ea typeface="Cambria" pitchFamily="34" charset="-122"/>
                <a:cs typeface="Cambria" pitchFamily="34" charset="-120"/>
              </a:rPr>
              <a:t>We don’t get to know anything on the basis of mistakes — that’s what the principle says.</a:t>
            </a:r>
          </a:p>
          <a:p>
            <a:pPr marL="0" indent="0" algn="l">
              <a:lnSpc>
                <a:spcPts val="2400"/>
              </a:lnSpc>
              <a:spcAft>
                <a:spcPts val="1400"/>
              </a:spcAft>
              <a:buNone/>
            </a:pPr>
            <a:endParaRPr lang="en-US" sz="2800" dirty="0"/>
          </a:p>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The datum about mathematical practice seems to belie this counter-closure principle. Routine practice — at least as far as giving credit for a discovery is concerned — allows mistaken proofs to be acceptable sources of mathematical knowledge.</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COUNTER-CLOSURE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17 / 48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COUNTER-CLOSURE</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Second point</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400"/>
              </a:spcAft>
              <a:buNone/>
            </a:pPr>
            <a:r>
              <a:rPr lang="en-US" sz="2800" i="1" dirty="0">
                <a:solidFill>
                  <a:srgbClr val="1C3D5C"/>
                </a:solidFill>
                <a:latin typeface="Cambria" pitchFamily="34" charset="0"/>
                <a:ea typeface="Cambria" pitchFamily="34" charset="-122"/>
                <a:cs typeface="Cambria" pitchFamily="34" charset="-120"/>
              </a:rPr>
              <a:t>We don’t get to know anything on the basis of mistakes.</a:t>
            </a:r>
          </a:p>
          <a:p>
            <a:pPr marL="0" indent="0" algn="l">
              <a:lnSpc>
                <a:spcPts val="2400"/>
              </a:lnSpc>
              <a:spcAft>
                <a:spcPts val="1400"/>
              </a:spcAft>
              <a:buNone/>
            </a:pPr>
            <a:endParaRPr lang="en-US" sz="2800" dirty="0"/>
          </a:p>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Philosophers belatedly realized — for the first time in over 2,000 years of epistemology — that non-mathematicians think the same way. There are many cases where we ordinarily credit someone with knowing something even though the considerations that convinced them contained blunders.</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COUNTER-CLOSURE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18 / 48</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COUNTER-CLOSURE</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Why this matters</a:t>
            </a:r>
            <a:endParaRPr lang="en-US" sz="3200" dirty="0"/>
          </a:p>
        </p:txBody>
      </p:sp>
      <p:sp>
        <p:nvSpPr>
          <p:cNvPr id="5" name="Text 3"/>
          <p:cNvSpPr/>
          <p:nvPr/>
        </p:nvSpPr>
        <p:spPr>
          <a:xfrm>
            <a:off x="868679" y="1955800"/>
            <a:ext cx="10454335" cy="3794760"/>
          </a:xfrm>
          <a:prstGeom prst="rect">
            <a:avLst/>
          </a:prstGeom>
          <a:noFill/>
          <a:ln/>
        </p:spPr>
        <p:txBody>
          <a:bodyPr wrap="square" rtlCol="0" anchor="t"/>
          <a:lstStyle/>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That what mathematicians routinely do is mirrored in how the rest of us think is a very good thing.</a:t>
            </a:r>
          </a:p>
          <a:p>
            <a:pPr marL="0" indent="0" algn="l">
              <a:lnSpc>
                <a:spcPts val="2400"/>
              </a:lnSpc>
              <a:spcAft>
                <a:spcPts val="1000"/>
              </a:spcAft>
              <a:buNone/>
            </a:pPr>
            <a:endParaRPr lang="en-US" sz="2800" dirty="0"/>
          </a:p>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Mathematics is special and mathematical proof unusual — but when we credit a mathematician with knowing something, we don’t seem to use “know” in some special sense that fails to apply elsewhere.</a:t>
            </a:r>
          </a:p>
          <a:p>
            <a:pPr marL="0" indent="0" algn="l">
              <a:lnSpc>
                <a:spcPts val="2400"/>
              </a:lnSpc>
              <a:spcAft>
                <a:spcPts val="1000"/>
              </a:spcAft>
              <a:buNone/>
            </a:pPr>
            <a:endParaRPr lang="en-US" sz="2800" dirty="0"/>
          </a:p>
          <a:p>
            <a:pPr marL="0" indent="0" algn="l">
              <a:lnSpc>
                <a:spcPts val="2400"/>
              </a:lnSpc>
              <a:spcAft>
                <a:spcPts val="1000"/>
              </a:spcAft>
              <a:buNone/>
            </a:pPr>
            <a:r>
              <a:rPr lang="en-US" sz="2800" i="1" dirty="0">
                <a:solidFill>
                  <a:srgbClr val="1C3D5C"/>
                </a:solidFill>
                <a:latin typeface="Cambria" pitchFamily="34" charset="0"/>
                <a:ea typeface="Cambria" pitchFamily="34" charset="-122"/>
                <a:cs typeface="Cambria" pitchFamily="34" charset="-120"/>
              </a:rPr>
              <a:t>After all, we can say in one breath: “I know that I’m in Boston, and that 2 + 2 = 4.”</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COUNTER-CLOSURE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19 / 48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QUESTION</a:t>
            </a:r>
            <a:endParaRPr lang="en-US" sz="1200" dirty="0"/>
          </a:p>
        </p:txBody>
      </p:sp>
      <p:sp>
        <p:nvSpPr>
          <p:cNvPr id="4" name="Text 2"/>
          <p:cNvSpPr/>
          <p:nvPr/>
        </p:nvSpPr>
        <p:spPr>
          <a:xfrm>
            <a:off x="868680" y="2194560"/>
            <a:ext cx="10241280" cy="3108960"/>
          </a:xfrm>
          <a:prstGeom prst="rect">
            <a:avLst/>
          </a:prstGeom>
          <a:noFill/>
          <a:ln/>
        </p:spPr>
        <p:txBody>
          <a:bodyPr wrap="square" rtlCol="0" anchor="t"/>
          <a:lstStyle/>
          <a:p>
            <a:pPr marL="0" indent="0" algn="l">
              <a:lnSpc>
                <a:spcPts val="3538"/>
              </a:lnSpc>
              <a:buNone/>
            </a:pPr>
            <a:r>
              <a:rPr lang="en-US" sz="2900" i="1" dirty="0">
                <a:solidFill>
                  <a:srgbClr val="2A2622"/>
                </a:solidFill>
                <a:latin typeface="Cambria" pitchFamily="34" charset="0"/>
                <a:ea typeface="Cambria" pitchFamily="34" charset="-122"/>
                <a:cs typeface="Cambria" pitchFamily="34" charset="-120"/>
              </a:rPr>
              <a:t>Philosophy of mathematics is ancient — a philosophical area that reaches back to the ancient Greeks. But one central concern, what we might call the philosophy of mathematical proof, emerged only in the 20th century.</a:t>
            </a:r>
            <a:endParaRPr lang="en-US" sz="2900" dirty="0"/>
          </a:p>
        </p:txBody>
      </p:sp>
      <p:sp>
        <p:nvSpPr>
          <p:cNvPr id="5" name="Text 3"/>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QUESTION</a:t>
            </a:r>
            <a:endParaRPr lang="en-US" sz="850" dirty="0"/>
          </a:p>
        </p:txBody>
      </p:sp>
      <p:sp>
        <p:nvSpPr>
          <p:cNvPr id="6" name="Text 4"/>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 / 48</a:t>
            </a:r>
            <a:endParaRPr lang="en-US" sz="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WARFIELD CASE</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150"/>
              </a:lnSpc>
              <a:buNone/>
            </a:pPr>
            <a:r>
              <a:rPr lang="en-US" sz="3200" b="1" dirty="0">
                <a:solidFill>
                  <a:srgbClr val="1C3D5C"/>
                </a:solidFill>
                <a:latin typeface="Cambria" pitchFamily="34" charset="0"/>
                <a:ea typeface="Cambria" pitchFamily="34" charset="-122"/>
                <a:cs typeface="Cambria" pitchFamily="34" charset="-120"/>
              </a:rPr>
              <a:t>Warfield’s counterexample to counter-closure</a:t>
            </a:r>
            <a:endParaRPr lang="en-US" sz="3200" dirty="0"/>
          </a:p>
        </p:txBody>
      </p:sp>
      <p:sp>
        <p:nvSpPr>
          <p:cNvPr id="5" name="Shape 3"/>
          <p:cNvSpPr/>
          <p:nvPr/>
        </p:nvSpPr>
        <p:spPr>
          <a:xfrm>
            <a:off x="868680" y="2331720"/>
            <a:ext cx="10454335" cy="3383280"/>
          </a:xfrm>
          <a:prstGeom prst="roundRect">
            <a:avLst>
              <a:gd name="adj" fmla="val 2162"/>
            </a:avLst>
          </a:prstGeom>
          <a:solidFill>
            <a:srgbClr val="F1EBDF"/>
          </a:solidFill>
          <a:ln/>
        </p:spPr>
        <p:txBody>
          <a:bodyPr/>
          <a:lstStyle/>
          <a:p>
            <a:endParaRPr lang="en-US"/>
          </a:p>
        </p:txBody>
      </p:sp>
      <p:sp>
        <p:nvSpPr>
          <p:cNvPr id="6" name="Text 4"/>
          <p:cNvSpPr/>
          <p:nvPr/>
        </p:nvSpPr>
        <p:spPr>
          <a:xfrm>
            <a:off x="1005840" y="2148840"/>
            <a:ext cx="1463040" cy="1463040"/>
          </a:xfrm>
          <a:prstGeom prst="rect">
            <a:avLst/>
          </a:prstGeom>
          <a:noFill/>
          <a:ln/>
        </p:spPr>
        <p:txBody>
          <a:bodyPr wrap="square" rtlCol="0" anchor="t"/>
          <a:lstStyle/>
          <a:p>
            <a:pPr marL="0" indent="0" algn="l">
              <a:buNone/>
            </a:pPr>
            <a:r>
              <a:rPr lang="en-US" sz="13000" b="1" dirty="0">
                <a:solidFill>
                  <a:srgbClr val="A97C43"/>
                </a:solidFill>
                <a:latin typeface="Cambria" pitchFamily="34" charset="0"/>
                <a:ea typeface="Cambria" pitchFamily="34" charset="-122"/>
                <a:cs typeface="Cambria" pitchFamily="34" charset="-120"/>
              </a:rPr>
              <a:t>“</a:t>
            </a:r>
            <a:endParaRPr lang="en-US" sz="13000" dirty="0"/>
          </a:p>
        </p:txBody>
      </p:sp>
      <p:sp>
        <p:nvSpPr>
          <p:cNvPr id="7" name="Text 5"/>
          <p:cNvSpPr/>
          <p:nvPr/>
        </p:nvSpPr>
        <p:spPr>
          <a:xfrm>
            <a:off x="1828800" y="2743200"/>
            <a:ext cx="8716975" cy="2377440"/>
          </a:xfrm>
          <a:prstGeom prst="rect">
            <a:avLst/>
          </a:prstGeom>
          <a:noFill/>
          <a:ln/>
        </p:spPr>
        <p:txBody>
          <a:bodyPr wrap="square" rtlCol="0" anchor="t"/>
          <a:lstStyle/>
          <a:p>
            <a:pPr marL="0" indent="0">
              <a:lnSpc>
                <a:spcPts val="2700"/>
              </a:lnSpc>
              <a:buNone/>
            </a:pPr>
            <a:r>
              <a:rPr lang="en-US" sz="2400" i="1" dirty="0">
                <a:solidFill>
                  <a:srgbClr val="2A2622"/>
                </a:solidFill>
                <a:latin typeface="Cambria" pitchFamily="34" charset="0"/>
                <a:ea typeface="Cambria" pitchFamily="34" charset="-122"/>
                <a:cs typeface="Cambria" pitchFamily="34" charset="-120"/>
              </a:rPr>
              <a:t>After carefully counting the audience — spread out in the auditorium — Warfield thinks: “There are 52 people here; therefore my 100 handouts are sufficient.”  His premise is false — there are 53; he overlooked someone. And yet he knows his conclusion.</a:t>
            </a:r>
            <a:endParaRPr lang="en-US" sz="2400" dirty="0"/>
          </a:p>
        </p:txBody>
      </p:sp>
      <p:sp>
        <p:nvSpPr>
          <p:cNvPr id="8" name="Text 6"/>
          <p:cNvSpPr/>
          <p:nvPr/>
        </p:nvSpPr>
        <p:spPr>
          <a:xfrm>
            <a:off x="1828800" y="5257800"/>
            <a:ext cx="8716975" cy="320040"/>
          </a:xfrm>
          <a:prstGeom prst="rect">
            <a:avLst/>
          </a:prstGeom>
          <a:noFill/>
          <a:ln/>
        </p:spPr>
        <p:txBody>
          <a:bodyPr wrap="square" rtlCol="0" anchor="ctr"/>
          <a:lstStyle/>
          <a:p>
            <a:pPr marL="0" indent="0">
              <a:buNone/>
            </a:pPr>
            <a:r>
              <a:rPr lang="en-US" sz="1300" b="1" kern="0" spc="150" dirty="0">
                <a:solidFill>
                  <a:srgbClr val="A97C43"/>
                </a:solidFill>
                <a:latin typeface="Calibri" pitchFamily="34" charset="0"/>
                <a:ea typeface="Calibri" pitchFamily="34" charset="-122"/>
                <a:cs typeface="Calibri" pitchFamily="34" charset="-120"/>
              </a:rPr>
              <a:t>— WARFIELD 2005, 407–408</a:t>
            </a:r>
            <a:endParaRPr lang="en-US" sz="1300" dirty="0"/>
          </a:p>
        </p:txBody>
      </p:sp>
      <p:sp>
        <p:nvSpPr>
          <p:cNvPr id="9" name="Text 7"/>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WARFIELD CASE</a:t>
            </a:r>
            <a:endParaRPr lang="en-US" sz="850" dirty="0"/>
          </a:p>
        </p:txBody>
      </p:sp>
      <p:sp>
        <p:nvSpPr>
          <p:cNvPr id="10" name="Text 8"/>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20 / 48</a:t>
            </a:r>
            <a:endParaRPr lang="en-US" sz="8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WARFIELD CASE</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We think he’s fine</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600"/>
              </a:spcAft>
              <a:buNone/>
            </a:pPr>
            <a:r>
              <a:rPr lang="en-US" sz="1800" i="1" dirty="0">
                <a:solidFill>
                  <a:srgbClr val="2A2622"/>
                </a:solidFill>
                <a:latin typeface="Cambria" pitchFamily="34" charset="0"/>
                <a:ea typeface="Cambria" pitchFamily="34" charset="-122"/>
                <a:cs typeface="Cambria" pitchFamily="34" charset="-120"/>
              </a:rPr>
              <a:t>“</a:t>
            </a:r>
            <a:r>
              <a:rPr lang="en-US" sz="2800" i="1" dirty="0">
                <a:solidFill>
                  <a:srgbClr val="2A2622"/>
                </a:solidFill>
                <a:latin typeface="Cambria" pitchFamily="34" charset="0"/>
                <a:ea typeface="Cambria" pitchFamily="34" charset="-122"/>
                <a:cs typeface="Cambria" pitchFamily="34" charset="-120"/>
              </a:rPr>
              <a:t>There are 52 people here; therefore my 100 handouts are sufficient.”</a:t>
            </a:r>
            <a:endParaRPr lang="en-US" sz="2800" dirty="0"/>
          </a:p>
          <a:p>
            <a:pPr marL="0" indent="0" algn="l">
              <a:lnSpc>
                <a:spcPts val="2400"/>
              </a:lnSpc>
              <a:spcAft>
                <a:spcPts val="1000"/>
              </a:spcAft>
              <a:buNone/>
            </a:pPr>
            <a:endParaRPr lang="en-US" sz="2400" dirty="0">
              <a:solidFill>
                <a:srgbClr val="3D3730"/>
              </a:solidFill>
              <a:latin typeface="Cambria" pitchFamily="34" charset="0"/>
              <a:ea typeface="Cambria" pitchFamily="34" charset="-122"/>
              <a:cs typeface="Cambria" pitchFamily="34" charset="-120"/>
            </a:endParaRPr>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We </a:t>
            </a:r>
            <a:r>
              <a:rPr lang="en-US" sz="2400" i="1" u="sng" dirty="0">
                <a:solidFill>
                  <a:srgbClr val="3D3730"/>
                </a:solidFill>
                <a:latin typeface="Cambria" pitchFamily="34" charset="0"/>
                <a:ea typeface="Cambria" pitchFamily="34" charset="-122"/>
                <a:cs typeface="Cambria" pitchFamily="34" charset="-120"/>
              </a:rPr>
              <a:t>don’t</a:t>
            </a:r>
            <a:r>
              <a:rPr lang="en-US" sz="2400" dirty="0">
                <a:solidFill>
                  <a:srgbClr val="3D3730"/>
                </a:solidFill>
                <a:latin typeface="Cambria" pitchFamily="34" charset="0"/>
                <a:ea typeface="Cambria" pitchFamily="34" charset="-122"/>
                <a:cs typeface="Cambria" pitchFamily="34" charset="-120"/>
              </a:rPr>
              <a:t> say, “Poor Warfield — he doesn’t know he has enough handouts.”</a:t>
            </a:r>
          </a:p>
          <a:p>
            <a:pPr marL="0" indent="0" algn="l">
              <a:lnSpc>
                <a:spcPts val="2400"/>
              </a:lnSpc>
              <a:spcAft>
                <a:spcPts val="1000"/>
              </a:spcAft>
              <a:buNone/>
            </a:pPr>
            <a:endParaRPr lang="en-US" sz="2800" dirty="0"/>
          </a:p>
          <a:p>
            <a:pPr marL="0" indent="0" algn="l">
              <a:lnSpc>
                <a:spcPts val="2400"/>
              </a:lnSpc>
              <a:spcAft>
                <a:spcPts val="1000"/>
              </a:spcAft>
              <a:buNone/>
            </a:pPr>
            <a:endParaRPr lang="en-US" sz="2800" dirty="0"/>
          </a:p>
          <a:p>
            <a:pPr marL="0" indent="0" algn="ctr">
              <a:lnSpc>
                <a:spcPts val="2400"/>
              </a:lnSpc>
              <a:spcAft>
                <a:spcPts val="1000"/>
              </a:spcAft>
              <a:buNone/>
            </a:pPr>
            <a:r>
              <a:rPr lang="en-US" sz="2800" b="1" dirty="0">
                <a:solidFill>
                  <a:srgbClr val="1C3D5C"/>
                </a:solidFill>
                <a:latin typeface="Cambria" pitchFamily="34" charset="0"/>
                <a:ea typeface="Cambria" pitchFamily="34" charset="-122"/>
                <a:cs typeface="Cambria" pitchFamily="34" charset="-120"/>
              </a:rPr>
              <a:t>We think he’s fine: he has enough handouts, and he knows it. </a:t>
            </a:r>
          </a:p>
          <a:p>
            <a:pPr marL="0" indent="0" algn="ctr">
              <a:lnSpc>
                <a:spcPts val="2400"/>
              </a:lnSpc>
              <a:spcAft>
                <a:spcPts val="1000"/>
              </a:spcAft>
              <a:buNone/>
            </a:pPr>
            <a:r>
              <a:rPr lang="en-US" sz="2800" b="1" dirty="0">
                <a:solidFill>
                  <a:srgbClr val="1C3D5C"/>
                </a:solidFill>
                <a:latin typeface="Cambria" pitchFamily="34" charset="0"/>
                <a:ea typeface="Cambria" pitchFamily="34" charset="-122"/>
                <a:cs typeface="Cambria" pitchFamily="34" charset="-120"/>
              </a:rPr>
              <a:t>This is how everyone thinks.</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WARFIELD CASE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21 / 48</a:t>
            </a:r>
            <a:endParaRPr lang="en-US" sz="8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WARFIELD CASE</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The structure of his knowledge</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600"/>
              </a:spcAft>
              <a:buNone/>
            </a:pPr>
            <a:r>
              <a:rPr lang="en-US" sz="2800" i="1" dirty="0">
                <a:solidFill>
                  <a:srgbClr val="2A2622"/>
                </a:solidFill>
                <a:latin typeface="Cambria" pitchFamily="34" charset="0"/>
                <a:ea typeface="Cambria" pitchFamily="34" charset="-122"/>
                <a:cs typeface="Cambria" pitchFamily="34" charset="-120"/>
              </a:rPr>
              <a:t>“There are 52 people here; therefore my 100 handouts are sufficient.”</a:t>
            </a:r>
          </a:p>
          <a:p>
            <a:pPr marL="0" indent="0" algn="l">
              <a:lnSpc>
                <a:spcPts val="2400"/>
              </a:lnSpc>
              <a:spcAft>
                <a:spcPts val="1600"/>
              </a:spcAft>
              <a:buNone/>
            </a:pPr>
            <a:endParaRPr lang="en-US" sz="18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Warfield engages in counting, then draws an inference from his count: I have enough handouts — where the number of handouts dwarfs the number he counted.</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WARFIELD CASE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22 / 48</a:t>
            </a:r>
            <a:endParaRPr lang="en-US" sz="8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ORDINARY COMPUTATION</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When mistakes are not allowed</a:t>
            </a:r>
            <a:endParaRPr lang="en-US" sz="3200" dirty="0"/>
          </a:p>
        </p:txBody>
      </p:sp>
      <p:sp>
        <p:nvSpPr>
          <p:cNvPr id="5" name="Shape 3"/>
          <p:cNvSpPr/>
          <p:nvPr/>
        </p:nvSpPr>
        <p:spPr>
          <a:xfrm>
            <a:off x="868680" y="2286000"/>
            <a:ext cx="10454335" cy="1737360"/>
          </a:xfrm>
          <a:prstGeom prst="roundRect">
            <a:avLst>
              <a:gd name="adj" fmla="val 4211"/>
            </a:avLst>
          </a:prstGeom>
          <a:solidFill>
            <a:srgbClr val="2E2823"/>
          </a:solidFill>
          <a:ln/>
        </p:spPr>
        <p:txBody>
          <a:bodyPr/>
          <a:lstStyle/>
          <a:p>
            <a:endParaRPr lang="en-US"/>
          </a:p>
        </p:txBody>
      </p:sp>
      <p:sp>
        <p:nvSpPr>
          <p:cNvPr id="6" name="Text 4"/>
          <p:cNvSpPr/>
          <p:nvPr/>
        </p:nvSpPr>
        <p:spPr>
          <a:xfrm>
            <a:off x="1417320" y="2377440"/>
            <a:ext cx="9357055" cy="1554480"/>
          </a:xfrm>
          <a:prstGeom prst="rect">
            <a:avLst/>
          </a:prstGeom>
          <a:noFill/>
          <a:ln/>
        </p:spPr>
        <p:txBody>
          <a:bodyPr wrap="square" rtlCol="0" anchor="ctr"/>
          <a:lstStyle/>
          <a:p>
            <a:pPr marL="0" indent="0" algn="l">
              <a:lnSpc>
                <a:spcPts val="2500"/>
              </a:lnSpc>
              <a:buNone/>
            </a:pPr>
            <a:r>
              <a:rPr lang="en-US" sz="2000" dirty="0">
                <a:solidFill>
                  <a:srgbClr val="F6EFE2"/>
                </a:solidFill>
                <a:latin typeface="Courier New" pitchFamily="34" charset="0"/>
                <a:ea typeface="Courier New" pitchFamily="34" charset="-122"/>
                <a:cs typeface="Courier New" pitchFamily="34" charset="-120"/>
              </a:rPr>
              <a:t>First sum:    15 + 17 + 39</a:t>
            </a:r>
            <a:endParaRPr lang="en-US" sz="2000" dirty="0"/>
          </a:p>
          <a:p>
            <a:pPr marL="0" indent="0" algn="l">
              <a:lnSpc>
                <a:spcPts val="2500"/>
              </a:lnSpc>
              <a:buNone/>
            </a:pPr>
            <a:r>
              <a:rPr lang="en-US" sz="2000" dirty="0">
                <a:solidFill>
                  <a:srgbClr val="F6EFE2"/>
                </a:solidFill>
                <a:latin typeface="Courier New" pitchFamily="34" charset="0"/>
                <a:ea typeface="Courier New" pitchFamily="34" charset="-122"/>
                <a:cs typeface="Courier New" pitchFamily="34" charset="-120"/>
              </a:rPr>
              <a:t>Second sum:   84 + 72 + ( first sum )</a:t>
            </a:r>
            <a:endParaRPr lang="en-US" sz="2000" dirty="0"/>
          </a:p>
        </p:txBody>
      </p:sp>
      <p:sp>
        <p:nvSpPr>
          <p:cNvPr id="7" name="Text 5"/>
          <p:cNvSpPr/>
          <p:nvPr/>
        </p:nvSpPr>
        <p:spPr>
          <a:xfrm>
            <a:off x="868679" y="4544568"/>
            <a:ext cx="10454335" cy="1188720"/>
          </a:xfrm>
          <a:prstGeom prst="rect">
            <a:avLst/>
          </a:prstGeom>
          <a:noFill/>
          <a:ln/>
        </p:spPr>
        <p:txBody>
          <a:bodyPr wrap="square" rtlCol="0" anchor="t"/>
          <a:lstStyle/>
          <a:p>
            <a:pPr marL="0" indent="0">
              <a:lnSpc>
                <a:spcPts val="2200"/>
              </a:lnSpc>
              <a:buNone/>
            </a:pPr>
            <a:r>
              <a:rPr lang="en-US" sz="2400" dirty="0">
                <a:solidFill>
                  <a:srgbClr val="3D3730"/>
                </a:solidFill>
                <a:latin typeface="Cambria" pitchFamily="34" charset="0"/>
                <a:ea typeface="Cambria" pitchFamily="34" charset="-122"/>
                <a:cs typeface="Cambria" pitchFamily="34" charset="-120"/>
              </a:rPr>
              <a:t>Sometimes we don’t let people get away with a mistake. Say someone adds the first set and gets 61, then adds 84 and 72 to reach 227. 227 is the correct answer — but we don’t say the person knows it’s right.</a:t>
            </a:r>
            <a:endParaRPr lang="en-US" sz="2400" dirty="0"/>
          </a:p>
        </p:txBody>
      </p:sp>
      <p:sp>
        <p:nvSpPr>
          <p:cNvPr id="8" name="Text 6"/>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ORDINARY COMPUTATION</a:t>
            </a:r>
            <a:endParaRPr lang="en-US" sz="850" dirty="0"/>
          </a:p>
        </p:txBody>
      </p:sp>
      <p:sp>
        <p:nvSpPr>
          <p:cNvPr id="9" name="Text 7"/>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23 / 48</a:t>
            </a:r>
            <a:endParaRPr lang="en-US" sz="8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METHOD &amp; RELIABILITY</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150"/>
              </a:lnSpc>
              <a:buNone/>
            </a:pPr>
            <a:r>
              <a:rPr lang="en-US" sz="3200" b="1" dirty="0">
                <a:solidFill>
                  <a:srgbClr val="2A2622"/>
                </a:solidFill>
                <a:latin typeface="Cambria" pitchFamily="34" charset="0"/>
                <a:ea typeface="Cambria" pitchFamily="34" charset="-122"/>
                <a:cs typeface="Cambria" pitchFamily="34" charset="-120"/>
              </a:rPr>
              <a:t>Why the two cases differ</a:t>
            </a:r>
            <a:endParaRPr lang="en-US" sz="3200" dirty="0"/>
          </a:p>
        </p:txBody>
      </p:sp>
      <p:sp>
        <p:nvSpPr>
          <p:cNvPr id="5" name="Shape 3"/>
          <p:cNvSpPr/>
          <p:nvPr/>
        </p:nvSpPr>
        <p:spPr>
          <a:xfrm>
            <a:off x="868680" y="2377440"/>
            <a:ext cx="4998568" cy="3383280"/>
          </a:xfrm>
          <a:prstGeom prst="roundRect">
            <a:avLst>
              <a:gd name="adj" fmla="val 2162"/>
            </a:avLst>
          </a:prstGeom>
          <a:solidFill>
            <a:srgbClr val="F1EBDF"/>
          </a:solidFill>
          <a:ln/>
        </p:spPr>
        <p:txBody>
          <a:bodyPr/>
          <a:lstStyle/>
          <a:p>
            <a:endParaRPr lang="en-US"/>
          </a:p>
        </p:txBody>
      </p:sp>
      <p:sp>
        <p:nvSpPr>
          <p:cNvPr id="6" name="Text 4"/>
          <p:cNvSpPr/>
          <p:nvPr/>
        </p:nvSpPr>
        <p:spPr>
          <a:xfrm>
            <a:off x="1188720" y="2633472"/>
            <a:ext cx="4358488" cy="457200"/>
          </a:xfrm>
          <a:prstGeom prst="rect">
            <a:avLst/>
          </a:prstGeom>
          <a:noFill/>
          <a:ln/>
        </p:spPr>
        <p:txBody>
          <a:bodyPr wrap="square" rtlCol="0" anchor="ctr"/>
          <a:lstStyle/>
          <a:p>
            <a:pPr marL="0" indent="0">
              <a:buNone/>
            </a:pPr>
            <a:r>
              <a:rPr lang="en-US" sz="2800" b="1" dirty="0">
                <a:solidFill>
                  <a:srgbClr val="1C3D5C"/>
                </a:solidFill>
                <a:latin typeface="Cambria" pitchFamily="34" charset="0"/>
                <a:ea typeface="Cambria" pitchFamily="34" charset="-122"/>
                <a:cs typeface="Cambria" pitchFamily="34" charset="-120"/>
              </a:rPr>
              <a:t>Warfield</a:t>
            </a:r>
            <a:endParaRPr lang="en-US" sz="2800" dirty="0"/>
          </a:p>
        </p:txBody>
      </p:sp>
      <p:sp>
        <p:nvSpPr>
          <p:cNvPr id="7" name="Text 5"/>
          <p:cNvSpPr/>
          <p:nvPr/>
        </p:nvSpPr>
        <p:spPr>
          <a:xfrm>
            <a:off x="1188720" y="3246120"/>
            <a:ext cx="4358488" cy="2286000"/>
          </a:xfrm>
          <a:prstGeom prst="rect">
            <a:avLst/>
          </a:prstGeom>
          <a:noFill/>
          <a:ln/>
        </p:spPr>
        <p:txBody>
          <a:bodyPr wrap="square" rtlCol="0" anchor="t"/>
          <a:lstStyle/>
          <a:p>
            <a:pPr marL="0" indent="0">
              <a:lnSpc>
                <a:spcPts val="2100"/>
              </a:lnSpc>
              <a:buNone/>
            </a:pPr>
            <a:endParaRPr lang="en-US" sz="2400" dirty="0">
              <a:solidFill>
                <a:srgbClr val="3D3730"/>
              </a:solidFill>
              <a:latin typeface="Cambria" pitchFamily="34" charset="0"/>
              <a:ea typeface="Cambria" pitchFamily="34" charset="-122"/>
              <a:cs typeface="Cambria" pitchFamily="34" charset="-120"/>
            </a:endParaRPr>
          </a:p>
          <a:p>
            <a:pPr marL="0" indent="0">
              <a:lnSpc>
                <a:spcPts val="2100"/>
              </a:lnSpc>
              <a:buNone/>
            </a:pPr>
            <a:r>
              <a:rPr lang="en-US" sz="2400" dirty="0">
                <a:solidFill>
                  <a:srgbClr val="3D3730"/>
                </a:solidFill>
                <a:latin typeface="Cambria" pitchFamily="34" charset="0"/>
                <a:ea typeface="Cambria" pitchFamily="34" charset="-122"/>
                <a:cs typeface="Cambria" pitchFamily="34" charset="-120"/>
              </a:rPr>
              <a:t>What must be shown is only that he has enough handouts. Small counting errors are compatible with getting the right answer.</a:t>
            </a:r>
            <a:endParaRPr lang="en-US" sz="2400" dirty="0"/>
          </a:p>
        </p:txBody>
      </p:sp>
      <p:sp>
        <p:nvSpPr>
          <p:cNvPr id="8" name="Shape 6"/>
          <p:cNvSpPr/>
          <p:nvPr/>
        </p:nvSpPr>
        <p:spPr>
          <a:xfrm>
            <a:off x="6324448" y="2377440"/>
            <a:ext cx="4998568" cy="3383280"/>
          </a:xfrm>
          <a:prstGeom prst="roundRect">
            <a:avLst>
              <a:gd name="adj" fmla="val 2162"/>
            </a:avLst>
          </a:prstGeom>
          <a:solidFill>
            <a:srgbClr val="F1EBDF"/>
          </a:solidFill>
          <a:ln/>
        </p:spPr>
        <p:txBody>
          <a:bodyPr/>
          <a:lstStyle/>
          <a:p>
            <a:endParaRPr lang="en-US"/>
          </a:p>
        </p:txBody>
      </p:sp>
      <p:sp>
        <p:nvSpPr>
          <p:cNvPr id="9" name="Text 7"/>
          <p:cNvSpPr/>
          <p:nvPr/>
        </p:nvSpPr>
        <p:spPr>
          <a:xfrm>
            <a:off x="6644488" y="2633472"/>
            <a:ext cx="4358488" cy="457200"/>
          </a:xfrm>
          <a:prstGeom prst="rect">
            <a:avLst/>
          </a:prstGeom>
          <a:noFill/>
          <a:ln/>
        </p:spPr>
        <p:txBody>
          <a:bodyPr wrap="square" rtlCol="0" anchor="ctr"/>
          <a:lstStyle/>
          <a:p>
            <a:pPr marL="0" indent="0">
              <a:buNone/>
            </a:pPr>
            <a:r>
              <a:rPr lang="en-US" sz="2800" b="1" dirty="0">
                <a:solidFill>
                  <a:srgbClr val="1C3D5C"/>
                </a:solidFill>
                <a:latin typeface="Cambria" pitchFamily="34" charset="0"/>
                <a:ea typeface="Cambria" pitchFamily="34" charset="-122"/>
                <a:cs typeface="Cambria" pitchFamily="34" charset="-120"/>
              </a:rPr>
              <a:t>Ordinary Computation</a:t>
            </a:r>
            <a:endParaRPr lang="en-US" sz="2800" dirty="0"/>
          </a:p>
        </p:txBody>
      </p:sp>
      <p:sp>
        <p:nvSpPr>
          <p:cNvPr id="10" name="Text 8"/>
          <p:cNvSpPr/>
          <p:nvPr/>
        </p:nvSpPr>
        <p:spPr>
          <a:xfrm>
            <a:off x="6644488" y="3246120"/>
            <a:ext cx="4358488" cy="2286000"/>
          </a:xfrm>
          <a:prstGeom prst="rect">
            <a:avLst/>
          </a:prstGeom>
          <a:noFill/>
          <a:ln/>
        </p:spPr>
        <p:txBody>
          <a:bodyPr wrap="square" rtlCol="0" anchor="t"/>
          <a:lstStyle/>
          <a:p>
            <a:pPr marL="0" indent="0">
              <a:lnSpc>
                <a:spcPts val="2100"/>
              </a:lnSpc>
              <a:buNone/>
            </a:pPr>
            <a:endParaRPr lang="en-US" sz="2400" dirty="0">
              <a:solidFill>
                <a:srgbClr val="3D3730"/>
              </a:solidFill>
              <a:latin typeface="Cambria" pitchFamily="34" charset="0"/>
              <a:ea typeface="Cambria" pitchFamily="34" charset="-122"/>
              <a:cs typeface="Cambria" pitchFamily="34" charset="-120"/>
            </a:endParaRPr>
          </a:p>
          <a:p>
            <a:pPr marL="0" indent="0">
              <a:lnSpc>
                <a:spcPts val="2100"/>
              </a:lnSpc>
              <a:buNone/>
            </a:pPr>
            <a:r>
              <a:rPr lang="en-US" sz="2400" dirty="0">
                <a:solidFill>
                  <a:srgbClr val="3D3730"/>
                </a:solidFill>
                <a:latin typeface="Cambria" pitchFamily="34" charset="0"/>
                <a:ea typeface="Cambria" pitchFamily="34" charset="-122"/>
                <a:cs typeface="Cambria" pitchFamily="34" charset="-120"/>
              </a:rPr>
              <a:t>The focus is on the exact right answer. No errors are allowed — a wrong step that happens to land on 227 isn’t knowledge.</a:t>
            </a:r>
            <a:endParaRPr lang="en-US" sz="2400" dirty="0"/>
          </a:p>
        </p:txBody>
      </p:sp>
      <p:sp>
        <p:nvSpPr>
          <p:cNvPr id="11" name="Text 9"/>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METHOD &amp; RELIABILITY</a:t>
            </a:r>
            <a:endParaRPr lang="en-US" sz="850" dirty="0"/>
          </a:p>
        </p:txBody>
      </p:sp>
      <p:sp>
        <p:nvSpPr>
          <p:cNvPr id="12" name="Text 10"/>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24 / 48</a:t>
            </a:r>
            <a:endParaRPr lang="en-US" sz="8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METHOD &amp; RELIABILITY</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It’s about the method</a:t>
            </a:r>
            <a:endParaRPr lang="en-US" sz="3200" dirty="0"/>
          </a:p>
        </p:txBody>
      </p:sp>
      <p:sp>
        <p:nvSpPr>
          <p:cNvPr id="5" name="Text 3"/>
          <p:cNvSpPr/>
          <p:nvPr/>
        </p:nvSpPr>
        <p:spPr>
          <a:xfrm>
            <a:off x="868680" y="233172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The transparent difference isn’t the whole story. Also at work — invisible when we simply compare the two cases — is the method being employed.</a:t>
            </a:r>
          </a:p>
          <a:p>
            <a:pPr marL="0" indent="0" algn="l">
              <a:lnSpc>
                <a:spcPts val="2400"/>
              </a:lnSpc>
              <a:spcAft>
                <a:spcPts val="10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Counting is a method whose errors are generally small. So, given the right question, even mistaken counts return correct answers. That’s the key to the Warfield case.</a:t>
            </a:r>
          </a:p>
          <a:p>
            <a:pPr marL="0" indent="0" algn="l">
              <a:lnSpc>
                <a:spcPts val="2400"/>
              </a:lnSpc>
              <a:spcAft>
                <a:spcPts val="1000"/>
              </a:spcAft>
              <a:buNone/>
            </a:pPr>
            <a:endParaRPr lang="en-US" sz="1650" dirty="0"/>
          </a:p>
          <a:p>
            <a:pPr marL="0" indent="0" algn="l">
              <a:lnSpc>
                <a:spcPts val="2400"/>
              </a:lnSpc>
              <a:spcAft>
                <a:spcPts val="1000"/>
              </a:spcAft>
              <a:buNone/>
            </a:pPr>
            <a:r>
              <a:rPr lang="en-US" sz="2800" b="1" dirty="0">
                <a:solidFill>
                  <a:srgbClr val="1C3D5C"/>
                </a:solidFill>
                <a:latin typeface="Cambria" pitchFamily="34" charset="0"/>
                <a:ea typeface="Cambria" pitchFamily="34" charset="-122"/>
                <a:cs typeface="Cambria" pitchFamily="34" charset="-120"/>
              </a:rPr>
              <a:t>The method of counting — mistakes and all — is still reliable.</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METHOD &amp; RELIABILITY</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25 / 48</a:t>
            </a:r>
            <a:endParaRPr lang="en-US" sz="8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ALGORITHMIC DEVICES</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Localized techniques</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200"/>
              </a:spcAft>
              <a:buNone/>
            </a:pPr>
            <a:r>
              <a:rPr lang="en-US" sz="2400" dirty="0">
                <a:solidFill>
                  <a:srgbClr val="3D3730"/>
                </a:solidFill>
                <a:latin typeface="Cambria" pitchFamily="34" charset="0"/>
                <a:ea typeface="Cambria" pitchFamily="34" charset="-122"/>
                <a:cs typeface="Cambria" pitchFamily="34" charset="-120"/>
              </a:rPr>
              <a:t>Ordinary mathematics is built out of algorithmic devices — localized techniques for getting answers, applicable in only a small number of mathematical cases.</a:t>
            </a: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Integration techniques illustrate this: many different techniques each apply only to a small set of problems (or slightly modified ones).</a:t>
            </a:r>
            <a:endParaRPr lang="en-US" sz="2400" dirty="0"/>
          </a:p>
          <a:p>
            <a:pPr marL="0" indent="0" algn="l">
              <a:lnSpc>
                <a:spcPts val="2400"/>
              </a:lnSpc>
              <a:spcAft>
                <a:spcPts val="1000"/>
              </a:spcAft>
              <a:buNone/>
            </a:pPr>
            <a:endParaRPr lang="en-US" sz="1500" i="1" dirty="0">
              <a:solidFill>
                <a:srgbClr val="8C8274"/>
              </a:solidFill>
              <a:latin typeface="Cambria" pitchFamily="34" charset="0"/>
              <a:ea typeface="Cambria" pitchFamily="34" charset="-122"/>
              <a:cs typeface="Cambria" pitchFamily="34" charset="-120"/>
            </a:endParaRPr>
          </a:p>
          <a:p>
            <a:pPr marL="0" indent="0" algn="l">
              <a:lnSpc>
                <a:spcPts val="2400"/>
              </a:lnSpc>
              <a:spcAft>
                <a:spcPts val="1000"/>
              </a:spcAft>
              <a:buNone/>
            </a:pPr>
            <a:endParaRPr lang="en-US" sz="1500" i="1" dirty="0">
              <a:solidFill>
                <a:srgbClr val="8C8274"/>
              </a:solidFill>
              <a:latin typeface="Cambria" pitchFamily="34" charset="0"/>
              <a:ea typeface="Cambria" pitchFamily="34" charset="-122"/>
              <a:cs typeface="Cambria" pitchFamily="34" charset="-120"/>
            </a:endParaRPr>
          </a:p>
          <a:p>
            <a:pPr marL="0" indent="0" algn="l">
              <a:lnSpc>
                <a:spcPts val="2400"/>
              </a:lnSpc>
              <a:spcAft>
                <a:spcPts val="1000"/>
              </a:spcAft>
              <a:buNone/>
            </a:pPr>
            <a:r>
              <a:rPr lang="en-US" sz="2400" i="1" dirty="0">
                <a:solidFill>
                  <a:srgbClr val="8C8274"/>
                </a:solidFill>
                <a:latin typeface="Cambria" pitchFamily="34" charset="0"/>
                <a:ea typeface="Cambria" pitchFamily="34" charset="-122"/>
                <a:cs typeface="Cambria" pitchFamily="34" charset="-120"/>
              </a:rPr>
              <a:t>Sophisticated proofs usually involve many localized algorithms — computations of various kinds — right on the surface of the proof.  (Azzouni, 2024)</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ALGORITHMIC DEVICES</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26 / 48</a:t>
            </a:r>
            <a:endParaRPr lang="en-US" sz="8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ALGORITHMIC DEVICES</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100" b="1" dirty="0">
                <a:solidFill>
                  <a:srgbClr val="2A2622"/>
                </a:solidFill>
                <a:latin typeface="Cambria" pitchFamily="34" charset="0"/>
                <a:ea typeface="Cambria" pitchFamily="34" charset="-122"/>
                <a:cs typeface="Cambria" pitchFamily="34" charset="-120"/>
              </a:rPr>
              <a:t>Marked in the notation</a:t>
            </a:r>
            <a:endParaRPr lang="en-US" sz="3100" dirty="0"/>
          </a:p>
        </p:txBody>
      </p:sp>
      <p:sp>
        <p:nvSpPr>
          <p:cNvPr id="5" name="Text 3"/>
          <p:cNvSpPr/>
          <p:nvPr/>
        </p:nvSpPr>
        <p:spPr>
          <a:xfrm>
            <a:off x="868679" y="210312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Algorithmic devices — or families of them — are invariably marked notationally: matrices, integral notations, boxes and arrows. One often says, “Let us calculate,” aiming at a specific computation using groups, and so on.</a:t>
            </a:r>
          </a:p>
          <a:p>
            <a:pPr marL="0" indent="0" algn="l">
              <a:lnSpc>
                <a:spcPts val="2400"/>
              </a:lnSpc>
              <a:spcAft>
                <a:spcPts val="1000"/>
              </a:spcAft>
              <a:buNone/>
            </a:pPr>
            <a:endParaRPr lang="en-US" sz="2400" dirty="0">
              <a:solidFill>
                <a:srgbClr val="3D3730"/>
              </a:solidFill>
              <a:latin typeface="Cambria" pitchFamily="34" charset="0"/>
            </a:endParaRPr>
          </a:p>
          <a:p>
            <a:pPr marL="0" indent="0" algn="l">
              <a:lnSpc>
                <a:spcPts val="2400"/>
              </a:lnSpc>
              <a:spcAft>
                <a:spcPts val="1000"/>
              </a:spcAft>
              <a:buNone/>
            </a:pPr>
            <a:r>
              <a:rPr lang="en-US" sz="2400" b="1" dirty="0">
                <a:solidFill>
                  <a:srgbClr val="1C3D5C"/>
                </a:solidFill>
                <a:latin typeface="Cambria" pitchFamily="34" charset="0"/>
                <a:ea typeface="Cambria" pitchFamily="34" charset="-122"/>
                <a:cs typeface="Cambria" pitchFamily="34" charset="-120"/>
              </a:rPr>
              <a:t>Formal systems have no such devices. A formal system has one set of rules, applied uniformly to all of its sentences.</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ALGORITHMIC DEVICES</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27 / 48</a:t>
            </a:r>
            <a:endParaRPr lang="en-US" sz="8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MEANING &amp; CREDIT</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A common truism</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400"/>
              </a:spcAft>
              <a:buNone/>
            </a:pPr>
            <a:r>
              <a:rPr lang="en-US" sz="2400" dirty="0">
                <a:solidFill>
                  <a:srgbClr val="3D3730"/>
                </a:solidFill>
                <a:latin typeface="Cambria" pitchFamily="34" charset="0"/>
                <a:ea typeface="Cambria" pitchFamily="34" charset="-122"/>
                <a:cs typeface="Cambria" pitchFamily="34" charset="-120"/>
              </a:rPr>
              <a:t>Many published proofs have flaws that are fixable. But why credit someone for inventing a flawed proof — even a fixable one?</a:t>
            </a:r>
            <a:endParaRPr lang="en-US" sz="2400" dirty="0"/>
          </a:p>
          <a:p>
            <a:pPr marL="0" indent="0" algn="l">
              <a:lnSpc>
                <a:spcPts val="2400"/>
              </a:lnSpc>
              <a:spcAft>
                <a:spcPts val="600"/>
              </a:spcAft>
              <a:buNone/>
            </a:pPr>
            <a:endParaRPr lang="en-US" sz="2800" b="1" dirty="0">
              <a:solidFill>
                <a:srgbClr val="2A2622"/>
              </a:solidFill>
              <a:latin typeface="Cambria" pitchFamily="34" charset="0"/>
              <a:ea typeface="Cambria" pitchFamily="34" charset="-122"/>
              <a:cs typeface="Cambria" pitchFamily="34" charset="-120"/>
            </a:endParaRPr>
          </a:p>
          <a:p>
            <a:pPr marL="0" indent="0" algn="l">
              <a:lnSpc>
                <a:spcPts val="2400"/>
              </a:lnSpc>
              <a:spcAft>
                <a:spcPts val="600"/>
              </a:spcAft>
              <a:buNone/>
            </a:pPr>
            <a:r>
              <a:rPr lang="en-US" sz="2800" b="1" dirty="0">
                <a:solidFill>
                  <a:srgbClr val="2A2622"/>
                </a:solidFill>
                <a:latin typeface="Cambria" pitchFamily="34" charset="0"/>
                <a:ea typeface="Cambria" pitchFamily="34" charset="-122"/>
                <a:cs typeface="Cambria" pitchFamily="34" charset="-120"/>
              </a:rPr>
              <a:t>One answer:</a:t>
            </a:r>
            <a:endParaRPr lang="en-US" sz="2800" dirty="0"/>
          </a:p>
          <a:p>
            <a:pPr marL="0" indent="0" algn="l">
              <a:lnSpc>
                <a:spcPts val="2400"/>
              </a:lnSpc>
              <a:spcAft>
                <a:spcPts val="1000"/>
              </a:spcAft>
              <a:buNone/>
            </a:pPr>
            <a:endParaRPr lang="en-US" sz="2400" i="1" dirty="0">
              <a:solidFill>
                <a:srgbClr val="1C3D5C"/>
              </a:solidFill>
              <a:latin typeface="Cambria" pitchFamily="34" charset="0"/>
              <a:ea typeface="Cambria" pitchFamily="34" charset="-122"/>
              <a:cs typeface="Cambria" pitchFamily="34" charset="-120"/>
            </a:endParaRPr>
          </a:p>
          <a:p>
            <a:pPr marL="0" indent="0" algn="l">
              <a:lnSpc>
                <a:spcPts val="2400"/>
              </a:lnSpc>
              <a:spcAft>
                <a:spcPts val="1000"/>
              </a:spcAft>
              <a:buNone/>
            </a:pPr>
            <a:r>
              <a:rPr lang="en-US" sz="2400" i="1" dirty="0">
                <a:solidFill>
                  <a:srgbClr val="1C3D5C"/>
                </a:solidFill>
                <a:latin typeface="Cambria" pitchFamily="34" charset="0"/>
                <a:ea typeface="Cambria" pitchFamily="34" charset="-122"/>
                <a:cs typeface="Cambria" pitchFamily="34" charset="-120"/>
              </a:rPr>
              <a:t>Ordinary mathematics is meaningful. Part of being meaningful is that one can have an idea of how something might be proved.</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MEANING &amp; CREDIT</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28 / 48</a:t>
            </a:r>
            <a:endParaRPr lang="en-US" sz="8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MEANING &amp; CREDIT</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But what is “meaning”?</a:t>
            </a:r>
            <a:endParaRPr lang="en-US" sz="3200" dirty="0"/>
          </a:p>
        </p:txBody>
      </p:sp>
      <p:sp>
        <p:nvSpPr>
          <p:cNvPr id="5" name="Text 3"/>
          <p:cNvSpPr/>
          <p:nvPr/>
        </p:nvSpPr>
        <p:spPr>
          <a:xfrm>
            <a:off x="868680" y="233172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Part of being meaningful is that one can have an idea of how something can be proved without being clear on the details — and it’s in the details that the errors occur.</a:t>
            </a:r>
          </a:p>
          <a:p>
            <a:pPr marL="0" indent="0" algn="l">
              <a:lnSpc>
                <a:spcPts val="2400"/>
              </a:lnSpc>
              <a:spcAft>
                <a:spcPts val="10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It’s unclear, however, what this “meaning” is that allows such a thing.</a:t>
            </a:r>
            <a:endParaRPr lang="en-US" sz="2400" dirty="0"/>
          </a:p>
          <a:p>
            <a:pPr marL="0" indent="0" algn="r">
              <a:lnSpc>
                <a:spcPts val="2400"/>
              </a:lnSpc>
              <a:spcAft>
                <a:spcPts val="1000"/>
              </a:spcAft>
              <a:buNone/>
            </a:pPr>
            <a:endParaRPr lang="en-US" sz="2000" i="1" dirty="0">
              <a:solidFill>
                <a:srgbClr val="8C8274"/>
              </a:solidFill>
              <a:latin typeface="Cambria" pitchFamily="34" charset="0"/>
              <a:ea typeface="Cambria" pitchFamily="34" charset="-122"/>
              <a:cs typeface="Cambria" pitchFamily="34" charset="-120"/>
            </a:endParaRPr>
          </a:p>
          <a:p>
            <a:pPr marL="0" indent="0" algn="r">
              <a:lnSpc>
                <a:spcPts val="2400"/>
              </a:lnSpc>
              <a:spcAft>
                <a:spcPts val="1000"/>
              </a:spcAft>
              <a:buNone/>
            </a:pPr>
            <a:endParaRPr lang="en-US" sz="2000" i="1" dirty="0">
              <a:solidFill>
                <a:srgbClr val="8C8274"/>
              </a:solidFill>
              <a:latin typeface="Cambria" pitchFamily="34" charset="0"/>
              <a:ea typeface="Cambria" pitchFamily="34" charset="-122"/>
              <a:cs typeface="Cambria" pitchFamily="34" charset="-120"/>
            </a:endParaRPr>
          </a:p>
          <a:p>
            <a:pPr marL="0" indent="0" algn="r">
              <a:lnSpc>
                <a:spcPts val="2400"/>
              </a:lnSpc>
              <a:spcAft>
                <a:spcPts val="1000"/>
              </a:spcAft>
              <a:buNone/>
            </a:pPr>
            <a:r>
              <a:rPr lang="en-US" sz="2000" i="1" dirty="0">
                <a:solidFill>
                  <a:srgbClr val="8C8274"/>
                </a:solidFill>
                <a:latin typeface="Cambria" pitchFamily="34" charset="0"/>
                <a:ea typeface="Cambria" pitchFamily="34" charset="-122"/>
                <a:cs typeface="Cambria" pitchFamily="34" charset="-120"/>
              </a:rPr>
              <a:t>I’m going to offer another idea — though I won’t try to show it’s true today.</a:t>
            </a:r>
            <a:endParaRPr lang="en-US" sz="20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MEANING &amp; CREDIT</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29 / 48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QUESTION</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The central concern</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600"/>
              </a:spcAft>
              <a:buNone/>
            </a:pPr>
            <a:endParaRPr lang="en-US" sz="2800" i="1" dirty="0">
              <a:solidFill>
                <a:srgbClr val="2A2622"/>
              </a:solidFill>
              <a:latin typeface="Cambria" pitchFamily="34" charset="0"/>
              <a:ea typeface="Cambria" pitchFamily="34" charset="-122"/>
              <a:cs typeface="Cambria" pitchFamily="34" charset="-120"/>
            </a:endParaRPr>
          </a:p>
          <a:p>
            <a:pPr marL="0" indent="0" algn="l">
              <a:lnSpc>
                <a:spcPts val="2400"/>
              </a:lnSpc>
              <a:spcAft>
                <a:spcPts val="1600"/>
              </a:spcAft>
              <a:buNone/>
            </a:pPr>
            <a:r>
              <a:rPr lang="en-US" sz="2800" i="1" dirty="0">
                <a:solidFill>
                  <a:srgbClr val="2A2622"/>
                </a:solidFill>
                <a:latin typeface="Cambria" pitchFamily="34" charset="0"/>
                <a:ea typeface="Cambria" pitchFamily="34" charset="-122"/>
                <a:cs typeface="Cambria" pitchFamily="34" charset="-120"/>
              </a:rPr>
              <a:t>What exactly is the relationship between formal theories and languages, on the one hand, and the language and mathematics engaged in by professional mathematicians, on the other?</a:t>
            </a:r>
            <a:endParaRPr lang="en-US" sz="2800" dirty="0"/>
          </a:p>
          <a:p>
            <a:pPr marL="0" indent="0" algn="l">
              <a:lnSpc>
                <a:spcPts val="2400"/>
              </a:lnSpc>
              <a:spcAft>
                <a:spcPts val="1000"/>
              </a:spcAft>
              <a:buNone/>
            </a:pPr>
            <a:endParaRPr lang="en-US" sz="1700" i="1" dirty="0">
              <a:solidFill>
                <a:srgbClr val="8C8274"/>
              </a:solidFill>
              <a:latin typeface="Cambria" pitchFamily="34" charset="0"/>
              <a:ea typeface="Cambria" pitchFamily="34" charset="-122"/>
              <a:cs typeface="Cambria" pitchFamily="34" charset="-120"/>
            </a:endParaRPr>
          </a:p>
          <a:p>
            <a:pPr marL="0" indent="0" algn="l">
              <a:lnSpc>
                <a:spcPts val="2400"/>
              </a:lnSpc>
              <a:spcAft>
                <a:spcPts val="1000"/>
              </a:spcAft>
              <a:buNone/>
            </a:pPr>
            <a:r>
              <a:rPr lang="en-US" sz="2000" i="1" dirty="0">
                <a:solidFill>
                  <a:srgbClr val="8C8274"/>
                </a:solidFill>
                <a:latin typeface="Cambria" pitchFamily="34" charset="0"/>
                <a:ea typeface="Cambria" pitchFamily="34" charset="-122"/>
                <a:cs typeface="Cambria" pitchFamily="34" charset="-120"/>
              </a:rPr>
              <a:t>This concern emerged, pretty much, as soon as formal languages were invented.</a:t>
            </a:r>
            <a:endParaRPr lang="en-US" sz="20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QUESTION</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 / 48</a:t>
            </a:r>
            <a:endParaRPr lang="en-US" sz="8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RESILIENCE</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Warfield’s counting, as a method</a:t>
            </a:r>
            <a:endParaRPr lang="en-US" sz="3200" dirty="0"/>
          </a:p>
        </p:txBody>
      </p:sp>
      <p:sp>
        <p:nvSpPr>
          <p:cNvPr id="5" name="Text 3"/>
          <p:cNvSpPr/>
          <p:nvPr/>
        </p:nvSpPr>
        <p:spPr>
          <a:xfrm>
            <a:off x="868680" y="233172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Describe how Warfield counts: he counts each person rapidly, without pausing to check whether anyone leaves or arrives.</a:t>
            </a:r>
          </a:p>
          <a:p>
            <a:pPr marL="0" indent="0" algn="l">
              <a:lnSpc>
                <a:spcPts val="2400"/>
              </a:lnSpc>
              <a:spcAft>
                <a:spcPts val="10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Unless people are remarkably late, this is a pretty good way to determine whether he has enough handouts — provided the number of handouts is large.</a:t>
            </a:r>
          </a:p>
          <a:p>
            <a:pPr marL="0" indent="0" algn="l">
              <a:lnSpc>
                <a:spcPts val="2400"/>
              </a:lnSpc>
              <a:spcAft>
                <a:spcPts val="10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And the inference is localized: from “there are 100 handouts,” there are enough for the audience.</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RESILIENCE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30 / 48</a:t>
            </a:r>
            <a:endParaRPr lang="en-US" sz="8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RESILIENCE</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The core observation</a:t>
            </a:r>
            <a:endParaRPr lang="en-US" sz="3200" dirty="0"/>
          </a:p>
        </p:txBody>
      </p:sp>
      <p:sp>
        <p:nvSpPr>
          <p:cNvPr id="5" name="Text 3"/>
          <p:cNvSpPr/>
          <p:nvPr/>
        </p:nvSpPr>
        <p:spPr>
          <a:xfrm>
            <a:off x="868680" y="2331720"/>
            <a:ext cx="10454335" cy="3794760"/>
          </a:xfrm>
          <a:prstGeom prst="rect">
            <a:avLst/>
          </a:prstGeom>
          <a:noFill/>
          <a:ln/>
        </p:spPr>
        <p:txBody>
          <a:bodyPr wrap="square" rtlCol="0" anchor="t"/>
          <a:lstStyle/>
          <a:p>
            <a:pPr marL="0" indent="0" algn="l">
              <a:lnSpc>
                <a:spcPts val="2400"/>
              </a:lnSpc>
              <a:spcAft>
                <a:spcPts val="1000"/>
              </a:spcAft>
              <a:buNone/>
            </a:pPr>
            <a:r>
              <a:rPr lang="en-US" sz="2800" dirty="0">
                <a:solidFill>
                  <a:srgbClr val="2A2622"/>
                </a:solidFill>
                <a:latin typeface="Cambria" pitchFamily="34" charset="0"/>
                <a:ea typeface="Cambria" pitchFamily="34" charset="-122"/>
                <a:cs typeface="Cambria" pitchFamily="34" charset="-120"/>
              </a:rPr>
              <a:t>In the Warfield case, we can see that the ways Warfield can make mistakes — given the flawed method he uses to count — will not lead to a result that violates the inference he drew.</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RESILIENCE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31 / 48</a:t>
            </a:r>
            <a:endParaRPr lang="en-US" sz="8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RESILIENCE</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A family of methods</a:t>
            </a:r>
            <a:endParaRPr lang="en-US" sz="3200" dirty="0"/>
          </a:p>
        </p:txBody>
      </p:sp>
      <p:sp>
        <p:nvSpPr>
          <p:cNvPr id="5" name="Text 3"/>
          <p:cNvSpPr/>
          <p:nvPr/>
        </p:nvSpPr>
        <p:spPr>
          <a:xfrm>
            <a:off x="868680" y="210312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Let M₁ be an ideal counting method that involves no mistakes — counting so carefully (imagine a scanning device) that no errors result. An idealization, of course.</a:t>
            </a:r>
          </a:p>
          <a:p>
            <a:pPr marL="0" indent="0" algn="l">
              <a:lnSpc>
                <a:spcPts val="2400"/>
              </a:lnSpc>
              <a:spcAft>
                <a:spcPts val="10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Now consider all the ways one can miscount — skipping a head every so often, overlooking people still being seated. Treat each as an alternative method: M₂, M₃, …</a:t>
            </a:r>
          </a:p>
          <a:p>
            <a:pPr marL="0" indent="0" algn="l">
              <a:lnSpc>
                <a:spcPts val="2400"/>
              </a:lnSpc>
              <a:spcAft>
                <a:spcPts val="1000"/>
              </a:spcAft>
              <a:buNone/>
            </a:pPr>
            <a:endParaRPr lang="en-US" sz="2400" dirty="0"/>
          </a:p>
          <a:p>
            <a:pPr marL="0" indent="0" algn="l">
              <a:lnSpc>
                <a:spcPts val="2400"/>
              </a:lnSpc>
              <a:spcAft>
                <a:spcPts val="1000"/>
              </a:spcAft>
              <a:buNone/>
            </a:pPr>
            <a:r>
              <a:rPr lang="en-US" sz="2400" b="1" dirty="0">
                <a:solidFill>
                  <a:srgbClr val="1C3D5C"/>
                </a:solidFill>
                <a:latin typeface="Cambria" pitchFamily="34" charset="0"/>
                <a:ea typeface="Cambria" pitchFamily="34" charset="-122"/>
                <a:cs typeface="Cambria" pitchFamily="34" charset="-120"/>
              </a:rPr>
              <a:t>M₁ is really reliable — it corresponds to a deductive process. But M₂, M₃, … are reliable too, just less so.</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RESILIENCE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32 / 48</a:t>
            </a:r>
            <a:endParaRPr lang="en-US" sz="8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RELIABILITY</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100" b="1" dirty="0">
                <a:solidFill>
                  <a:srgbClr val="2A2622"/>
                </a:solidFill>
                <a:latin typeface="Cambria" pitchFamily="34" charset="0"/>
                <a:ea typeface="Cambria" pitchFamily="34" charset="-122"/>
                <a:cs typeface="Cambria" pitchFamily="34" charset="-120"/>
              </a:rPr>
              <a:t>Reliability is relative</a:t>
            </a:r>
            <a:endParaRPr lang="en-US" sz="3100" dirty="0"/>
          </a:p>
        </p:txBody>
      </p:sp>
      <p:sp>
        <p:nvSpPr>
          <p:cNvPr id="5" name="Text 3"/>
          <p:cNvSpPr/>
          <p:nvPr/>
        </p:nvSpPr>
        <p:spPr>
          <a:xfrm>
            <a:off x="868680" y="1920748"/>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We can describe someone employing a method, in a context, as having an overall reliability relative to a question — or a set of questions — to be answered.</a:t>
            </a:r>
          </a:p>
          <a:p>
            <a:pPr marL="0" indent="0" algn="l">
              <a:lnSpc>
                <a:spcPts val="2400"/>
              </a:lnSpc>
              <a:spcAft>
                <a:spcPts val="10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It depends not just on the method, but on the agent and the context. Some methods are easier for certain agents (some stumble over simple computations; others don’t).</a:t>
            </a:r>
          </a:p>
          <a:p>
            <a:pPr marL="0" indent="0" algn="l">
              <a:lnSpc>
                <a:spcPts val="2400"/>
              </a:lnSpc>
              <a:spcAft>
                <a:spcPts val="1000"/>
              </a:spcAft>
              <a:buNone/>
            </a:pPr>
            <a:endParaRPr lang="en-US" sz="2400" dirty="0"/>
          </a:p>
          <a:p>
            <a:pPr marL="0" indent="0" algn="l">
              <a:lnSpc>
                <a:spcPts val="2400"/>
              </a:lnSpc>
              <a:spcAft>
                <a:spcPts val="1000"/>
              </a:spcAft>
              <a:buNone/>
            </a:pPr>
            <a:r>
              <a:rPr lang="en-US" sz="2400" i="1" dirty="0">
                <a:solidFill>
                  <a:srgbClr val="1C3D5C"/>
                </a:solidFill>
                <a:latin typeface="Cambria" pitchFamily="34" charset="0"/>
                <a:ea typeface="Cambria" pitchFamily="34" charset="-122"/>
                <a:cs typeface="Cambria" pitchFamily="34" charset="-120"/>
              </a:rPr>
              <a:t>So we can’t consider a proof practice in isolation — we must include the agent engaged in it, and even whether they’re using a pen or a computer.</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RELIABILITY</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33 / 48</a:t>
            </a:r>
            <a:endParaRPr lang="en-US" sz="8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RESILIENCE THRESHOLDS</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150"/>
              </a:lnSpc>
              <a:buNone/>
            </a:pPr>
            <a:r>
              <a:rPr lang="en-US" sz="3000" b="1" dirty="0">
                <a:solidFill>
                  <a:srgbClr val="2A2622"/>
                </a:solidFill>
                <a:latin typeface="Cambria" pitchFamily="34" charset="0"/>
                <a:ea typeface="Cambria" pitchFamily="34" charset="-122"/>
                <a:cs typeface="Cambria" pitchFamily="34" charset="-120"/>
              </a:rPr>
              <a:t>Resilience Thresholds</a:t>
            </a:r>
            <a:endParaRPr lang="en-US" sz="3000" dirty="0"/>
          </a:p>
        </p:txBody>
      </p:sp>
      <p:sp>
        <p:nvSpPr>
          <p:cNvPr id="5" name="Text 3"/>
          <p:cNvSpPr/>
          <p:nvPr/>
        </p:nvSpPr>
        <p:spPr>
          <a:xfrm>
            <a:off x="868680" y="2103120"/>
            <a:ext cx="6126480" cy="3657600"/>
          </a:xfrm>
          <a:prstGeom prst="rect">
            <a:avLst/>
          </a:prstGeom>
          <a:noFill/>
          <a:ln/>
        </p:spPr>
        <p:txBody>
          <a:bodyPr wrap="square" rtlCol="0" anchor="t"/>
          <a:lstStyle/>
          <a:p>
            <a:pPr marL="0" indent="0">
              <a:lnSpc>
                <a:spcPts val="2300"/>
              </a:lnSpc>
              <a:spcAft>
                <a:spcPts val="1200"/>
              </a:spcAft>
              <a:buNone/>
            </a:pPr>
            <a:r>
              <a:rPr lang="en-US" sz="2400" dirty="0">
                <a:solidFill>
                  <a:srgbClr val="3D3730"/>
                </a:solidFill>
                <a:latin typeface="Cambria" pitchFamily="34" charset="0"/>
                <a:ea typeface="Cambria" pitchFamily="34" charset="-122"/>
                <a:cs typeface="Cambria" pitchFamily="34" charset="-120"/>
              </a:rPr>
              <a:t>The ideal method of counting is closely surrounded by similar methods that are less reliable — but still reliable enough, given the question, to count as yielding knowledge. Each is a version of the ordinary method, carrying one or another kind of mistake.</a:t>
            </a:r>
          </a:p>
          <a:p>
            <a:pPr marL="0" indent="0">
              <a:lnSpc>
                <a:spcPts val="2300"/>
              </a:lnSpc>
              <a:spcAft>
                <a:spcPts val="1200"/>
              </a:spcAft>
              <a:buNone/>
            </a:pPr>
            <a:endParaRPr lang="en-US" sz="2400" dirty="0"/>
          </a:p>
          <a:p>
            <a:pPr marL="0" indent="0">
              <a:lnSpc>
                <a:spcPts val="2300"/>
              </a:lnSpc>
              <a:buNone/>
            </a:pPr>
            <a:r>
              <a:rPr lang="en-US" sz="2400" b="1" dirty="0">
                <a:solidFill>
                  <a:srgbClr val="1C3D5C"/>
                </a:solidFill>
                <a:latin typeface="Cambria" pitchFamily="34" charset="0"/>
                <a:ea typeface="Cambria" pitchFamily="34" charset="-122"/>
                <a:cs typeface="Cambria" pitchFamily="34" charset="-120"/>
              </a:rPr>
              <a:t>When a method is surrounded this way by alternatives that still yield knowledge, call that sphere of methods its resilience threshold.</a:t>
            </a:r>
            <a:endParaRPr lang="en-US" sz="2400" dirty="0"/>
          </a:p>
        </p:txBody>
      </p:sp>
      <p:sp>
        <p:nvSpPr>
          <p:cNvPr id="6" name="Shape 4"/>
          <p:cNvSpPr/>
          <p:nvPr/>
        </p:nvSpPr>
        <p:spPr>
          <a:xfrm>
            <a:off x="7772400" y="2103120"/>
            <a:ext cx="3749040" cy="3749040"/>
          </a:xfrm>
          <a:prstGeom prst="ellipse">
            <a:avLst/>
          </a:prstGeom>
          <a:solidFill>
            <a:srgbClr val="F1EBDF"/>
          </a:solidFill>
          <a:ln w="15875">
            <a:solidFill>
              <a:srgbClr val="A97C43"/>
            </a:solidFill>
            <a:prstDash val="dash"/>
          </a:ln>
        </p:spPr>
        <p:txBody>
          <a:bodyPr/>
          <a:lstStyle/>
          <a:p>
            <a:endParaRPr lang="en-US"/>
          </a:p>
        </p:txBody>
      </p:sp>
      <p:sp>
        <p:nvSpPr>
          <p:cNvPr id="7" name="Shape 5"/>
          <p:cNvSpPr/>
          <p:nvPr/>
        </p:nvSpPr>
        <p:spPr>
          <a:xfrm>
            <a:off x="8412480" y="2743200"/>
            <a:ext cx="2468880" cy="2468880"/>
          </a:xfrm>
          <a:prstGeom prst="ellipse">
            <a:avLst/>
          </a:prstGeom>
          <a:solidFill>
            <a:srgbClr val="ECE3D4"/>
          </a:solidFill>
          <a:ln w="12700">
            <a:solidFill>
              <a:srgbClr val="A97C43"/>
            </a:solidFill>
            <a:prstDash val="solid"/>
          </a:ln>
        </p:spPr>
        <p:txBody>
          <a:bodyPr/>
          <a:lstStyle/>
          <a:p>
            <a:endParaRPr lang="en-US"/>
          </a:p>
        </p:txBody>
      </p:sp>
      <p:sp>
        <p:nvSpPr>
          <p:cNvPr id="8" name="Shape 6"/>
          <p:cNvSpPr/>
          <p:nvPr/>
        </p:nvSpPr>
        <p:spPr>
          <a:xfrm>
            <a:off x="9079992" y="3410712"/>
            <a:ext cx="1133856" cy="1133856"/>
          </a:xfrm>
          <a:prstGeom prst="ellipse">
            <a:avLst/>
          </a:prstGeom>
          <a:solidFill>
            <a:srgbClr val="1C3D5C"/>
          </a:solidFill>
          <a:ln/>
        </p:spPr>
        <p:txBody>
          <a:bodyPr/>
          <a:lstStyle/>
          <a:p>
            <a:endParaRPr lang="en-US"/>
          </a:p>
        </p:txBody>
      </p:sp>
      <p:sp>
        <p:nvSpPr>
          <p:cNvPr id="9" name="Text 7"/>
          <p:cNvSpPr/>
          <p:nvPr/>
        </p:nvSpPr>
        <p:spPr>
          <a:xfrm>
            <a:off x="9079992" y="3410712"/>
            <a:ext cx="1133856" cy="1133856"/>
          </a:xfrm>
          <a:prstGeom prst="rect">
            <a:avLst/>
          </a:prstGeom>
          <a:noFill/>
          <a:ln/>
        </p:spPr>
        <p:txBody>
          <a:bodyPr wrap="square" rtlCol="0" anchor="ctr"/>
          <a:lstStyle/>
          <a:p>
            <a:pPr marL="0" indent="0" algn="ctr">
              <a:buNone/>
            </a:pPr>
            <a:r>
              <a:rPr lang="en-US" sz="2400" b="1" dirty="0">
                <a:solidFill>
                  <a:srgbClr val="D9B677"/>
                </a:solidFill>
                <a:latin typeface="Cambria" pitchFamily="34" charset="0"/>
                <a:ea typeface="Cambria" pitchFamily="34" charset="-122"/>
                <a:cs typeface="Cambria" pitchFamily="34" charset="-120"/>
              </a:rPr>
              <a:t>M₁</a:t>
            </a:r>
            <a:endParaRPr lang="en-US" sz="2400" dirty="0"/>
          </a:p>
        </p:txBody>
      </p:sp>
      <p:sp>
        <p:nvSpPr>
          <p:cNvPr id="10" name="Text 8"/>
          <p:cNvSpPr/>
          <p:nvPr/>
        </p:nvSpPr>
        <p:spPr>
          <a:xfrm>
            <a:off x="8412480" y="4480560"/>
            <a:ext cx="2468880" cy="365760"/>
          </a:xfrm>
          <a:prstGeom prst="rect">
            <a:avLst/>
          </a:prstGeom>
          <a:noFill/>
          <a:ln/>
        </p:spPr>
        <p:txBody>
          <a:bodyPr wrap="square" rtlCol="0" anchor="ctr"/>
          <a:lstStyle/>
          <a:p>
            <a:pPr marL="0" indent="0" algn="ctr">
              <a:buNone/>
            </a:pPr>
            <a:r>
              <a:rPr lang="en-US" i="1" dirty="0">
                <a:solidFill>
                  <a:srgbClr val="8C8274"/>
                </a:solidFill>
                <a:latin typeface="Calibri" pitchFamily="34" charset="0"/>
                <a:ea typeface="Calibri" pitchFamily="34" charset="-122"/>
                <a:cs typeface="Calibri" pitchFamily="34" charset="-120"/>
              </a:rPr>
              <a:t>M₂, M₃, …</a:t>
            </a:r>
            <a:endParaRPr lang="en-US" dirty="0"/>
          </a:p>
        </p:txBody>
      </p:sp>
      <p:sp>
        <p:nvSpPr>
          <p:cNvPr id="11" name="Text 9"/>
          <p:cNvSpPr/>
          <p:nvPr/>
        </p:nvSpPr>
        <p:spPr>
          <a:xfrm>
            <a:off x="7772400" y="5180076"/>
            <a:ext cx="3749040" cy="365760"/>
          </a:xfrm>
          <a:prstGeom prst="rect">
            <a:avLst/>
          </a:prstGeom>
          <a:noFill/>
          <a:ln/>
        </p:spPr>
        <p:txBody>
          <a:bodyPr wrap="square" rtlCol="0" anchor="ctr"/>
          <a:lstStyle/>
          <a:p>
            <a:pPr marL="0" indent="0" algn="ctr">
              <a:buNone/>
            </a:pPr>
            <a:r>
              <a:rPr lang="en-US" b="1" kern="0" spc="100" dirty="0">
                <a:solidFill>
                  <a:srgbClr val="A97C43"/>
                </a:solidFill>
                <a:latin typeface="Calibri" pitchFamily="34" charset="0"/>
                <a:ea typeface="Calibri" pitchFamily="34" charset="-122"/>
                <a:cs typeface="Calibri" pitchFamily="34" charset="-120"/>
              </a:rPr>
              <a:t>resilience threshold</a:t>
            </a:r>
            <a:endParaRPr lang="en-US" dirty="0"/>
          </a:p>
        </p:txBody>
      </p:sp>
      <p:sp>
        <p:nvSpPr>
          <p:cNvPr id="12" name="Text 10"/>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RESILIENCE THRESHOLDS</a:t>
            </a:r>
            <a:endParaRPr lang="en-US" sz="850" dirty="0"/>
          </a:p>
        </p:txBody>
      </p:sp>
      <p:sp>
        <p:nvSpPr>
          <p:cNvPr id="13" name="Text 11"/>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34 / 48</a:t>
            </a:r>
            <a:endParaRPr lang="en-US" sz="8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RESILIENCE THRESHOLDS</a:t>
            </a:r>
            <a:endParaRPr lang="en-US" sz="1200" dirty="0"/>
          </a:p>
        </p:txBody>
      </p:sp>
      <p:sp>
        <p:nvSpPr>
          <p:cNvPr id="4" name="Text 2"/>
          <p:cNvSpPr/>
          <p:nvPr/>
        </p:nvSpPr>
        <p:spPr>
          <a:xfrm>
            <a:off x="868680" y="1234440"/>
            <a:ext cx="10703560" cy="822960"/>
          </a:xfrm>
          <a:prstGeom prst="rect">
            <a:avLst/>
          </a:prstGeom>
          <a:noFill/>
          <a:ln/>
        </p:spPr>
        <p:txBody>
          <a:bodyPr wrap="square" rtlCol="0" anchor="t"/>
          <a:lstStyle/>
          <a:p>
            <a:pPr>
              <a:lnSpc>
                <a:spcPts val="2400"/>
              </a:lnSpc>
              <a:spcAft>
                <a:spcPts val="1400"/>
              </a:spcAft>
            </a:pPr>
            <a:r>
              <a:rPr lang="en-US" sz="3200" b="1" dirty="0">
                <a:solidFill>
                  <a:srgbClr val="1C3D5C"/>
                </a:solidFill>
                <a:latin typeface="Cambria" pitchFamily="34" charset="0"/>
                <a:ea typeface="Cambria" pitchFamily="34" charset="-122"/>
                <a:cs typeface="Cambria" pitchFamily="34" charset="-120"/>
              </a:rPr>
              <a:t>A striking fact: </a:t>
            </a:r>
          </a:p>
          <a:p>
            <a:pPr>
              <a:lnSpc>
                <a:spcPts val="2400"/>
              </a:lnSpc>
              <a:spcAft>
                <a:spcPts val="1400"/>
              </a:spcAft>
            </a:pPr>
            <a:r>
              <a:rPr lang="en-US" sz="3200" b="1" dirty="0">
                <a:solidFill>
                  <a:srgbClr val="1C3D5C"/>
                </a:solidFill>
                <a:latin typeface="Cambria" pitchFamily="34" charset="0"/>
                <a:ea typeface="Cambria" pitchFamily="34" charset="-122"/>
                <a:cs typeface="Cambria" pitchFamily="34" charset="-120"/>
              </a:rPr>
              <a:t>Formal derivations have no resilience thresholds.</a:t>
            </a:r>
            <a:endParaRPr lang="en-US" sz="3200" dirty="0"/>
          </a:p>
        </p:txBody>
      </p:sp>
      <p:sp>
        <p:nvSpPr>
          <p:cNvPr id="5" name="Text 3"/>
          <p:cNvSpPr/>
          <p:nvPr/>
        </p:nvSpPr>
        <p:spPr>
          <a:xfrm>
            <a:off x="853795" y="2715768"/>
            <a:ext cx="10703560" cy="384048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Introduce any derivational error — a misstep in modus ponens, a slip in and-elimination — and one can end up anywhere whatsoever. No “logical system” containing a systematic derivational error can reliably reach the truth.</a:t>
            </a:r>
            <a:endParaRPr lang="en-US" sz="2400" dirty="0"/>
          </a:p>
          <a:p>
            <a:pPr marL="0" indent="0" algn="l">
              <a:lnSpc>
                <a:spcPts val="2400"/>
              </a:lnSpc>
              <a:spcAft>
                <a:spcPts val="1000"/>
              </a:spcAft>
              <a:buNone/>
            </a:pPr>
            <a:endParaRPr lang="en-US" sz="1550" i="1" dirty="0">
              <a:solidFill>
                <a:srgbClr val="8C8274"/>
              </a:solidFill>
              <a:latin typeface="Cambria" pitchFamily="34" charset="0"/>
              <a:ea typeface="Cambria" pitchFamily="34" charset="-122"/>
              <a:cs typeface="Cambria" pitchFamily="34" charset="-120"/>
            </a:endParaRPr>
          </a:p>
          <a:p>
            <a:pPr marL="0" indent="0" algn="l">
              <a:lnSpc>
                <a:spcPts val="2400"/>
              </a:lnSpc>
              <a:spcAft>
                <a:spcPts val="1000"/>
              </a:spcAft>
              <a:buNone/>
            </a:pPr>
            <a:r>
              <a:rPr lang="en-US" sz="2000" i="1" dirty="0">
                <a:solidFill>
                  <a:srgbClr val="8C8274"/>
                </a:solidFill>
                <a:latin typeface="Cambria" pitchFamily="34" charset="0"/>
                <a:ea typeface="Cambria" pitchFamily="34" charset="-122"/>
                <a:cs typeface="Cambria" pitchFamily="34" charset="-120"/>
              </a:rPr>
              <a:t>This matches what people have long noticed about pure reasoning: make a misstep, and you could end up (pretty much) anywhere.</a:t>
            </a:r>
            <a:endParaRPr lang="en-US" sz="20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RESILIENCE THRESHOLDS</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35 / 48</a:t>
            </a:r>
            <a:endParaRPr lang="en-US" sz="8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1C3D5C"/>
        </a:solidFill>
        <a:effectLst/>
      </p:bgPr>
    </p:bg>
    <p:spTree>
      <p:nvGrpSpPr>
        <p:cNvPr id="1" name=""/>
        <p:cNvGrpSpPr/>
        <p:nvPr/>
      </p:nvGrpSpPr>
      <p:grpSpPr>
        <a:xfrm>
          <a:off x="0" y="0"/>
          <a:ext cx="0" cy="0"/>
          <a:chOff x="0" y="0"/>
          <a:chExt cx="0" cy="0"/>
        </a:xfrm>
      </p:grpSpPr>
      <p:sp>
        <p:nvSpPr>
          <p:cNvPr id="2" name="Shape 0"/>
          <p:cNvSpPr/>
          <p:nvPr/>
        </p:nvSpPr>
        <p:spPr>
          <a:xfrm>
            <a:off x="0" y="-164592"/>
            <a:ext cx="12191695" cy="6858000"/>
          </a:xfrm>
          <a:prstGeom prst="rect">
            <a:avLst/>
          </a:prstGeom>
          <a:solidFill>
            <a:srgbClr val="1C3D5C"/>
          </a:solidFill>
          <a:ln/>
        </p:spPr>
        <p:txBody>
          <a:bodyPr/>
          <a:lstStyle/>
          <a:p>
            <a:endParaRPr lang="en-US"/>
          </a:p>
        </p:txBody>
      </p:sp>
      <p:sp>
        <p:nvSpPr>
          <p:cNvPr id="3" name="Text 1"/>
          <p:cNvSpPr/>
          <p:nvPr/>
        </p:nvSpPr>
        <p:spPr>
          <a:xfrm>
            <a:off x="9144000" y="3840480"/>
            <a:ext cx="2926080" cy="3108960"/>
          </a:xfrm>
          <a:prstGeom prst="rect">
            <a:avLst/>
          </a:prstGeom>
          <a:noFill/>
          <a:ln/>
        </p:spPr>
        <p:txBody>
          <a:bodyPr wrap="square" rtlCol="0" anchor="ctr"/>
          <a:lstStyle/>
          <a:p>
            <a:pPr marL="0" indent="0" algn="ctr">
              <a:buNone/>
            </a:pPr>
            <a:r>
              <a:rPr lang="en-US" sz="20000" dirty="0">
                <a:solidFill>
                  <a:srgbClr val="142C43"/>
                </a:solidFill>
                <a:latin typeface="Cambria" pitchFamily="34" charset="0"/>
                <a:ea typeface="Cambria" pitchFamily="34" charset="-122"/>
                <a:cs typeface="Cambria" pitchFamily="34" charset="-120"/>
              </a:rPr>
              <a:t>§</a:t>
            </a:r>
            <a:endParaRPr lang="en-US" sz="20000" dirty="0"/>
          </a:p>
        </p:txBody>
      </p:sp>
      <p:sp>
        <p:nvSpPr>
          <p:cNvPr id="4" name="Shape 2"/>
          <p:cNvSpPr/>
          <p:nvPr/>
        </p:nvSpPr>
        <p:spPr>
          <a:xfrm>
            <a:off x="868680" y="827532"/>
            <a:ext cx="109728" cy="109728"/>
          </a:xfrm>
          <a:prstGeom prst="ellipse">
            <a:avLst/>
          </a:prstGeom>
          <a:solidFill>
            <a:srgbClr val="D9B677"/>
          </a:solidFill>
          <a:ln/>
        </p:spPr>
        <p:txBody>
          <a:bodyPr/>
          <a:lstStyle/>
          <a:p>
            <a:endParaRPr lang="en-US"/>
          </a:p>
        </p:txBody>
      </p:sp>
      <p:sp>
        <p:nvSpPr>
          <p:cNvPr id="5" name="Text 3"/>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D9B677"/>
                </a:solidFill>
                <a:latin typeface="Calibri" pitchFamily="34" charset="0"/>
                <a:ea typeface="Calibri" pitchFamily="34" charset="-122"/>
                <a:cs typeface="Calibri" pitchFamily="34" charset="-120"/>
              </a:rPr>
              <a:t>RESILIENCE THRESHOLDS</a:t>
            </a:r>
            <a:endParaRPr lang="en-US" sz="1200" dirty="0"/>
          </a:p>
        </p:txBody>
      </p:sp>
      <p:sp>
        <p:nvSpPr>
          <p:cNvPr id="6" name="Text 4"/>
          <p:cNvSpPr/>
          <p:nvPr/>
        </p:nvSpPr>
        <p:spPr>
          <a:xfrm>
            <a:off x="868680" y="1207008"/>
            <a:ext cx="10058400" cy="822960"/>
          </a:xfrm>
          <a:prstGeom prst="rect">
            <a:avLst/>
          </a:prstGeom>
          <a:noFill/>
          <a:ln/>
        </p:spPr>
        <p:txBody>
          <a:bodyPr wrap="square" rtlCol="0" anchor="t"/>
          <a:lstStyle/>
          <a:p>
            <a:pPr marL="0" indent="0">
              <a:lnSpc>
                <a:spcPts val="2100"/>
              </a:lnSpc>
              <a:buNone/>
            </a:pPr>
            <a:r>
              <a:rPr lang="en-US" sz="2400" i="1" dirty="0">
                <a:solidFill>
                  <a:srgbClr val="AFC1D4"/>
                </a:solidFill>
                <a:latin typeface="Calibri" pitchFamily="34" charset="0"/>
                <a:ea typeface="Calibri" pitchFamily="34" charset="-122"/>
                <a:cs typeface="Calibri" pitchFamily="34" charset="-120"/>
              </a:rPr>
              <a:t>So here is my hypothesis. I haven’t shown it — I’ll sketch at the end how someone might, by looking at specific cases:</a:t>
            </a:r>
            <a:endParaRPr lang="en-US" sz="2400" dirty="0"/>
          </a:p>
        </p:txBody>
      </p:sp>
      <p:sp>
        <p:nvSpPr>
          <p:cNvPr id="7" name="Text 5"/>
          <p:cNvSpPr/>
          <p:nvPr/>
        </p:nvSpPr>
        <p:spPr>
          <a:xfrm>
            <a:off x="868680" y="2203704"/>
            <a:ext cx="10241280" cy="2651760"/>
          </a:xfrm>
          <a:prstGeom prst="rect">
            <a:avLst/>
          </a:prstGeom>
          <a:noFill/>
          <a:ln/>
        </p:spPr>
        <p:txBody>
          <a:bodyPr wrap="square" rtlCol="0" anchor="t"/>
          <a:lstStyle/>
          <a:p>
            <a:pPr marL="0" indent="0">
              <a:lnSpc>
                <a:spcPts val="3900"/>
              </a:lnSpc>
              <a:buNone/>
            </a:pPr>
            <a:r>
              <a:rPr lang="en-US" sz="3200" b="1" dirty="0">
                <a:solidFill>
                  <a:srgbClr val="F6EFE2"/>
                </a:solidFill>
                <a:latin typeface="Cambria" pitchFamily="34" charset="0"/>
                <a:ea typeface="Cambria" pitchFamily="34" charset="-122"/>
                <a:cs typeface="Cambria" pitchFamily="34" charset="-120"/>
              </a:rPr>
              <a:t>Incorporating certain errors systematically into an algorithmic device yields another device — less reliable, but reliable enough that we regard its user as knowing the answer.</a:t>
            </a:r>
            <a:endParaRPr lang="en-US" sz="3200" dirty="0"/>
          </a:p>
        </p:txBody>
      </p:sp>
      <p:sp>
        <p:nvSpPr>
          <p:cNvPr id="8" name="Text 6"/>
          <p:cNvSpPr/>
          <p:nvPr/>
        </p:nvSpPr>
        <p:spPr>
          <a:xfrm>
            <a:off x="858520" y="4855464"/>
            <a:ext cx="10241280" cy="731520"/>
          </a:xfrm>
          <a:prstGeom prst="rect">
            <a:avLst/>
          </a:prstGeom>
          <a:noFill/>
          <a:ln/>
        </p:spPr>
        <p:txBody>
          <a:bodyPr wrap="square" rtlCol="0" anchor="t"/>
          <a:lstStyle/>
          <a:p>
            <a:pPr marL="0" indent="0">
              <a:lnSpc>
                <a:spcPts val="2600"/>
              </a:lnSpc>
              <a:buNone/>
            </a:pPr>
            <a:r>
              <a:rPr lang="en-US" sz="2000" i="1" dirty="0">
                <a:solidFill>
                  <a:srgbClr val="D9B677"/>
                </a:solidFill>
                <a:latin typeface="Cambria" pitchFamily="34" charset="0"/>
                <a:ea typeface="Cambria" pitchFamily="34" charset="-122"/>
                <a:cs typeface="Cambria" pitchFamily="34" charset="-120"/>
              </a:rPr>
              <a:t>…considering proof as it’s practiced, not as it’s transcribed into formal derivations.</a:t>
            </a:r>
            <a:endParaRPr lang="en-US" sz="2000" dirty="0"/>
          </a:p>
        </p:txBody>
      </p:sp>
      <p:sp>
        <p:nvSpPr>
          <p:cNvPr id="9" name="Text 7"/>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AFC1D4"/>
                </a:solidFill>
                <a:latin typeface="Calibri" pitchFamily="34" charset="0"/>
                <a:ea typeface="Calibri" pitchFamily="34" charset="-122"/>
                <a:cs typeface="Calibri" pitchFamily="34" charset="-120"/>
              </a:rPr>
              <a:t>RESILIENCE THRESHOLDS</a:t>
            </a:r>
            <a:endParaRPr lang="en-US" sz="850" dirty="0"/>
          </a:p>
        </p:txBody>
      </p:sp>
      <p:sp>
        <p:nvSpPr>
          <p:cNvPr id="10" name="Text 8"/>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AFC1D4"/>
                </a:solidFill>
                <a:latin typeface="Calibri" pitchFamily="34" charset="0"/>
                <a:ea typeface="Calibri" pitchFamily="34" charset="-122"/>
                <a:cs typeface="Calibri" pitchFamily="34" charset="-120"/>
              </a:rPr>
              <a:t>36 / 48</a:t>
            </a:r>
            <a:endParaRPr lang="en-US" sz="8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TWO KINDS OF REASONING</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A recent distinction</a:t>
            </a:r>
            <a:endParaRPr lang="en-US" sz="3200" dirty="0"/>
          </a:p>
        </p:txBody>
      </p:sp>
      <p:sp>
        <p:nvSpPr>
          <p:cNvPr id="5" name="Text 3"/>
          <p:cNvSpPr/>
          <p:nvPr/>
        </p:nvSpPr>
        <p:spPr>
          <a:xfrm>
            <a:off x="868679" y="194564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Distinguishing mathematical reasoning from logical reasoning — reasoning based on derivations — is recent, and not one recognized by most philosophers or, I think, most mathematicians.</a:t>
            </a:r>
          </a:p>
          <a:p>
            <a:pPr marL="0" indent="0" algn="l">
              <a:lnSpc>
                <a:spcPts val="2400"/>
              </a:lnSpc>
              <a:spcAft>
                <a:spcPts val="10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If we keep thinking mathematical proof is just an abbreviation of derivations, we will never see this.</a:t>
            </a:r>
          </a:p>
          <a:p>
            <a:pPr marL="0" indent="0" algn="l">
              <a:lnSpc>
                <a:spcPts val="2400"/>
              </a:lnSpc>
              <a:spcAft>
                <a:spcPts val="1000"/>
              </a:spcAft>
              <a:buNone/>
            </a:pPr>
            <a:endParaRPr lang="en-US" sz="2400" dirty="0"/>
          </a:p>
          <a:p>
            <a:pPr marL="0" indent="0" algn="l">
              <a:lnSpc>
                <a:spcPts val="2400"/>
              </a:lnSpc>
              <a:spcAft>
                <a:spcPts val="1000"/>
              </a:spcAft>
              <a:buNone/>
            </a:pPr>
            <a:r>
              <a:rPr lang="en-US" sz="2400" i="1" dirty="0">
                <a:solidFill>
                  <a:srgbClr val="1C3D5C"/>
                </a:solidFill>
                <a:latin typeface="Cambria" pitchFamily="34" charset="0"/>
                <a:ea typeface="Cambria" pitchFamily="34" charset="-122"/>
                <a:cs typeface="Cambria" pitchFamily="34" charset="-120"/>
              </a:rPr>
              <a:t>Crucial to how mathematical reasoning can be “user-friendly” — how it can have resilience thresholds — is thinking carefully about how notation is manipulated in practice.</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TWO KINDS OF REASONING</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37 / 48</a:t>
            </a:r>
            <a:endParaRPr lang="en-US" sz="8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BABY EXAMPLES</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Counting — and how we add</a:t>
            </a:r>
            <a:endParaRPr lang="en-US" sz="3200" dirty="0"/>
          </a:p>
        </p:txBody>
      </p:sp>
      <p:sp>
        <p:nvSpPr>
          <p:cNvPr id="5" name="Shape 3"/>
          <p:cNvSpPr/>
          <p:nvPr/>
        </p:nvSpPr>
        <p:spPr>
          <a:xfrm>
            <a:off x="868680" y="2286000"/>
            <a:ext cx="10454335" cy="2286000"/>
          </a:xfrm>
          <a:prstGeom prst="roundRect">
            <a:avLst>
              <a:gd name="adj" fmla="val 3200"/>
            </a:avLst>
          </a:prstGeom>
          <a:solidFill>
            <a:srgbClr val="2E2823"/>
          </a:solidFill>
          <a:ln/>
        </p:spPr>
        <p:txBody>
          <a:bodyPr/>
          <a:lstStyle/>
          <a:p>
            <a:endParaRPr lang="en-US"/>
          </a:p>
        </p:txBody>
      </p:sp>
      <p:sp>
        <p:nvSpPr>
          <p:cNvPr id="6" name="Text 4"/>
          <p:cNvSpPr/>
          <p:nvPr/>
        </p:nvSpPr>
        <p:spPr>
          <a:xfrm>
            <a:off x="1417320" y="2377440"/>
            <a:ext cx="9357055" cy="2103120"/>
          </a:xfrm>
          <a:prstGeom prst="rect">
            <a:avLst/>
          </a:prstGeom>
          <a:noFill/>
          <a:ln/>
        </p:spPr>
        <p:txBody>
          <a:bodyPr wrap="square" rtlCol="0" anchor="ctr"/>
          <a:lstStyle/>
          <a:p>
            <a:pPr marL="0" indent="0" algn="l">
              <a:lnSpc>
                <a:spcPts val="2500"/>
              </a:lnSpc>
              <a:buNone/>
            </a:pPr>
            <a:r>
              <a:rPr lang="en-US" sz="2000" dirty="0">
                <a:solidFill>
                  <a:srgbClr val="F6EFE2"/>
                </a:solidFill>
                <a:latin typeface="Courier New" pitchFamily="34" charset="0"/>
                <a:ea typeface="Courier New" pitchFamily="34" charset="-122"/>
                <a:cs typeface="Courier New" pitchFamily="34" charset="-120"/>
              </a:rPr>
              <a:t>   1 1 7 1 6</a:t>
            </a:r>
            <a:endParaRPr lang="en-US" sz="2000" dirty="0"/>
          </a:p>
          <a:p>
            <a:pPr marL="0" indent="0" algn="l">
              <a:lnSpc>
                <a:spcPts val="2500"/>
              </a:lnSpc>
              <a:buNone/>
            </a:pPr>
            <a:r>
              <a:rPr lang="en-US" sz="2000" dirty="0">
                <a:solidFill>
                  <a:srgbClr val="F6EFE2"/>
                </a:solidFill>
                <a:latin typeface="Courier New" pitchFamily="34" charset="0"/>
                <a:ea typeface="Courier New" pitchFamily="34" charset="-122"/>
                <a:cs typeface="Courier New" pitchFamily="34" charset="-120"/>
              </a:rPr>
              <a:t> +     2 3 4</a:t>
            </a:r>
            <a:endParaRPr lang="en-US" sz="2000" dirty="0"/>
          </a:p>
          <a:p>
            <a:pPr marL="0" indent="0" algn="l">
              <a:lnSpc>
                <a:spcPts val="2500"/>
              </a:lnSpc>
              <a:buNone/>
            </a:pPr>
            <a:r>
              <a:rPr lang="en-US" sz="2000" dirty="0">
                <a:solidFill>
                  <a:srgbClr val="F6EFE2"/>
                </a:solidFill>
                <a:latin typeface="Courier New" pitchFamily="34" charset="0"/>
                <a:ea typeface="Courier New" pitchFamily="34" charset="-122"/>
                <a:cs typeface="Courier New" pitchFamily="34" charset="-120"/>
              </a:rPr>
              <a:t> ─────────────</a:t>
            </a:r>
            <a:endParaRPr lang="en-US" sz="2000" dirty="0"/>
          </a:p>
          <a:p>
            <a:pPr marL="0" indent="0" algn="l">
              <a:lnSpc>
                <a:spcPts val="2500"/>
              </a:lnSpc>
              <a:buNone/>
            </a:pPr>
            <a:r>
              <a:rPr lang="en-US" sz="2000" dirty="0">
                <a:solidFill>
                  <a:srgbClr val="F6EFE2"/>
                </a:solidFill>
                <a:latin typeface="Courier New" pitchFamily="34" charset="0"/>
                <a:ea typeface="Courier New" pitchFamily="34" charset="-122"/>
                <a:cs typeface="Courier New" pitchFamily="34" charset="-120"/>
              </a:rPr>
              <a:t>   1 1 9 5 0</a:t>
            </a:r>
            <a:endParaRPr lang="en-US" sz="2000" dirty="0"/>
          </a:p>
        </p:txBody>
      </p:sp>
      <p:sp>
        <p:nvSpPr>
          <p:cNvPr id="7" name="Text 5"/>
          <p:cNvSpPr/>
          <p:nvPr/>
        </p:nvSpPr>
        <p:spPr>
          <a:xfrm>
            <a:off x="868680" y="4800600"/>
            <a:ext cx="10454335" cy="1188720"/>
          </a:xfrm>
          <a:prstGeom prst="rect">
            <a:avLst/>
          </a:prstGeom>
          <a:noFill/>
          <a:ln/>
        </p:spPr>
        <p:txBody>
          <a:bodyPr wrap="square" rtlCol="0" anchor="t"/>
          <a:lstStyle/>
          <a:p>
            <a:pPr marL="0" indent="0">
              <a:lnSpc>
                <a:spcPts val="2200"/>
              </a:lnSpc>
              <a:buNone/>
            </a:pPr>
            <a:r>
              <a:rPr lang="en-US" sz="2400" dirty="0">
                <a:solidFill>
                  <a:srgbClr val="3D3730"/>
                </a:solidFill>
                <a:latin typeface="Cambria" pitchFamily="34" charset="0"/>
                <a:ea typeface="Cambria" pitchFamily="34" charset="-122"/>
                <a:cs typeface="Cambria" pitchFamily="34" charset="-120"/>
              </a:rPr>
              <a:t>Small errors get made in carrying. So, for many questions about how large a sum is, ways of adding that permit certain carrying mistakes will still be reliable.</a:t>
            </a:r>
            <a:endParaRPr lang="en-US" sz="2400" dirty="0"/>
          </a:p>
        </p:txBody>
      </p:sp>
      <p:sp>
        <p:nvSpPr>
          <p:cNvPr id="8" name="Text 6"/>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BABY EXAMPLES</a:t>
            </a:r>
            <a:endParaRPr lang="en-US" sz="850" dirty="0"/>
          </a:p>
        </p:txBody>
      </p:sp>
      <p:sp>
        <p:nvSpPr>
          <p:cNvPr id="9" name="Text 7"/>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38 / 48</a:t>
            </a:r>
            <a:endParaRPr lang="en-US" sz="8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BABY EXAMPLES</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Multiplication</a:t>
            </a:r>
            <a:endParaRPr lang="en-US" sz="3200" dirty="0"/>
          </a:p>
        </p:txBody>
      </p:sp>
      <p:sp>
        <p:nvSpPr>
          <p:cNvPr id="5" name="Shape 3"/>
          <p:cNvSpPr/>
          <p:nvPr/>
        </p:nvSpPr>
        <p:spPr>
          <a:xfrm>
            <a:off x="868680" y="2286000"/>
            <a:ext cx="10454335" cy="2880360"/>
          </a:xfrm>
          <a:prstGeom prst="roundRect">
            <a:avLst>
              <a:gd name="adj" fmla="val 2540"/>
            </a:avLst>
          </a:prstGeom>
          <a:solidFill>
            <a:srgbClr val="2E2823"/>
          </a:solidFill>
          <a:ln/>
        </p:spPr>
        <p:txBody>
          <a:bodyPr/>
          <a:lstStyle/>
          <a:p>
            <a:endParaRPr lang="en-US"/>
          </a:p>
        </p:txBody>
      </p:sp>
      <p:sp>
        <p:nvSpPr>
          <p:cNvPr id="6" name="Text 4"/>
          <p:cNvSpPr/>
          <p:nvPr/>
        </p:nvSpPr>
        <p:spPr>
          <a:xfrm>
            <a:off x="1417320" y="2377440"/>
            <a:ext cx="9357055" cy="2697480"/>
          </a:xfrm>
          <a:prstGeom prst="rect">
            <a:avLst/>
          </a:prstGeom>
          <a:noFill/>
          <a:ln/>
        </p:spPr>
        <p:txBody>
          <a:bodyPr wrap="square" rtlCol="0" anchor="ctr"/>
          <a:lstStyle/>
          <a:p>
            <a:pPr marL="0" indent="0" algn="l">
              <a:lnSpc>
                <a:spcPts val="1875"/>
              </a:lnSpc>
              <a:buNone/>
            </a:pPr>
            <a:r>
              <a:rPr lang="en-US" sz="1500" dirty="0">
                <a:solidFill>
                  <a:srgbClr val="F6EFE2"/>
                </a:solidFill>
                <a:latin typeface="Courier New" pitchFamily="34" charset="0"/>
                <a:ea typeface="Courier New" pitchFamily="34" charset="-122"/>
                <a:cs typeface="Courier New" pitchFamily="34" charset="-120"/>
              </a:rPr>
              <a:t>      1 7 6</a:t>
            </a:r>
            <a:endParaRPr lang="en-US" sz="1500" dirty="0"/>
          </a:p>
          <a:p>
            <a:pPr marL="0" indent="0" algn="l">
              <a:lnSpc>
                <a:spcPts val="1875"/>
              </a:lnSpc>
              <a:buNone/>
            </a:pPr>
            <a:r>
              <a:rPr lang="en-US" sz="1500" dirty="0">
                <a:solidFill>
                  <a:srgbClr val="F6EFE2"/>
                </a:solidFill>
                <a:latin typeface="Courier New" pitchFamily="34" charset="0"/>
                <a:ea typeface="Courier New" pitchFamily="34" charset="-122"/>
                <a:cs typeface="Courier New" pitchFamily="34" charset="-120"/>
              </a:rPr>
              <a:t>   ×  2 3 4</a:t>
            </a:r>
            <a:endParaRPr lang="en-US" sz="1500" dirty="0"/>
          </a:p>
          <a:p>
            <a:pPr marL="0" indent="0" algn="l">
              <a:lnSpc>
                <a:spcPts val="1875"/>
              </a:lnSpc>
              <a:buNone/>
            </a:pPr>
            <a:r>
              <a:rPr lang="en-US" sz="1500" dirty="0">
                <a:solidFill>
                  <a:srgbClr val="F6EFE2"/>
                </a:solidFill>
                <a:latin typeface="Courier New" pitchFamily="34" charset="0"/>
                <a:ea typeface="Courier New" pitchFamily="34" charset="-122"/>
                <a:cs typeface="Courier New" pitchFamily="34" charset="-120"/>
              </a:rPr>
              <a:t>  ──────────</a:t>
            </a:r>
            <a:endParaRPr lang="en-US" sz="1500" dirty="0"/>
          </a:p>
          <a:p>
            <a:pPr marL="0" indent="0" algn="l">
              <a:lnSpc>
                <a:spcPts val="1875"/>
              </a:lnSpc>
              <a:buNone/>
            </a:pPr>
            <a:r>
              <a:rPr lang="en-US" sz="1500" dirty="0">
                <a:solidFill>
                  <a:srgbClr val="F6EFE2"/>
                </a:solidFill>
                <a:latin typeface="Courier New" pitchFamily="34" charset="0"/>
                <a:ea typeface="Courier New" pitchFamily="34" charset="-122"/>
                <a:cs typeface="Courier New" pitchFamily="34" charset="-120"/>
              </a:rPr>
              <a:t>      7 0 4</a:t>
            </a:r>
            <a:endParaRPr lang="en-US" sz="1500" dirty="0"/>
          </a:p>
          <a:p>
            <a:pPr marL="0" indent="0" algn="l">
              <a:lnSpc>
                <a:spcPts val="1875"/>
              </a:lnSpc>
              <a:buNone/>
            </a:pPr>
            <a:r>
              <a:rPr lang="en-US" sz="1500" dirty="0">
                <a:solidFill>
                  <a:srgbClr val="F6EFE2"/>
                </a:solidFill>
                <a:latin typeface="Courier New" pitchFamily="34" charset="0"/>
                <a:ea typeface="Courier New" pitchFamily="34" charset="-122"/>
                <a:cs typeface="Courier New" pitchFamily="34" charset="-120"/>
              </a:rPr>
              <a:t>    5 2 8 0</a:t>
            </a:r>
            <a:endParaRPr lang="en-US" sz="1500" dirty="0"/>
          </a:p>
          <a:p>
            <a:pPr marL="0" indent="0" algn="l">
              <a:lnSpc>
                <a:spcPts val="1875"/>
              </a:lnSpc>
              <a:buNone/>
            </a:pPr>
            <a:r>
              <a:rPr lang="en-US" sz="1500" dirty="0">
                <a:solidFill>
                  <a:srgbClr val="F6EFE2"/>
                </a:solidFill>
                <a:latin typeface="Courier New" pitchFamily="34" charset="0"/>
                <a:ea typeface="Courier New" pitchFamily="34" charset="-122"/>
                <a:cs typeface="Courier New" pitchFamily="34" charset="-120"/>
              </a:rPr>
              <a:t>  3 5 2 0 0</a:t>
            </a:r>
            <a:endParaRPr lang="en-US" sz="1500" dirty="0"/>
          </a:p>
          <a:p>
            <a:pPr marL="0" indent="0" algn="l">
              <a:lnSpc>
                <a:spcPts val="1875"/>
              </a:lnSpc>
              <a:buNone/>
            </a:pPr>
            <a:r>
              <a:rPr lang="en-US" sz="1500" dirty="0">
                <a:solidFill>
                  <a:srgbClr val="F6EFE2"/>
                </a:solidFill>
                <a:latin typeface="Courier New" pitchFamily="34" charset="0"/>
                <a:ea typeface="Courier New" pitchFamily="34" charset="-122"/>
                <a:cs typeface="Courier New" pitchFamily="34" charset="-120"/>
              </a:rPr>
              <a:t>  ──────────</a:t>
            </a:r>
            <a:endParaRPr lang="en-US" sz="1500" dirty="0"/>
          </a:p>
          <a:p>
            <a:pPr marL="0" indent="0" algn="l">
              <a:lnSpc>
                <a:spcPts val="1875"/>
              </a:lnSpc>
              <a:buNone/>
            </a:pPr>
            <a:r>
              <a:rPr lang="en-US" sz="1500" dirty="0">
                <a:solidFill>
                  <a:srgbClr val="F6EFE2"/>
                </a:solidFill>
                <a:latin typeface="Courier New" pitchFamily="34" charset="0"/>
                <a:ea typeface="Courier New" pitchFamily="34" charset="-122"/>
                <a:cs typeface="Courier New" pitchFamily="34" charset="-120"/>
              </a:rPr>
              <a:t>  4 1 , 1 8 4</a:t>
            </a:r>
            <a:endParaRPr lang="en-US" sz="1500" dirty="0"/>
          </a:p>
        </p:txBody>
      </p:sp>
      <p:sp>
        <p:nvSpPr>
          <p:cNvPr id="7" name="Text 5"/>
          <p:cNvSpPr/>
          <p:nvPr/>
        </p:nvSpPr>
        <p:spPr>
          <a:xfrm>
            <a:off x="868680" y="5394960"/>
            <a:ext cx="10454335" cy="1188720"/>
          </a:xfrm>
          <a:prstGeom prst="rect">
            <a:avLst/>
          </a:prstGeom>
          <a:noFill/>
          <a:ln/>
        </p:spPr>
        <p:txBody>
          <a:bodyPr wrap="square" rtlCol="0" anchor="t"/>
          <a:lstStyle/>
          <a:p>
            <a:pPr marL="0" indent="0">
              <a:lnSpc>
                <a:spcPts val="2200"/>
              </a:lnSpc>
              <a:buNone/>
            </a:pPr>
            <a:r>
              <a:rPr lang="en-US" sz="2400" dirty="0">
                <a:solidFill>
                  <a:srgbClr val="3D3730"/>
                </a:solidFill>
                <a:latin typeface="Cambria" pitchFamily="34" charset="0"/>
                <a:ea typeface="Cambria" pitchFamily="34" charset="-122"/>
                <a:cs typeface="Cambria" pitchFamily="34" charset="-120"/>
              </a:rPr>
              <a:t>Big errors can arise from mis-remembering how many zeros to append. So for many questions about a numerical result, the alternative methods are not reliable.</a:t>
            </a:r>
            <a:endParaRPr lang="en-US" sz="2400" dirty="0"/>
          </a:p>
        </p:txBody>
      </p:sp>
      <p:sp>
        <p:nvSpPr>
          <p:cNvPr id="8" name="Text 6"/>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BABY EXAMPLES</a:t>
            </a:r>
            <a:endParaRPr lang="en-US" sz="850" dirty="0"/>
          </a:p>
        </p:txBody>
      </p:sp>
      <p:sp>
        <p:nvSpPr>
          <p:cNvPr id="9" name="Text 7"/>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39 / 48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QUESTION</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A slowly recognized issue</a:t>
            </a:r>
            <a:endParaRPr lang="en-US" sz="3200" dirty="0"/>
          </a:p>
        </p:txBody>
      </p:sp>
      <p:sp>
        <p:nvSpPr>
          <p:cNvPr id="5" name="Text 3"/>
          <p:cNvSpPr/>
          <p:nvPr/>
        </p:nvSpPr>
        <p:spPr>
          <a:xfrm>
            <a:off x="868680" y="2331720"/>
            <a:ext cx="10454335" cy="3794760"/>
          </a:xfrm>
          <a:prstGeom prst="rect">
            <a:avLst/>
          </a:prstGeom>
          <a:noFill/>
          <a:ln/>
        </p:spPr>
        <p:txBody>
          <a:bodyPr wrap="square" rtlCol="0" anchor="t"/>
          <a:lstStyle/>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Over decades, various positions about the relationship between formal languages and the ordinary language of mathematics took turns being popular.</a:t>
            </a:r>
          </a:p>
          <a:p>
            <a:pPr marL="0" indent="0" algn="l">
              <a:lnSpc>
                <a:spcPts val="2400"/>
              </a:lnSpc>
              <a:spcAft>
                <a:spcPts val="1000"/>
              </a:spcAft>
              <a:buNone/>
            </a:pPr>
            <a:endParaRPr lang="en-US" sz="2800" dirty="0"/>
          </a:p>
          <a:p>
            <a:pPr marL="0" indent="0" algn="l">
              <a:lnSpc>
                <a:spcPts val="2400"/>
              </a:lnSpc>
              <a:spcAft>
                <a:spcPts val="1000"/>
              </a:spcAft>
              <a:buNone/>
            </a:pPr>
            <a:endParaRPr lang="en-US" sz="2800" dirty="0"/>
          </a:p>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That there was a genuine philosophical issue here was recognized only slowly — the recognition emerged when philosophers finally saw that no single view carries the day.</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QUESTION</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 / 48</a:t>
            </a:r>
            <a:endParaRPr lang="en-US" sz="8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HYPOTHESIS</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Errors live inside devices</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400"/>
              </a:spcAft>
              <a:buNone/>
            </a:pPr>
            <a:r>
              <a:rPr lang="en-US" sz="2800" b="1" dirty="0">
                <a:solidFill>
                  <a:srgbClr val="1C3D5C"/>
                </a:solidFill>
                <a:latin typeface="Cambria" pitchFamily="34" charset="0"/>
                <a:ea typeface="Cambria" pitchFamily="34" charset="-122"/>
                <a:cs typeface="Cambria" pitchFamily="34" charset="-120"/>
              </a:rPr>
              <a:t>When mistakes are made in ordinary proofs, they often occur within algorithmic devices of one sort or another.</a:t>
            </a:r>
          </a:p>
          <a:p>
            <a:pPr marL="0" indent="0" algn="l">
              <a:lnSpc>
                <a:spcPts val="2400"/>
              </a:lnSpc>
              <a:spcAft>
                <a:spcPts val="1400"/>
              </a:spcAft>
              <a:buNone/>
            </a:pPr>
            <a:endParaRPr lang="en-US" sz="28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The device used — the method — is very specific in the tools involved: notation, kinds of computation, and so on. So the errors that are possible when using a given device are very specific too</a:t>
            </a:r>
            <a:r>
              <a:rPr lang="en-US" sz="1650" dirty="0">
                <a:solidFill>
                  <a:srgbClr val="3D3730"/>
                </a:solidFill>
                <a:latin typeface="Cambria" pitchFamily="34" charset="0"/>
                <a:ea typeface="Cambria" pitchFamily="34" charset="-122"/>
                <a:cs typeface="Cambria" pitchFamily="34" charset="-120"/>
              </a:rPr>
              <a:t>.</a:t>
            </a:r>
            <a:endParaRPr lang="en-US" sz="19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HYPOTHESIS</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40 / 48</a:t>
            </a:r>
            <a:endParaRPr lang="en-US" sz="8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HYPOTHESIS</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Hard to show</a:t>
            </a:r>
            <a:endParaRPr lang="en-US" sz="3200" dirty="0"/>
          </a:p>
        </p:txBody>
      </p:sp>
      <p:sp>
        <p:nvSpPr>
          <p:cNvPr id="5" name="Text 3"/>
          <p:cNvSpPr/>
          <p:nvPr/>
        </p:nvSpPr>
        <p:spPr>
          <a:xfrm>
            <a:off x="868680" y="210312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The hypothesis is hard to establish. One has to look at specific cases of mistakes in real proofs, determine which algorithmic devices (which “methods”) are involved, and draw conclusions about the reliability of the alternative method that incorporates the mistake.</a:t>
            </a:r>
          </a:p>
          <a:p>
            <a:pPr marL="0" indent="0" algn="l">
              <a:lnSpc>
                <a:spcPts val="2400"/>
              </a:lnSpc>
              <a:spcAft>
                <a:spcPts val="1000"/>
              </a:spcAft>
              <a:buNone/>
            </a:pPr>
            <a:endParaRPr lang="en-US" sz="2400" dirty="0"/>
          </a:p>
          <a:p>
            <a:pPr marL="0" indent="0" algn="l">
              <a:lnSpc>
                <a:spcPts val="2400"/>
              </a:lnSpc>
              <a:spcAft>
                <a:spcPts val="1000"/>
              </a:spcAft>
              <a:buNone/>
            </a:pPr>
            <a:r>
              <a:rPr lang="en-US" sz="2400" i="1" dirty="0">
                <a:solidFill>
                  <a:srgbClr val="1C3D5C"/>
                </a:solidFill>
                <a:latin typeface="Cambria" pitchFamily="34" charset="0"/>
                <a:ea typeface="Cambria" pitchFamily="34" charset="-122"/>
                <a:cs typeface="Cambria" pitchFamily="34" charset="-120"/>
              </a:rPr>
              <a:t>Ordinary mathematical proofs use numerous algorithmic-device techniques. To learn new mathematics is to learn new algorithmic devices.</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HYPOTHESIS</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41 / 48</a:t>
            </a:r>
            <a:endParaRPr lang="en-US" sz="8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CAVEAT</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The hypothesis is dramatic</a:t>
            </a:r>
            <a:endParaRPr lang="en-US" sz="3200" dirty="0"/>
          </a:p>
        </p:txBody>
      </p:sp>
      <p:sp>
        <p:nvSpPr>
          <p:cNvPr id="5" name="Text 3"/>
          <p:cNvSpPr/>
          <p:nvPr/>
        </p:nvSpPr>
        <p:spPr>
          <a:xfrm>
            <a:off x="868679" y="2057400"/>
            <a:ext cx="10454335" cy="3840480"/>
          </a:xfrm>
          <a:prstGeom prst="rect">
            <a:avLst/>
          </a:prstGeom>
          <a:noFill/>
          <a:ln/>
        </p:spPr>
        <p:txBody>
          <a:bodyPr wrap="square" rtlCol="0" anchor="t"/>
          <a:lstStyle/>
          <a:p>
            <a:pPr marL="0" indent="0" algn="l">
              <a:lnSpc>
                <a:spcPts val="2400"/>
              </a:lnSpc>
              <a:spcAft>
                <a:spcPts val="1400"/>
              </a:spcAft>
              <a:buNone/>
            </a:pPr>
            <a:r>
              <a:rPr lang="en-US" sz="2400" b="1" dirty="0">
                <a:solidFill>
                  <a:srgbClr val="1C3D5C"/>
                </a:solidFill>
                <a:latin typeface="Cambria" pitchFamily="34" charset="0"/>
                <a:ea typeface="Cambria" pitchFamily="34" charset="-122"/>
                <a:cs typeface="Cambria" pitchFamily="34" charset="-120"/>
              </a:rPr>
              <a:t>The alternative methods deviate from the original in a striking way.</a:t>
            </a:r>
          </a:p>
          <a:p>
            <a:pPr marL="0" indent="0" algn="l">
              <a:lnSpc>
                <a:spcPts val="2400"/>
              </a:lnSpc>
              <a:spcAft>
                <a:spcPts val="14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The original mathematical method is always truth-preserving — one reason it can be “replicated” formally, transcribed into a deductive formalism.</a:t>
            </a:r>
          </a:p>
          <a:p>
            <a:pPr marL="0" indent="0" algn="l">
              <a:lnSpc>
                <a:spcPts val="2400"/>
              </a:lnSpc>
              <a:spcAft>
                <a:spcPts val="1000"/>
              </a:spcAft>
              <a:buNone/>
            </a:pPr>
            <a:endParaRPr lang="en-US" sz="2400" dirty="0"/>
          </a:p>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But the alternative methods aren’t truth-preserving. They are only reliable — perhaps highly reliable — given the question to be answered or the theorem to be shown.</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CAVEAT</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42 / 48</a:t>
            </a:r>
            <a:endParaRPr lang="en-US" sz="8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CAVEAT</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What credit really tracks</a:t>
            </a:r>
            <a:endParaRPr lang="en-US" sz="3200" dirty="0"/>
          </a:p>
        </p:txBody>
      </p:sp>
      <p:sp>
        <p:nvSpPr>
          <p:cNvPr id="5" name="Text 3"/>
          <p:cNvSpPr/>
          <p:nvPr/>
        </p:nvSpPr>
        <p:spPr>
          <a:xfrm>
            <a:off x="868680" y="210312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So when we credit a mathematician with knowing a theorem on the basis of a proof that has errors, we are crediting them with knowing the result not because they have a proof — and therefore not because they deduced it from something else.</a:t>
            </a:r>
          </a:p>
          <a:p>
            <a:pPr marL="0" indent="0" algn="l">
              <a:lnSpc>
                <a:spcPts val="2400"/>
              </a:lnSpc>
              <a:spcAft>
                <a:spcPts val="1000"/>
              </a:spcAft>
              <a:buNone/>
            </a:pPr>
            <a:endParaRPr lang="en-US" sz="2400" dirty="0"/>
          </a:p>
          <a:p>
            <a:pPr marL="0" indent="0" algn="l">
              <a:lnSpc>
                <a:spcPts val="2400"/>
              </a:lnSpc>
              <a:spcAft>
                <a:spcPts val="1000"/>
              </a:spcAft>
              <a:buNone/>
            </a:pPr>
            <a:r>
              <a:rPr lang="en-US" sz="2400" b="1" dirty="0">
                <a:solidFill>
                  <a:srgbClr val="1C3D5C"/>
                </a:solidFill>
                <a:latin typeface="Cambria" pitchFamily="34" charset="0"/>
                <a:ea typeface="Cambria" pitchFamily="34" charset="-122"/>
                <a:cs typeface="Cambria" pitchFamily="34" charset="-120"/>
              </a:rPr>
              <a:t>Rather, we credit them with knowing a result on the basis of a reliable method that isn’t deductive — one that contains “mistakes” of various sorts.</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CAVEAT</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43 / 48</a:t>
            </a:r>
            <a:endParaRPr lang="en-US" sz="8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CORRECTABLE ERRORS</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A proof with errors</a:t>
            </a:r>
            <a:endParaRPr lang="en-US" sz="3200" dirty="0"/>
          </a:p>
        </p:txBody>
      </p:sp>
      <p:sp>
        <p:nvSpPr>
          <p:cNvPr id="5" name="Text 3"/>
          <p:cNvSpPr/>
          <p:nvPr/>
        </p:nvSpPr>
        <p:spPr>
          <a:xfrm>
            <a:off x="813816" y="1988820"/>
            <a:ext cx="548640" cy="548640"/>
          </a:xfrm>
          <a:prstGeom prst="rect">
            <a:avLst/>
          </a:prstGeom>
          <a:noFill/>
          <a:ln/>
        </p:spPr>
        <p:txBody>
          <a:bodyPr wrap="square" rtlCol="0" anchor="ctr"/>
          <a:lstStyle/>
          <a:p>
            <a:pPr marL="0" indent="0" algn="ctr">
              <a:buNone/>
            </a:pPr>
            <a:r>
              <a:rPr lang="en-US" sz="2600" b="1" dirty="0">
                <a:solidFill>
                  <a:srgbClr val="A97C43"/>
                </a:solidFill>
                <a:latin typeface="Cambria" pitchFamily="34" charset="0"/>
                <a:ea typeface="Cambria" pitchFamily="34" charset="-122"/>
                <a:cs typeface="Cambria" pitchFamily="34" charset="-120"/>
              </a:rPr>
              <a:t>1</a:t>
            </a:r>
            <a:endParaRPr lang="en-US" sz="2600" dirty="0"/>
          </a:p>
        </p:txBody>
      </p:sp>
      <p:sp>
        <p:nvSpPr>
          <p:cNvPr id="6" name="Text 4"/>
          <p:cNvSpPr/>
          <p:nvPr/>
        </p:nvSpPr>
        <p:spPr>
          <a:xfrm>
            <a:off x="1554479" y="1965960"/>
            <a:ext cx="9722815" cy="749808"/>
          </a:xfrm>
          <a:prstGeom prst="rect">
            <a:avLst/>
          </a:prstGeom>
          <a:noFill/>
          <a:ln/>
        </p:spPr>
        <p:txBody>
          <a:bodyPr wrap="square" rtlCol="0" anchor="ctr"/>
          <a:lstStyle/>
          <a:p>
            <a:pPr marL="0" indent="0" algn="l">
              <a:lnSpc>
                <a:spcPts val="1938"/>
              </a:lnSpc>
              <a:buNone/>
            </a:pPr>
            <a:r>
              <a:rPr lang="en-US" sz="2400" b="1" dirty="0">
                <a:solidFill>
                  <a:srgbClr val="2A2622"/>
                </a:solidFill>
                <a:latin typeface="Cambria" pitchFamily="34" charset="0"/>
                <a:ea typeface="Cambria" pitchFamily="34" charset="-122"/>
                <a:cs typeface="Cambria" pitchFamily="34" charset="-120"/>
              </a:rPr>
              <a:t>A miscalculation</a:t>
            </a:r>
            <a:r>
              <a:rPr lang="en-US" sz="2400" dirty="0">
                <a:solidFill>
                  <a:srgbClr val="3D3730"/>
                </a:solidFill>
                <a:latin typeface="Cambria" pitchFamily="34" charset="0"/>
                <a:ea typeface="Cambria" pitchFamily="34" charset="-122"/>
                <a:cs typeface="Cambria" pitchFamily="34" charset="-120"/>
              </a:rPr>
              <a:t> — but a correct calculation leads to the same conclusion.</a:t>
            </a:r>
            <a:endParaRPr lang="en-US" sz="2400" dirty="0"/>
          </a:p>
        </p:txBody>
      </p:sp>
      <p:sp>
        <p:nvSpPr>
          <p:cNvPr id="7" name="Text 5"/>
          <p:cNvSpPr/>
          <p:nvPr/>
        </p:nvSpPr>
        <p:spPr>
          <a:xfrm>
            <a:off x="813816" y="2778252"/>
            <a:ext cx="548640" cy="548640"/>
          </a:xfrm>
          <a:prstGeom prst="rect">
            <a:avLst/>
          </a:prstGeom>
          <a:noFill/>
          <a:ln/>
        </p:spPr>
        <p:txBody>
          <a:bodyPr wrap="square" rtlCol="0" anchor="ctr"/>
          <a:lstStyle/>
          <a:p>
            <a:pPr marL="0" indent="0" algn="ctr">
              <a:buNone/>
            </a:pPr>
            <a:r>
              <a:rPr lang="en-US" sz="2600" b="1" dirty="0">
                <a:solidFill>
                  <a:srgbClr val="A97C43"/>
                </a:solidFill>
                <a:latin typeface="Cambria" pitchFamily="34" charset="0"/>
                <a:ea typeface="Cambria" pitchFamily="34" charset="-122"/>
                <a:cs typeface="Cambria" pitchFamily="34" charset="-120"/>
              </a:rPr>
              <a:t>2</a:t>
            </a:r>
            <a:endParaRPr lang="en-US" sz="2600" dirty="0"/>
          </a:p>
        </p:txBody>
      </p:sp>
      <p:sp>
        <p:nvSpPr>
          <p:cNvPr id="8" name="Text 6"/>
          <p:cNvSpPr/>
          <p:nvPr/>
        </p:nvSpPr>
        <p:spPr>
          <a:xfrm>
            <a:off x="1554478" y="2778252"/>
            <a:ext cx="9722815" cy="749808"/>
          </a:xfrm>
          <a:prstGeom prst="rect">
            <a:avLst/>
          </a:prstGeom>
          <a:noFill/>
          <a:ln/>
        </p:spPr>
        <p:txBody>
          <a:bodyPr wrap="square" rtlCol="0" anchor="ctr"/>
          <a:lstStyle/>
          <a:p>
            <a:pPr marL="0" indent="0" algn="l">
              <a:lnSpc>
                <a:spcPts val="1938"/>
              </a:lnSpc>
              <a:buNone/>
            </a:pPr>
            <a:r>
              <a:rPr lang="en-US" sz="2400" b="1" dirty="0">
                <a:solidFill>
                  <a:srgbClr val="2A2622"/>
                </a:solidFill>
                <a:latin typeface="Cambria" pitchFamily="34" charset="0"/>
                <a:ea typeface="Cambria" pitchFamily="34" charset="-122"/>
                <a:cs typeface="Cambria" pitchFamily="34" charset="-120"/>
              </a:rPr>
              <a:t>A lemma proved incorrectly</a:t>
            </a:r>
            <a:r>
              <a:rPr lang="en-US" sz="2400" dirty="0">
                <a:solidFill>
                  <a:srgbClr val="3D3730"/>
                </a:solidFill>
                <a:latin typeface="Cambria" pitchFamily="34" charset="0"/>
                <a:ea typeface="Cambria" pitchFamily="34" charset="-122"/>
                <a:cs typeface="Cambria" pitchFamily="34" charset="-120"/>
              </a:rPr>
              <a:t> — but a correct proof of it exists.</a:t>
            </a:r>
            <a:endParaRPr lang="en-US" sz="2400" dirty="0"/>
          </a:p>
        </p:txBody>
      </p:sp>
      <p:sp>
        <p:nvSpPr>
          <p:cNvPr id="9" name="Text 7"/>
          <p:cNvSpPr/>
          <p:nvPr/>
        </p:nvSpPr>
        <p:spPr>
          <a:xfrm>
            <a:off x="813816" y="3494532"/>
            <a:ext cx="548640" cy="548640"/>
          </a:xfrm>
          <a:prstGeom prst="rect">
            <a:avLst/>
          </a:prstGeom>
          <a:noFill/>
          <a:ln/>
        </p:spPr>
        <p:txBody>
          <a:bodyPr wrap="square" rtlCol="0" anchor="ctr"/>
          <a:lstStyle/>
          <a:p>
            <a:pPr marL="0" indent="0" algn="ctr">
              <a:buNone/>
            </a:pPr>
            <a:r>
              <a:rPr lang="en-US" sz="2600" b="1" dirty="0">
                <a:solidFill>
                  <a:srgbClr val="A97C43"/>
                </a:solidFill>
                <a:latin typeface="Cambria" pitchFamily="34" charset="0"/>
                <a:ea typeface="Cambria" pitchFamily="34" charset="-122"/>
                <a:cs typeface="Cambria" pitchFamily="34" charset="-120"/>
              </a:rPr>
              <a:t>3</a:t>
            </a:r>
            <a:endParaRPr lang="en-US" sz="2600" dirty="0"/>
          </a:p>
        </p:txBody>
      </p:sp>
      <p:sp>
        <p:nvSpPr>
          <p:cNvPr id="10" name="Text 8"/>
          <p:cNvSpPr/>
          <p:nvPr/>
        </p:nvSpPr>
        <p:spPr>
          <a:xfrm>
            <a:off x="1554478" y="3528060"/>
            <a:ext cx="9722815" cy="749808"/>
          </a:xfrm>
          <a:prstGeom prst="rect">
            <a:avLst/>
          </a:prstGeom>
          <a:noFill/>
          <a:ln/>
        </p:spPr>
        <p:txBody>
          <a:bodyPr wrap="square" rtlCol="0" anchor="ctr"/>
          <a:lstStyle/>
          <a:p>
            <a:pPr marL="0" indent="0" algn="l">
              <a:lnSpc>
                <a:spcPts val="1938"/>
              </a:lnSpc>
              <a:buNone/>
            </a:pPr>
            <a:r>
              <a:rPr lang="en-US" sz="2400" b="1" dirty="0">
                <a:solidFill>
                  <a:srgbClr val="2A2622"/>
                </a:solidFill>
                <a:latin typeface="Cambria" pitchFamily="34" charset="0"/>
                <a:ea typeface="Cambria" pitchFamily="34" charset="-122"/>
                <a:cs typeface="Cambria" pitchFamily="34" charset="-120"/>
              </a:rPr>
              <a:t>Cases have been missed</a:t>
            </a:r>
            <a:r>
              <a:rPr lang="en-US" sz="2400" dirty="0">
                <a:solidFill>
                  <a:srgbClr val="3D3730"/>
                </a:solidFill>
                <a:latin typeface="Cambria" pitchFamily="34" charset="0"/>
                <a:ea typeface="Cambria" pitchFamily="34" charset="-122"/>
                <a:cs typeface="Cambria" pitchFamily="34" charset="-120"/>
              </a:rPr>
              <a:t> — but they can be handled like cases that weren’t missed.</a:t>
            </a:r>
            <a:endParaRPr lang="en-US" sz="2400" dirty="0"/>
          </a:p>
        </p:txBody>
      </p:sp>
      <p:sp>
        <p:nvSpPr>
          <p:cNvPr id="11" name="Text 9"/>
          <p:cNvSpPr/>
          <p:nvPr/>
        </p:nvSpPr>
        <p:spPr>
          <a:xfrm>
            <a:off x="813816" y="4240530"/>
            <a:ext cx="548640" cy="548640"/>
          </a:xfrm>
          <a:prstGeom prst="rect">
            <a:avLst/>
          </a:prstGeom>
          <a:noFill/>
          <a:ln/>
        </p:spPr>
        <p:txBody>
          <a:bodyPr wrap="square" rtlCol="0" anchor="ctr"/>
          <a:lstStyle/>
          <a:p>
            <a:pPr marL="0" indent="0" algn="ctr">
              <a:buNone/>
            </a:pPr>
            <a:r>
              <a:rPr lang="en-US" sz="2600" b="1" dirty="0">
                <a:solidFill>
                  <a:srgbClr val="A97C43"/>
                </a:solidFill>
                <a:latin typeface="Cambria" pitchFamily="34" charset="0"/>
                <a:ea typeface="Cambria" pitchFamily="34" charset="-122"/>
                <a:cs typeface="Cambria" pitchFamily="34" charset="-120"/>
              </a:rPr>
              <a:t>4</a:t>
            </a:r>
            <a:endParaRPr lang="en-US" sz="2600" dirty="0"/>
          </a:p>
        </p:txBody>
      </p:sp>
      <p:sp>
        <p:nvSpPr>
          <p:cNvPr id="12" name="Text 10"/>
          <p:cNvSpPr/>
          <p:nvPr/>
        </p:nvSpPr>
        <p:spPr>
          <a:xfrm>
            <a:off x="1554478" y="4334256"/>
            <a:ext cx="9722815" cy="749808"/>
          </a:xfrm>
          <a:prstGeom prst="rect">
            <a:avLst/>
          </a:prstGeom>
          <a:noFill/>
          <a:ln/>
        </p:spPr>
        <p:txBody>
          <a:bodyPr wrap="square" rtlCol="0" anchor="ctr"/>
          <a:lstStyle/>
          <a:p>
            <a:pPr marL="0" indent="0" algn="l">
              <a:lnSpc>
                <a:spcPts val="1938"/>
              </a:lnSpc>
              <a:buNone/>
            </a:pPr>
            <a:r>
              <a:rPr lang="en-US" sz="2400" b="1" dirty="0">
                <a:solidFill>
                  <a:srgbClr val="2A2622"/>
                </a:solidFill>
                <a:latin typeface="Cambria" pitchFamily="34" charset="0"/>
                <a:ea typeface="Cambria" pitchFamily="34" charset="-122"/>
                <a:cs typeface="Cambria" pitchFamily="34" charset="-120"/>
              </a:rPr>
              <a:t>A wrong “theorem” is used</a:t>
            </a:r>
            <a:r>
              <a:rPr lang="en-US" sz="2400" dirty="0">
                <a:solidFill>
                  <a:srgbClr val="3D3730"/>
                </a:solidFill>
                <a:latin typeface="Cambria" pitchFamily="34" charset="0"/>
                <a:ea typeface="Cambria" pitchFamily="34" charset="-122"/>
                <a:cs typeface="Cambria" pitchFamily="34" charset="-120"/>
              </a:rPr>
              <a:t> — but another, closely related, theorem shows the result.</a:t>
            </a:r>
            <a:endParaRPr lang="en-US" sz="2400" dirty="0"/>
          </a:p>
        </p:txBody>
      </p:sp>
      <p:sp>
        <p:nvSpPr>
          <p:cNvPr id="13" name="Text 11"/>
          <p:cNvSpPr/>
          <p:nvPr/>
        </p:nvSpPr>
        <p:spPr>
          <a:xfrm>
            <a:off x="813816" y="4988306"/>
            <a:ext cx="548640" cy="548640"/>
          </a:xfrm>
          <a:prstGeom prst="rect">
            <a:avLst/>
          </a:prstGeom>
          <a:noFill/>
          <a:ln/>
        </p:spPr>
        <p:txBody>
          <a:bodyPr wrap="square" rtlCol="0" anchor="ctr"/>
          <a:lstStyle/>
          <a:p>
            <a:pPr marL="0" indent="0" algn="ctr">
              <a:buNone/>
            </a:pPr>
            <a:r>
              <a:rPr lang="en-US" sz="2600" b="1" dirty="0">
                <a:solidFill>
                  <a:srgbClr val="A97C43"/>
                </a:solidFill>
                <a:latin typeface="Cambria" pitchFamily="34" charset="0"/>
                <a:ea typeface="Cambria" pitchFamily="34" charset="-122"/>
                <a:cs typeface="Cambria" pitchFamily="34" charset="-120"/>
              </a:rPr>
              <a:t>5</a:t>
            </a:r>
            <a:endParaRPr lang="en-US" sz="2600" dirty="0"/>
          </a:p>
        </p:txBody>
      </p:sp>
      <p:sp>
        <p:nvSpPr>
          <p:cNvPr id="14" name="Text 12"/>
          <p:cNvSpPr/>
          <p:nvPr/>
        </p:nvSpPr>
        <p:spPr>
          <a:xfrm>
            <a:off x="1554477" y="5027676"/>
            <a:ext cx="9722815" cy="749808"/>
          </a:xfrm>
          <a:prstGeom prst="rect">
            <a:avLst/>
          </a:prstGeom>
          <a:noFill/>
          <a:ln/>
        </p:spPr>
        <p:txBody>
          <a:bodyPr wrap="square" rtlCol="0" anchor="ctr"/>
          <a:lstStyle/>
          <a:p>
            <a:pPr marL="0" indent="0" algn="l">
              <a:lnSpc>
                <a:spcPts val="1938"/>
              </a:lnSpc>
              <a:buNone/>
            </a:pPr>
            <a:r>
              <a:rPr lang="en-US" sz="2400" b="1" dirty="0">
                <a:solidFill>
                  <a:srgbClr val="2A2622"/>
                </a:solidFill>
                <a:latin typeface="Cambria" pitchFamily="34" charset="0"/>
                <a:ea typeface="Cambria" pitchFamily="34" charset="-122"/>
                <a:cs typeface="Cambria" pitchFamily="34" charset="-120"/>
              </a:rPr>
              <a:t>There’s a gap</a:t>
            </a:r>
            <a:r>
              <a:rPr lang="en-US" sz="2400" dirty="0">
                <a:solidFill>
                  <a:srgbClr val="3D3730"/>
                </a:solidFill>
                <a:latin typeface="Cambria" pitchFamily="34" charset="0"/>
                <a:ea typeface="Cambria" pitchFamily="34" charset="-122"/>
                <a:cs typeface="Cambria" pitchFamily="34" charset="-120"/>
              </a:rPr>
              <a:t> — but a known or easily proved lemma fills it.</a:t>
            </a:r>
            <a:endParaRPr lang="en-US" sz="2400" dirty="0"/>
          </a:p>
        </p:txBody>
      </p:sp>
      <p:sp>
        <p:nvSpPr>
          <p:cNvPr id="15" name="Text 13"/>
          <p:cNvSpPr/>
          <p:nvPr/>
        </p:nvSpPr>
        <p:spPr>
          <a:xfrm>
            <a:off x="868680" y="5760720"/>
            <a:ext cx="11074094" cy="457200"/>
          </a:xfrm>
          <a:prstGeom prst="rect">
            <a:avLst/>
          </a:prstGeom>
          <a:noFill/>
          <a:ln/>
        </p:spPr>
        <p:txBody>
          <a:bodyPr wrap="square" rtlCol="0" anchor="ctr"/>
          <a:lstStyle/>
          <a:p>
            <a:pPr marL="0" indent="0">
              <a:buNone/>
            </a:pPr>
            <a:r>
              <a:rPr lang="en-US" sz="1600" i="1" dirty="0">
                <a:solidFill>
                  <a:srgbClr val="8C8274"/>
                </a:solidFill>
                <a:latin typeface="Calibri" pitchFamily="34" charset="0"/>
                <a:ea typeface="Calibri" pitchFamily="34" charset="-122"/>
                <a:cs typeface="Calibri" pitchFamily="34" charset="-120"/>
              </a:rPr>
              <a:t>When errors are correctable in these ways, we think the mathematician knows the result — fallibly — despite lacking a valid proof.</a:t>
            </a:r>
            <a:endParaRPr lang="en-US" sz="1600" dirty="0"/>
          </a:p>
        </p:txBody>
      </p:sp>
      <p:sp>
        <p:nvSpPr>
          <p:cNvPr id="16" name="Text 1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CORRECTABLE ERRORS</a:t>
            </a:r>
            <a:endParaRPr lang="en-US" sz="850" dirty="0"/>
          </a:p>
        </p:txBody>
      </p:sp>
      <p:sp>
        <p:nvSpPr>
          <p:cNvPr id="17" name="Text 1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44 / 48</a:t>
            </a:r>
            <a:endParaRPr lang="en-US" sz="8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NON-DEDUCTIVE KNOWLEDGE</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Knowing without a proof</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0" indent="0" algn="l">
              <a:lnSpc>
                <a:spcPts val="2400"/>
              </a:lnSpc>
              <a:spcAft>
                <a:spcPts val="1400"/>
              </a:spcAft>
              <a:buNone/>
            </a:pPr>
            <a:r>
              <a:rPr lang="en-US" sz="2800" dirty="0">
                <a:solidFill>
                  <a:srgbClr val="2A2622"/>
                </a:solidFill>
                <a:latin typeface="Cambria" pitchFamily="34" charset="0"/>
                <a:ea typeface="Cambria" pitchFamily="34" charset="-122"/>
                <a:cs typeface="Cambria" pitchFamily="34" charset="-120"/>
              </a:rPr>
              <a:t>In all these cases, we think the mathematician knows the result even though they don’t have a proof.</a:t>
            </a:r>
          </a:p>
          <a:p>
            <a:pPr marL="0" indent="0" algn="l">
              <a:lnSpc>
                <a:spcPts val="2400"/>
              </a:lnSpc>
              <a:spcAft>
                <a:spcPts val="1400"/>
              </a:spcAft>
              <a:buNone/>
            </a:pPr>
            <a:endParaRPr lang="en-US" sz="2800" dirty="0"/>
          </a:p>
          <a:p>
            <a:pPr marL="0" indent="0" algn="l">
              <a:lnSpc>
                <a:spcPts val="2400"/>
              </a:lnSpc>
              <a:spcAft>
                <a:spcPts val="1000"/>
              </a:spcAft>
              <a:buNone/>
            </a:pPr>
            <a:r>
              <a:rPr lang="en-US" sz="2800" b="1" dirty="0">
                <a:solidFill>
                  <a:srgbClr val="1C3D5C"/>
                </a:solidFill>
                <a:latin typeface="Cambria" pitchFamily="34" charset="0"/>
                <a:ea typeface="Cambria" pitchFamily="34" charset="-122"/>
                <a:cs typeface="Cambria" pitchFamily="34" charset="-120"/>
              </a:rPr>
              <a:t>And how they know it is directly via the flawed proof — which is, I suggest, an alternative reliable method of proof that isn’t deductive.</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NON-DEDUCTIVE KNOWLEDGE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45 / 48</a:t>
            </a:r>
            <a:endParaRPr lang="en-US" sz="8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NON-DEDUCTIVE KNOWLEDGE</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The role of “intuition”</a:t>
            </a:r>
            <a:endParaRPr lang="en-US" sz="3200" dirty="0"/>
          </a:p>
        </p:txBody>
      </p:sp>
      <p:sp>
        <p:nvSpPr>
          <p:cNvPr id="5" name="Text 3"/>
          <p:cNvSpPr/>
          <p:nvPr/>
        </p:nvSpPr>
        <p:spPr>
          <a:xfrm>
            <a:off x="868680" y="2331720"/>
            <a:ext cx="10454335" cy="3794760"/>
          </a:xfrm>
          <a:prstGeom prst="rect">
            <a:avLst/>
          </a:prstGeom>
          <a:noFill/>
          <a:ln/>
        </p:spPr>
        <p:txBody>
          <a:bodyPr wrap="square" rtlCol="0" anchor="t"/>
          <a:lstStyle/>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In my </a:t>
            </a:r>
            <a:r>
              <a:rPr lang="en-US" sz="2800">
                <a:solidFill>
                  <a:srgbClr val="3D3730"/>
                </a:solidFill>
                <a:latin typeface="Cambria" pitchFamily="34" charset="0"/>
                <a:ea typeface="Cambria" pitchFamily="34" charset="-122"/>
                <a:cs typeface="Cambria" pitchFamily="34" charset="-120"/>
              </a:rPr>
              <a:t>own philosophical work</a:t>
            </a:r>
            <a:r>
              <a:rPr lang="en-US" sz="2800" dirty="0">
                <a:solidFill>
                  <a:srgbClr val="3D3730"/>
                </a:solidFill>
                <a:latin typeface="Cambria" pitchFamily="34" charset="0"/>
                <a:ea typeface="Cambria" pitchFamily="34" charset="-122"/>
                <a:cs typeface="Cambria" pitchFamily="34" charset="-120"/>
              </a:rPr>
              <a:t>, mathematical “intuition” plays almost no role. But these are cases where intuitions about what a proof should look like provide reliable — yet non-deductive — knowledge.</a:t>
            </a:r>
          </a:p>
          <a:p>
            <a:pPr marL="0" indent="0" algn="l">
              <a:lnSpc>
                <a:spcPts val="2400"/>
              </a:lnSpc>
              <a:spcAft>
                <a:spcPts val="1000"/>
              </a:spcAft>
              <a:buNone/>
            </a:pPr>
            <a:endParaRPr lang="en-US" sz="2800" dirty="0"/>
          </a:p>
          <a:p>
            <a:pPr marL="0" indent="0" algn="l">
              <a:lnSpc>
                <a:spcPts val="2400"/>
              </a:lnSpc>
              <a:spcAft>
                <a:spcPts val="1000"/>
              </a:spcAft>
              <a:buNone/>
            </a:pPr>
            <a:r>
              <a:rPr lang="en-US" sz="2800" dirty="0">
                <a:solidFill>
                  <a:srgbClr val="3D3730"/>
                </a:solidFill>
                <a:latin typeface="Cambria" pitchFamily="34" charset="0"/>
                <a:ea typeface="Cambria" pitchFamily="34" charset="-122"/>
                <a:cs typeface="Cambria" pitchFamily="34" charset="-120"/>
              </a:rPr>
              <a:t>It’s based on familiarity with a whole family of proofs in a subject area: intuitions about how fast certain functions grow, for example.</a:t>
            </a:r>
            <a:endParaRPr lang="en-US" sz="28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NON-DEDUCTIVE KNOWLEDGE</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46 / 48</a:t>
            </a:r>
            <a:endParaRPr lang="en-US" sz="8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GENERALIZING</a:t>
            </a:r>
            <a:endParaRPr lang="en-US" sz="1200" dirty="0"/>
          </a:p>
        </p:txBody>
      </p:sp>
      <p:sp>
        <p:nvSpPr>
          <p:cNvPr id="4" name="Text 2"/>
          <p:cNvSpPr/>
          <p:nvPr/>
        </p:nvSpPr>
        <p:spPr>
          <a:xfrm>
            <a:off x="868680" y="1234440"/>
            <a:ext cx="10454335" cy="86868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Warfield cases generalize</a:t>
            </a:r>
            <a:endParaRPr lang="en-US" sz="3200" dirty="0"/>
          </a:p>
        </p:txBody>
      </p:sp>
      <p:sp>
        <p:nvSpPr>
          <p:cNvPr id="5" name="Text 3"/>
          <p:cNvSpPr/>
          <p:nvPr/>
        </p:nvSpPr>
        <p:spPr>
          <a:xfrm>
            <a:off x="868680" y="2331720"/>
            <a:ext cx="10454335" cy="3794760"/>
          </a:xfrm>
          <a:prstGeom prst="rect">
            <a:avLst/>
          </a:prstGeom>
          <a:noFill/>
          <a:ln/>
        </p:spPr>
        <p:txBody>
          <a:bodyPr wrap="square" rtlCol="0" anchor="t"/>
          <a:lstStyle/>
          <a:p>
            <a:pPr marL="0" indent="0" algn="l">
              <a:lnSpc>
                <a:spcPts val="2400"/>
              </a:lnSpc>
              <a:spcAft>
                <a:spcPts val="1000"/>
              </a:spcAft>
              <a:buNone/>
            </a:pPr>
            <a:r>
              <a:rPr lang="en-US" sz="2400" dirty="0">
                <a:solidFill>
                  <a:srgbClr val="3D3730"/>
                </a:solidFill>
                <a:latin typeface="Cambria" pitchFamily="34" charset="0"/>
                <a:ea typeface="Cambria" pitchFamily="34" charset="-122"/>
                <a:cs typeface="Cambria" pitchFamily="34" charset="-120"/>
              </a:rPr>
              <a:t>Often one is trying to bound the growth of a function from above. Similarly, one may try to bound a mathematical structure — a group, say.</a:t>
            </a:r>
          </a:p>
          <a:p>
            <a:pPr marL="0" indent="0" algn="l">
              <a:lnSpc>
                <a:spcPts val="2400"/>
              </a:lnSpc>
              <a:spcAft>
                <a:spcPts val="1000"/>
              </a:spcAft>
              <a:buNone/>
            </a:pPr>
            <a:endParaRPr lang="en-US" sz="2400" dirty="0"/>
          </a:p>
          <a:p>
            <a:pPr marL="0" indent="0" algn="l">
              <a:lnSpc>
                <a:spcPts val="2400"/>
              </a:lnSpc>
              <a:spcAft>
                <a:spcPts val="1000"/>
              </a:spcAft>
              <a:buNone/>
            </a:pPr>
            <a:r>
              <a:rPr lang="en-US" sz="2400" b="1" dirty="0">
                <a:solidFill>
                  <a:srgbClr val="1C3D5C"/>
                </a:solidFill>
                <a:latin typeface="Cambria" pitchFamily="34" charset="0"/>
                <a:ea typeface="Cambria" pitchFamily="34" charset="-122"/>
                <a:cs typeface="Cambria" pitchFamily="34" charset="-120"/>
              </a:rPr>
              <a:t>In such cases, a mistaken approach may still yield knowledge, even when it doesn’t yield a deductively valid one.</a:t>
            </a:r>
            <a:endParaRPr lang="en-US" sz="2400" dirty="0"/>
          </a:p>
          <a:p>
            <a:pPr marL="0" indent="0" algn="l">
              <a:lnSpc>
                <a:spcPts val="2400"/>
              </a:lnSpc>
              <a:spcAft>
                <a:spcPts val="1000"/>
              </a:spcAft>
              <a:buNone/>
            </a:pPr>
            <a:endParaRPr lang="en-US" sz="2400" i="1" dirty="0">
              <a:solidFill>
                <a:srgbClr val="8C8274"/>
              </a:solidFill>
              <a:latin typeface="Cambria" pitchFamily="34" charset="0"/>
              <a:ea typeface="Cambria" pitchFamily="34" charset="-122"/>
              <a:cs typeface="Cambria" pitchFamily="34" charset="-120"/>
            </a:endParaRPr>
          </a:p>
          <a:p>
            <a:pPr marL="0" indent="0" algn="l">
              <a:lnSpc>
                <a:spcPts val="2400"/>
              </a:lnSpc>
              <a:spcAft>
                <a:spcPts val="1000"/>
              </a:spcAft>
              <a:buNone/>
            </a:pPr>
            <a:r>
              <a:rPr lang="en-US" sz="2400" i="1" dirty="0">
                <a:solidFill>
                  <a:srgbClr val="8C8274"/>
                </a:solidFill>
                <a:latin typeface="Cambria" pitchFamily="34" charset="0"/>
                <a:ea typeface="Cambria" pitchFamily="34" charset="-122"/>
                <a:cs typeface="Cambria" pitchFamily="34" charset="-120"/>
              </a:rPr>
              <a:t>Just as in Warfield cases.</a:t>
            </a:r>
            <a:endParaRPr lang="en-US" sz="2400"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GENERALIZING</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47 / 48</a:t>
            </a:r>
            <a:endParaRPr lang="en-US" sz="8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1C3D5C"/>
        </a:solidFill>
        <a:effectLst/>
      </p:bgPr>
    </p:bg>
    <p:spTree>
      <p:nvGrpSpPr>
        <p:cNvPr id="1" name=""/>
        <p:cNvGrpSpPr/>
        <p:nvPr/>
      </p:nvGrpSpPr>
      <p:grpSpPr>
        <a:xfrm>
          <a:off x="0" y="0"/>
          <a:ext cx="0" cy="0"/>
          <a:chOff x="0" y="0"/>
          <a:chExt cx="0" cy="0"/>
        </a:xfrm>
      </p:grpSpPr>
      <p:sp>
        <p:nvSpPr>
          <p:cNvPr id="2" name="Shape 0"/>
          <p:cNvSpPr/>
          <p:nvPr/>
        </p:nvSpPr>
        <p:spPr>
          <a:xfrm>
            <a:off x="305" y="164592"/>
            <a:ext cx="12191695" cy="6858000"/>
          </a:xfrm>
          <a:prstGeom prst="rect">
            <a:avLst/>
          </a:prstGeom>
          <a:solidFill>
            <a:srgbClr val="1C3D5C"/>
          </a:solidFill>
          <a:ln/>
        </p:spPr>
        <p:txBody>
          <a:bodyPr/>
          <a:lstStyle/>
          <a:p>
            <a:endParaRPr lang="en-US"/>
          </a:p>
        </p:txBody>
      </p:sp>
      <p:sp>
        <p:nvSpPr>
          <p:cNvPr id="3" name="Shape 1"/>
          <p:cNvSpPr/>
          <p:nvPr/>
        </p:nvSpPr>
        <p:spPr>
          <a:xfrm>
            <a:off x="868680" y="873252"/>
            <a:ext cx="109728" cy="109728"/>
          </a:xfrm>
          <a:prstGeom prst="ellipse">
            <a:avLst/>
          </a:prstGeom>
          <a:solidFill>
            <a:srgbClr val="D9B677"/>
          </a:solidFill>
          <a:ln/>
        </p:spPr>
        <p:txBody>
          <a:bodyPr/>
          <a:lstStyle/>
          <a:p>
            <a:endParaRPr lang="en-US"/>
          </a:p>
        </p:txBody>
      </p:sp>
      <p:sp>
        <p:nvSpPr>
          <p:cNvPr id="4" name="Text 2"/>
          <p:cNvSpPr/>
          <p:nvPr/>
        </p:nvSpPr>
        <p:spPr>
          <a:xfrm>
            <a:off x="1088136" y="795528"/>
            <a:ext cx="10234879" cy="292608"/>
          </a:xfrm>
          <a:prstGeom prst="rect">
            <a:avLst/>
          </a:prstGeom>
          <a:noFill/>
          <a:ln/>
        </p:spPr>
        <p:txBody>
          <a:bodyPr wrap="square" rtlCol="0" anchor="ctr"/>
          <a:lstStyle/>
          <a:p>
            <a:pPr marL="0" indent="0" algn="l">
              <a:buNone/>
            </a:pPr>
            <a:r>
              <a:rPr lang="en-US" sz="1200" b="1" kern="0" spc="250" dirty="0">
                <a:solidFill>
                  <a:srgbClr val="D9B677"/>
                </a:solidFill>
                <a:latin typeface="Calibri" pitchFamily="34" charset="0"/>
                <a:ea typeface="Calibri" pitchFamily="34" charset="-122"/>
                <a:cs typeface="Calibri" pitchFamily="34" charset="-120"/>
              </a:rPr>
              <a:t>REFERENCES</a:t>
            </a:r>
            <a:endParaRPr lang="en-US" sz="1200" dirty="0"/>
          </a:p>
        </p:txBody>
      </p:sp>
      <p:sp>
        <p:nvSpPr>
          <p:cNvPr id="5" name="Text 3"/>
          <p:cNvSpPr/>
          <p:nvPr/>
        </p:nvSpPr>
        <p:spPr>
          <a:xfrm>
            <a:off x="868680" y="1325880"/>
            <a:ext cx="10454335" cy="914400"/>
          </a:xfrm>
          <a:prstGeom prst="rect">
            <a:avLst/>
          </a:prstGeom>
          <a:noFill/>
          <a:ln/>
        </p:spPr>
        <p:txBody>
          <a:bodyPr wrap="square" rtlCol="0" anchor="t"/>
          <a:lstStyle/>
          <a:p>
            <a:pPr marL="0" indent="0" algn="l">
              <a:lnSpc>
                <a:spcPts val="3570"/>
              </a:lnSpc>
              <a:buNone/>
            </a:pPr>
            <a:r>
              <a:rPr lang="en-US" sz="3400" b="1" dirty="0">
                <a:solidFill>
                  <a:srgbClr val="F6EFE2"/>
                </a:solidFill>
                <a:latin typeface="Cambria" pitchFamily="34" charset="0"/>
                <a:ea typeface="Cambria" pitchFamily="34" charset="-122"/>
                <a:cs typeface="Cambria" pitchFamily="34" charset="-120"/>
              </a:rPr>
              <a:t>References</a:t>
            </a:r>
            <a:endParaRPr lang="en-US" sz="3400" dirty="0"/>
          </a:p>
        </p:txBody>
      </p:sp>
      <p:sp>
        <p:nvSpPr>
          <p:cNvPr id="6" name="Shape 4"/>
          <p:cNvSpPr/>
          <p:nvPr/>
        </p:nvSpPr>
        <p:spPr>
          <a:xfrm>
            <a:off x="868680" y="2624328"/>
            <a:ext cx="100584" cy="100584"/>
          </a:xfrm>
          <a:prstGeom prst="ellipse">
            <a:avLst/>
          </a:prstGeom>
          <a:solidFill>
            <a:srgbClr val="D9B677"/>
          </a:solidFill>
          <a:ln/>
        </p:spPr>
        <p:txBody>
          <a:bodyPr/>
          <a:lstStyle/>
          <a:p>
            <a:endParaRPr lang="en-US"/>
          </a:p>
        </p:txBody>
      </p:sp>
      <p:sp>
        <p:nvSpPr>
          <p:cNvPr id="7" name="Text 5"/>
          <p:cNvSpPr/>
          <p:nvPr/>
        </p:nvSpPr>
        <p:spPr>
          <a:xfrm>
            <a:off x="1188720" y="2514600"/>
            <a:ext cx="10134295" cy="1005840"/>
          </a:xfrm>
          <a:prstGeom prst="rect">
            <a:avLst/>
          </a:prstGeom>
          <a:noFill/>
          <a:ln/>
        </p:spPr>
        <p:txBody>
          <a:bodyPr wrap="square" rtlCol="0" anchor="t"/>
          <a:lstStyle/>
          <a:p>
            <a:pPr marL="0" indent="0">
              <a:lnSpc>
                <a:spcPts val="2100"/>
              </a:lnSpc>
              <a:buNone/>
            </a:pPr>
            <a:r>
              <a:rPr lang="en-US" sz="2000" dirty="0">
                <a:solidFill>
                  <a:srgbClr val="F6EFE2"/>
                </a:solidFill>
                <a:latin typeface="Cambria" pitchFamily="34" charset="0"/>
                <a:ea typeface="Cambria" pitchFamily="34" charset="-122"/>
                <a:cs typeface="Cambria" pitchFamily="34" charset="-120"/>
              </a:rPr>
              <a:t>Azzouni, Jody. 2024. “The Algorithmic-Device View of Informal Rigorous Mathematical Proof.” In B. Sriraman (ed.), Handbook of the History and Philosophy of Mathematical Practice, Vol. 3, 2179–2260. Springer.</a:t>
            </a:r>
            <a:endParaRPr lang="en-US" sz="2000" dirty="0"/>
          </a:p>
        </p:txBody>
      </p:sp>
      <p:sp>
        <p:nvSpPr>
          <p:cNvPr id="8" name="Shape 6"/>
          <p:cNvSpPr/>
          <p:nvPr/>
        </p:nvSpPr>
        <p:spPr>
          <a:xfrm>
            <a:off x="868680" y="3675888"/>
            <a:ext cx="100584" cy="100584"/>
          </a:xfrm>
          <a:prstGeom prst="ellipse">
            <a:avLst/>
          </a:prstGeom>
          <a:solidFill>
            <a:srgbClr val="D9B677"/>
          </a:solidFill>
          <a:ln/>
        </p:spPr>
        <p:txBody>
          <a:bodyPr/>
          <a:lstStyle/>
          <a:p>
            <a:endParaRPr lang="en-US"/>
          </a:p>
        </p:txBody>
      </p:sp>
      <p:sp>
        <p:nvSpPr>
          <p:cNvPr id="9" name="Text 7"/>
          <p:cNvSpPr/>
          <p:nvPr/>
        </p:nvSpPr>
        <p:spPr>
          <a:xfrm>
            <a:off x="1188720" y="3675888"/>
            <a:ext cx="10134295" cy="1005840"/>
          </a:xfrm>
          <a:prstGeom prst="rect">
            <a:avLst/>
          </a:prstGeom>
          <a:noFill/>
          <a:ln/>
        </p:spPr>
        <p:txBody>
          <a:bodyPr wrap="square" rtlCol="0" anchor="t"/>
          <a:lstStyle/>
          <a:p>
            <a:pPr marL="0" indent="0">
              <a:lnSpc>
                <a:spcPts val="2100"/>
              </a:lnSpc>
              <a:buNone/>
            </a:pPr>
            <a:r>
              <a:rPr lang="en-US" sz="2000" dirty="0">
                <a:solidFill>
                  <a:srgbClr val="F6EFE2"/>
                </a:solidFill>
                <a:latin typeface="Cambria" pitchFamily="34" charset="0"/>
                <a:ea typeface="Cambria" pitchFamily="34" charset="-122"/>
                <a:cs typeface="Cambria" pitchFamily="34" charset="-120"/>
              </a:rPr>
              <a:t>Rav, Yehuda. 1999. “Why Do We Prove Theorems?” Philosophia Mathematica 7(3): 5–41.</a:t>
            </a:r>
            <a:endParaRPr lang="en-US" sz="2000" dirty="0"/>
          </a:p>
        </p:txBody>
      </p:sp>
      <p:sp>
        <p:nvSpPr>
          <p:cNvPr id="10" name="Shape 8"/>
          <p:cNvSpPr/>
          <p:nvPr/>
        </p:nvSpPr>
        <p:spPr>
          <a:xfrm>
            <a:off x="868680" y="4727448"/>
            <a:ext cx="100584" cy="100584"/>
          </a:xfrm>
          <a:prstGeom prst="ellipse">
            <a:avLst/>
          </a:prstGeom>
          <a:solidFill>
            <a:srgbClr val="D9B677"/>
          </a:solidFill>
          <a:ln/>
        </p:spPr>
        <p:txBody>
          <a:bodyPr/>
          <a:lstStyle/>
          <a:p>
            <a:endParaRPr lang="en-US"/>
          </a:p>
        </p:txBody>
      </p:sp>
      <p:sp>
        <p:nvSpPr>
          <p:cNvPr id="11" name="Text 9"/>
          <p:cNvSpPr/>
          <p:nvPr/>
        </p:nvSpPr>
        <p:spPr>
          <a:xfrm>
            <a:off x="1188720" y="4617720"/>
            <a:ext cx="10134295" cy="1005840"/>
          </a:xfrm>
          <a:prstGeom prst="rect">
            <a:avLst/>
          </a:prstGeom>
          <a:noFill/>
          <a:ln/>
        </p:spPr>
        <p:txBody>
          <a:bodyPr wrap="square" rtlCol="0" anchor="t"/>
          <a:lstStyle/>
          <a:p>
            <a:pPr marL="0" indent="0">
              <a:lnSpc>
                <a:spcPts val="2100"/>
              </a:lnSpc>
              <a:buNone/>
            </a:pPr>
            <a:r>
              <a:rPr lang="en-US" sz="2000" dirty="0">
                <a:solidFill>
                  <a:srgbClr val="F6EFE2"/>
                </a:solidFill>
                <a:latin typeface="Cambria" pitchFamily="34" charset="0"/>
                <a:ea typeface="Cambria" pitchFamily="34" charset="-122"/>
                <a:cs typeface="Cambria" pitchFamily="34" charset="-120"/>
              </a:rPr>
              <a:t>Warfield, Ted A. 2005. “Knowledge from Falsehood.” Philosophical Perspectives 19: 405–416.</a:t>
            </a:r>
            <a:endParaRPr lang="en-US" sz="2000" dirty="0"/>
          </a:p>
        </p:txBody>
      </p:sp>
      <p:sp>
        <p:nvSpPr>
          <p:cNvPr id="12" name="Text 10"/>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AFC1D4"/>
                </a:solidFill>
                <a:latin typeface="Calibri" pitchFamily="34" charset="0"/>
                <a:ea typeface="Calibri" pitchFamily="34" charset="-122"/>
                <a:cs typeface="Calibri" pitchFamily="34" charset="-120"/>
              </a:rPr>
              <a:t>REFERENCES</a:t>
            </a:r>
            <a:endParaRPr lang="en-US" sz="850" dirty="0"/>
          </a:p>
        </p:txBody>
      </p:sp>
      <p:sp>
        <p:nvSpPr>
          <p:cNvPr id="13" name="Text 11"/>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AFC1D4"/>
                </a:solidFill>
                <a:latin typeface="Calibri" pitchFamily="34" charset="0"/>
                <a:ea typeface="Calibri" pitchFamily="34" charset="-122"/>
                <a:cs typeface="Calibri" pitchFamily="34" charset="-120"/>
              </a:rPr>
              <a:t>48 / 48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QUESTION</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Three positions that took turns</a:t>
            </a:r>
            <a:endParaRPr lang="en-US" sz="3200" dirty="0"/>
          </a:p>
        </p:txBody>
      </p:sp>
      <p:sp>
        <p:nvSpPr>
          <p:cNvPr id="5" name="Text 3"/>
          <p:cNvSpPr/>
          <p:nvPr/>
        </p:nvSpPr>
        <p:spPr>
          <a:xfrm>
            <a:off x="868680" y="2286000"/>
            <a:ext cx="548640" cy="548640"/>
          </a:xfrm>
          <a:prstGeom prst="rect">
            <a:avLst/>
          </a:prstGeom>
          <a:noFill/>
          <a:ln/>
        </p:spPr>
        <p:txBody>
          <a:bodyPr wrap="square" rtlCol="0" anchor="ctr"/>
          <a:lstStyle/>
          <a:p>
            <a:pPr marL="0" indent="0" algn="ctr">
              <a:buNone/>
            </a:pPr>
            <a:r>
              <a:rPr lang="en-US" sz="2600" b="1" dirty="0">
                <a:solidFill>
                  <a:srgbClr val="A97C43"/>
                </a:solidFill>
                <a:latin typeface="Cambria" pitchFamily="34" charset="0"/>
                <a:ea typeface="Cambria" pitchFamily="34" charset="-122"/>
                <a:cs typeface="Cambria" pitchFamily="34" charset="-120"/>
              </a:rPr>
              <a:t>1</a:t>
            </a:r>
            <a:endParaRPr lang="en-US" sz="2600" dirty="0"/>
          </a:p>
        </p:txBody>
      </p:sp>
      <p:sp>
        <p:nvSpPr>
          <p:cNvPr id="6" name="Text 4"/>
          <p:cNvSpPr/>
          <p:nvPr/>
        </p:nvSpPr>
        <p:spPr>
          <a:xfrm>
            <a:off x="1554480" y="2286000"/>
            <a:ext cx="9722815" cy="1051560"/>
          </a:xfrm>
          <a:prstGeom prst="rect">
            <a:avLst/>
          </a:prstGeom>
          <a:noFill/>
          <a:ln/>
        </p:spPr>
        <p:txBody>
          <a:bodyPr wrap="square" rtlCol="0" anchor="ctr"/>
          <a:lstStyle/>
          <a:p>
            <a:pPr marL="0" indent="0" algn="l">
              <a:lnSpc>
                <a:spcPts val="1938"/>
              </a:lnSpc>
              <a:buNone/>
            </a:pPr>
            <a:r>
              <a:rPr lang="en-US" sz="2000" b="1" dirty="0">
                <a:solidFill>
                  <a:srgbClr val="2A2622"/>
                </a:solidFill>
                <a:latin typeface="Cambria" pitchFamily="34" charset="0"/>
                <a:ea typeface="Cambria" pitchFamily="34" charset="-122"/>
                <a:cs typeface="Cambria" pitchFamily="34" charset="-120"/>
              </a:rPr>
              <a:t>Formal logic is the logic of natural language</a:t>
            </a:r>
            <a:r>
              <a:rPr lang="en-US" sz="2000" dirty="0">
                <a:solidFill>
                  <a:srgbClr val="3D3730"/>
                </a:solidFill>
                <a:latin typeface="Cambria" pitchFamily="34" charset="0"/>
                <a:ea typeface="Cambria" pitchFamily="34" charset="-122"/>
                <a:cs typeface="Cambria" pitchFamily="34" charset="-120"/>
              </a:rPr>
              <a:t> — and thus of mathematics.  (Wittgenstein, Tractatus)</a:t>
            </a:r>
            <a:endParaRPr lang="en-US" sz="2000" dirty="0"/>
          </a:p>
        </p:txBody>
      </p:sp>
      <p:sp>
        <p:nvSpPr>
          <p:cNvPr id="7" name="Text 5"/>
          <p:cNvSpPr/>
          <p:nvPr/>
        </p:nvSpPr>
        <p:spPr>
          <a:xfrm>
            <a:off x="868680" y="3337560"/>
            <a:ext cx="548640" cy="548640"/>
          </a:xfrm>
          <a:prstGeom prst="rect">
            <a:avLst/>
          </a:prstGeom>
          <a:noFill/>
          <a:ln/>
        </p:spPr>
        <p:txBody>
          <a:bodyPr wrap="square" rtlCol="0" anchor="ctr"/>
          <a:lstStyle/>
          <a:p>
            <a:pPr marL="0" indent="0" algn="ctr">
              <a:buNone/>
            </a:pPr>
            <a:r>
              <a:rPr lang="en-US" sz="2600" b="1" dirty="0">
                <a:solidFill>
                  <a:srgbClr val="A97C43"/>
                </a:solidFill>
                <a:latin typeface="Cambria" pitchFamily="34" charset="0"/>
                <a:ea typeface="Cambria" pitchFamily="34" charset="-122"/>
                <a:cs typeface="Cambria" pitchFamily="34" charset="-120"/>
              </a:rPr>
              <a:t>2</a:t>
            </a:r>
            <a:endParaRPr lang="en-US" sz="2600" dirty="0"/>
          </a:p>
        </p:txBody>
      </p:sp>
      <p:sp>
        <p:nvSpPr>
          <p:cNvPr id="8" name="Text 6"/>
          <p:cNvSpPr/>
          <p:nvPr/>
        </p:nvSpPr>
        <p:spPr>
          <a:xfrm>
            <a:off x="1554480" y="3337560"/>
            <a:ext cx="9722815" cy="1051560"/>
          </a:xfrm>
          <a:prstGeom prst="rect">
            <a:avLst/>
          </a:prstGeom>
          <a:noFill/>
          <a:ln/>
        </p:spPr>
        <p:txBody>
          <a:bodyPr wrap="square" rtlCol="0" anchor="ctr"/>
          <a:lstStyle/>
          <a:p>
            <a:pPr marL="0" indent="0" algn="l">
              <a:lnSpc>
                <a:spcPts val="1938"/>
              </a:lnSpc>
              <a:buNone/>
            </a:pPr>
            <a:r>
              <a:rPr lang="en-US" sz="2000" b="1" dirty="0">
                <a:solidFill>
                  <a:srgbClr val="2A2622"/>
                </a:solidFill>
                <a:latin typeface="Cambria" pitchFamily="34" charset="0"/>
                <a:ea typeface="Cambria" pitchFamily="34" charset="-122"/>
                <a:cs typeface="Cambria" pitchFamily="34" charset="-120"/>
              </a:rPr>
              <a:t>Natural language is an inconsistent morass</a:t>
            </a:r>
            <a:r>
              <a:rPr lang="en-US" sz="2000" dirty="0">
                <a:solidFill>
                  <a:srgbClr val="3D3730"/>
                </a:solidFill>
                <a:latin typeface="Cambria" pitchFamily="34" charset="0"/>
                <a:ea typeface="Cambria" pitchFamily="34" charset="-122"/>
                <a:cs typeface="Cambria" pitchFamily="34" charset="-120"/>
              </a:rPr>
              <a:t> — so we switch to formal languages to make inference and proof coherent, securing the “foundations.”  </a:t>
            </a:r>
          </a:p>
          <a:p>
            <a:pPr marL="0" indent="0" algn="l">
              <a:lnSpc>
                <a:spcPts val="1938"/>
              </a:lnSpc>
              <a:buNone/>
            </a:pPr>
            <a:r>
              <a:rPr lang="en-US" sz="2000" dirty="0">
                <a:solidFill>
                  <a:srgbClr val="3D3730"/>
                </a:solidFill>
                <a:latin typeface="Cambria" pitchFamily="34" charset="0"/>
                <a:ea typeface="Cambria" pitchFamily="34" charset="-122"/>
                <a:cs typeface="Cambria" pitchFamily="34" charset="-120"/>
              </a:rPr>
              <a:t>(Russell, Tarski, arguably Frege)</a:t>
            </a:r>
            <a:endParaRPr lang="en-US" sz="2000" dirty="0"/>
          </a:p>
        </p:txBody>
      </p:sp>
      <p:sp>
        <p:nvSpPr>
          <p:cNvPr id="9" name="Text 7"/>
          <p:cNvSpPr/>
          <p:nvPr/>
        </p:nvSpPr>
        <p:spPr>
          <a:xfrm>
            <a:off x="868680" y="4389120"/>
            <a:ext cx="548640" cy="548640"/>
          </a:xfrm>
          <a:prstGeom prst="rect">
            <a:avLst/>
          </a:prstGeom>
          <a:noFill/>
          <a:ln/>
        </p:spPr>
        <p:txBody>
          <a:bodyPr wrap="square" rtlCol="0" anchor="ctr"/>
          <a:lstStyle/>
          <a:p>
            <a:pPr marL="0" indent="0" algn="ctr">
              <a:buNone/>
            </a:pPr>
            <a:r>
              <a:rPr lang="en-US" sz="2600" b="1" dirty="0">
                <a:solidFill>
                  <a:srgbClr val="A97C43"/>
                </a:solidFill>
                <a:latin typeface="Cambria" pitchFamily="34" charset="0"/>
                <a:ea typeface="Cambria" pitchFamily="34" charset="-122"/>
                <a:cs typeface="Cambria" pitchFamily="34" charset="-120"/>
              </a:rPr>
              <a:t>3</a:t>
            </a:r>
            <a:endParaRPr lang="en-US" sz="2600" dirty="0"/>
          </a:p>
        </p:txBody>
      </p:sp>
      <p:sp>
        <p:nvSpPr>
          <p:cNvPr id="10" name="Text 8"/>
          <p:cNvSpPr/>
          <p:nvPr/>
        </p:nvSpPr>
        <p:spPr>
          <a:xfrm>
            <a:off x="1554480" y="4389120"/>
            <a:ext cx="9722815" cy="1051560"/>
          </a:xfrm>
          <a:prstGeom prst="rect">
            <a:avLst/>
          </a:prstGeom>
          <a:noFill/>
          <a:ln/>
        </p:spPr>
        <p:txBody>
          <a:bodyPr wrap="square" rtlCol="0" anchor="ctr"/>
          <a:lstStyle/>
          <a:p>
            <a:pPr marL="0" indent="0" algn="l">
              <a:lnSpc>
                <a:spcPts val="1938"/>
              </a:lnSpc>
              <a:buNone/>
            </a:pPr>
            <a:r>
              <a:rPr lang="en-US" sz="2000" b="1" dirty="0">
                <a:solidFill>
                  <a:srgbClr val="2A2622"/>
                </a:solidFill>
                <a:latin typeface="Cambria" pitchFamily="34" charset="0"/>
                <a:ea typeface="Cambria" pitchFamily="34" charset="-122"/>
                <a:cs typeface="Cambria" pitchFamily="34" charset="-120"/>
              </a:rPr>
              <a:t>Structure of natural language doesn’t matter</a:t>
            </a:r>
            <a:r>
              <a:rPr lang="en-US" sz="2000" dirty="0">
                <a:solidFill>
                  <a:srgbClr val="3D3730"/>
                </a:solidFill>
                <a:latin typeface="Cambria" pitchFamily="34" charset="0"/>
                <a:ea typeface="Cambria" pitchFamily="34" charset="-122"/>
                <a:cs typeface="Cambria" pitchFamily="34" charset="-120"/>
              </a:rPr>
              <a:t> — the aim is to regiment mathematics and science in a formal language, where inference and ontology are transparent.  (Quine)</a:t>
            </a:r>
            <a:endParaRPr lang="en-US" sz="2000" dirty="0"/>
          </a:p>
        </p:txBody>
      </p:sp>
      <p:sp>
        <p:nvSpPr>
          <p:cNvPr id="11" name="Text 9"/>
          <p:cNvSpPr/>
          <p:nvPr/>
        </p:nvSpPr>
        <p:spPr>
          <a:xfrm>
            <a:off x="1554479" y="5701284"/>
            <a:ext cx="9722815" cy="457200"/>
          </a:xfrm>
          <a:prstGeom prst="rect">
            <a:avLst/>
          </a:prstGeom>
          <a:noFill/>
          <a:ln/>
        </p:spPr>
        <p:txBody>
          <a:bodyPr wrap="square" rtlCol="0" anchor="ctr"/>
          <a:lstStyle/>
          <a:p>
            <a:pPr marL="0" indent="0" algn="r">
              <a:buNone/>
            </a:pPr>
            <a:r>
              <a:rPr lang="en-US" i="1" dirty="0">
                <a:solidFill>
                  <a:srgbClr val="8C8274"/>
                </a:solidFill>
                <a:latin typeface="Calibri" pitchFamily="34" charset="0"/>
                <a:ea typeface="Calibri" pitchFamily="34" charset="-122"/>
                <a:cs typeface="Calibri" pitchFamily="34" charset="-120"/>
              </a:rPr>
              <a:t>This isn’t what I’m going to talk about today.</a:t>
            </a:r>
            <a:endParaRPr lang="en-US" dirty="0"/>
          </a:p>
        </p:txBody>
      </p:sp>
      <p:sp>
        <p:nvSpPr>
          <p:cNvPr id="12" name="Text 10"/>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QUESTION</a:t>
            </a:r>
            <a:endParaRPr lang="en-US" sz="850" dirty="0"/>
          </a:p>
        </p:txBody>
      </p:sp>
      <p:sp>
        <p:nvSpPr>
          <p:cNvPr id="13" name="Text 11"/>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5 / 48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A CONTRAST</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A Contrast</a:t>
            </a:r>
            <a:endParaRPr lang="en-US" sz="3200" dirty="0"/>
          </a:p>
        </p:txBody>
      </p:sp>
      <p:sp>
        <p:nvSpPr>
          <p:cNvPr id="5" name="Shape 3"/>
          <p:cNvSpPr/>
          <p:nvPr/>
        </p:nvSpPr>
        <p:spPr>
          <a:xfrm>
            <a:off x="868680" y="2286000"/>
            <a:ext cx="4998568" cy="3566160"/>
          </a:xfrm>
          <a:prstGeom prst="roundRect">
            <a:avLst>
              <a:gd name="adj" fmla="val 2051"/>
            </a:avLst>
          </a:prstGeom>
          <a:solidFill>
            <a:srgbClr val="F1EBDF"/>
          </a:solidFill>
          <a:ln/>
        </p:spPr>
        <p:txBody>
          <a:bodyPr/>
          <a:lstStyle/>
          <a:p>
            <a:endParaRPr lang="en-US"/>
          </a:p>
        </p:txBody>
      </p:sp>
      <p:sp>
        <p:nvSpPr>
          <p:cNvPr id="6" name="Text 4"/>
          <p:cNvSpPr/>
          <p:nvPr/>
        </p:nvSpPr>
        <p:spPr>
          <a:xfrm>
            <a:off x="1188720" y="2560320"/>
            <a:ext cx="4358488" cy="320040"/>
          </a:xfrm>
          <a:prstGeom prst="rect">
            <a:avLst/>
          </a:prstGeom>
          <a:noFill/>
          <a:ln/>
        </p:spPr>
        <p:txBody>
          <a:bodyPr wrap="square" rtlCol="0" anchor="ctr"/>
          <a:lstStyle/>
          <a:p>
            <a:pPr marL="0" indent="0">
              <a:buNone/>
            </a:pPr>
            <a:r>
              <a:rPr lang="en-US" sz="2000" b="1" kern="0" spc="200" dirty="0">
                <a:solidFill>
                  <a:srgbClr val="A97C43"/>
                </a:solidFill>
                <a:latin typeface="Calibri" pitchFamily="34" charset="0"/>
                <a:ea typeface="Calibri" pitchFamily="34" charset="-122"/>
                <a:cs typeface="Calibri" pitchFamily="34" charset="-120"/>
              </a:rPr>
              <a:t>FREGE THOUGHT</a:t>
            </a:r>
            <a:endParaRPr lang="en-US" sz="2000" dirty="0"/>
          </a:p>
        </p:txBody>
      </p:sp>
      <p:sp>
        <p:nvSpPr>
          <p:cNvPr id="7" name="Text 5"/>
          <p:cNvSpPr/>
          <p:nvPr/>
        </p:nvSpPr>
        <p:spPr>
          <a:xfrm>
            <a:off x="1188720" y="2971800"/>
            <a:ext cx="4358488" cy="2651760"/>
          </a:xfrm>
          <a:prstGeom prst="rect">
            <a:avLst/>
          </a:prstGeom>
          <a:noFill/>
          <a:ln/>
        </p:spPr>
        <p:txBody>
          <a:bodyPr wrap="square" rtlCol="0" anchor="t"/>
          <a:lstStyle/>
          <a:p>
            <a:pPr marL="0" indent="0">
              <a:lnSpc>
                <a:spcPts val="2200"/>
              </a:lnSpc>
              <a:buNone/>
            </a:pPr>
            <a:endParaRPr lang="en-US" sz="2400" dirty="0">
              <a:solidFill>
                <a:srgbClr val="3D3730"/>
              </a:solidFill>
              <a:latin typeface="Cambria" pitchFamily="34" charset="0"/>
              <a:ea typeface="Cambria" pitchFamily="34" charset="-122"/>
              <a:cs typeface="Cambria" pitchFamily="34" charset="-120"/>
            </a:endParaRPr>
          </a:p>
          <a:p>
            <a:pPr marL="0" indent="0">
              <a:lnSpc>
                <a:spcPts val="2200"/>
              </a:lnSpc>
              <a:buNone/>
            </a:pPr>
            <a:r>
              <a:rPr lang="en-US" sz="2400" dirty="0">
                <a:solidFill>
                  <a:srgbClr val="3D3730"/>
                </a:solidFill>
                <a:latin typeface="Cambria" pitchFamily="34" charset="0"/>
                <a:ea typeface="Cambria" pitchFamily="34" charset="-122"/>
                <a:cs typeface="Cambria" pitchFamily="34" charset="-120"/>
              </a:rPr>
              <a:t>The natural-language format of mathematics would be replaced by his formalized language.</a:t>
            </a:r>
            <a:endParaRPr lang="en-US" sz="2400" dirty="0"/>
          </a:p>
        </p:txBody>
      </p:sp>
      <p:sp>
        <p:nvSpPr>
          <p:cNvPr id="8" name="Shape 6"/>
          <p:cNvSpPr/>
          <p:nvPr/>
        </p:nvSpPr>
        <p:spPr>
          <a:xfrm>
            <a:off x="6324448" y="2286000"/>
            <a:ext cx="4998568" cy="3566160"/>
          </a:xfrm>
          <a:prstGeom prst="roundRect">
            <a:avLst>
              <a:gd name="adj" fmla="val 2051"/>
            </a:avLst>
          </a:prstGeom>
          <a:solidFill>
            <a:srgbClr val="1C3D5C"/>
          </a:solidFill>
          <a:ln/>
        </p:spPr>
        <p:txBody>
          <a:bodyPr/>
          <a:lstStyle/>
          <a:p>
            <a:endParaRPr lang="en-US"/>
          </a:p>
        </p:txBody>
      </p:sp>
      <p:sp>
        <p:nvSpPr>
          <p:cNvPr id="9" name="Text 7"/>
          <p:cNvSpPr/>
          <p:nvPr/>
        </p:nvSpPr>
        <p:spPr>
          <a:xfrm>
            <a:off x="6644488" y="2560320"/>
            <a:ext cx="4358488" cy="320040"/>
          </a:xfrm>
          <a:prstGeom prst="rect">
            <a:avLst/>
          </a:prstGeom>
          <a:noFill/>
          <a:ln/>
        </p:spPr>
        <p:txBody>
          <a:bodyPr wrap="square" rtlCol="0" anchor="ctr"/>
          <a:lstStyle/>
          <a:p>
            <a:pPr marL="0" indent="0">
              <a:buNone/>
            </a:pPr>
            <a:r>
              <a:rPr lang="en-US" sz="2000" b="1" kern="0" spc="200" dirty="0">
                <a:solidFill>
                  <a:srgbClr val="D9B677"/>
                </a:solidFill>
                <a:latin typeface="Calibri" pitchFamily="34" charset="0"/>
                <a:ea typeface="Calibri" pitchFamily="34" charset="-122"/>
                <a:cs typeface="Calibri" pitchFamily="34" charset="-120"/>
              </a:rPr>
              <a:t>THE REALITY</a:t>
            </a:r>
            <a:endParaRPr lang="en-US" sz="2000" dirty="0"/>
          </a:p>
        </p:txBody>
      </p:sp>
      <p:sp>
        <p:nvSpPr>
          <p:cNvPr id="10" name="Text 8"/>
          <p:cNvSpPr/>
          <p:nvPr/>
        </p:nvSpPr>
        <p:spPr>
          <a:xfrm>
            <a:off x="6644488" y="2971800"/>
            <a:ext cx="4358488" cy="2651760"/>
          </a:xfrm>
          <a:prstGeom prst="rect">
            <a:avLst/>
          </a:prstGeom>
          <a:noFill/>
          <a:ln/>
        </p:spPr>
        <p:txBody>
          <a:bodyPr wrap="square" rtlCol="0" anchor="ctr"/>
          <a:lstStyle/>
          <a:p>
            <a:pPr marL="0" indent="0">
              <a:lnSpc>
                <a:spcPts val="2200"/>
              </a:lnSpc>
              <a:buNone/>
            </a:pPr>
            <a:r>
              <a:rPr lang="en-US" sz="2400" dirty="0">
                <a:solidFill>
                  <a:srgbClr val="F6EFE2"/>
                </a:solidFill>
                <a:latin typeface="Cambria" pitchFamily="34" charset="0"/>
                <a:ea typeface="Cambria" pitchFamily="34" charset="-122"/>
                <a:cs typeface="Cambria" pitchFamily="34" charset="-120"/>
              </a:rPr>
              <a:t>The mathematics of formal languages has flourished — yet all mathematics still appears in natural language, alongside hundreds of notational devices (matrices, integrals, functions, numerals…).</a:t>
            </a:r>
            <a:endParaRPr lang="en-US" sz="2400" dirty="0"/>
          </a:p>
        </p:txBody>
      </p:sp>
      <p:sp>
        <p:nvSpPr>
          <p:cNvPr id="11" name="Text 9"/>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A CONTRAST</a:t>
            </a:r>
            <a:endParaRPr lang="en-US" sz="850" dirty="0"/>
          </a:p>
        </p:txBody>
      </p:sp>
      <p:sp>
        <p:nvSpPr>
          <p:cNvPr id="12" name="Text 10"/>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6 / 48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A CONTRAST</a:t>
            </a:r>
            <a:endParaRPr lang="en-US" sz="1200" dirty="0"/>
          </a:p>
        </p:txBody>
      </p:sp>
      <p:sp>
        <p:nvSpPr>
          <p:cNvPr id="4" name="Text 2"/>
          <p:cNvSpPr/>
          <p:nvPr/>
        </p:nvSpPr>
        <p:spPr>
          <a:xfrm>
            <a:off x="868680" y="1234440"/>
            <a:ext cx="10454335" cy="914400"/>
          </a:xfrm>
          <a:prstGeom prst="rect">
            <a:avLst/>
          </a:prstGeom>
          <a:noFill/>
          <a:ln/>
        </p:spPr>
        <p:txBody>
          <a:bodyPr wrap="square" rtlCol="0" anchor="t"/>
          <a:lstStyle/>
          <a:p>
            <a:pPr marL="0" indent="0" algn="l">
              <a:lnSpc>
                <a:spcPts val="3255"/>
              </a:lnSpc>
              <a:buNone/>
            </a:pPr>
            <a:r>
              <a:rPr lang="en-US" sz="3200" b="1" dirty="0">
                <a:solidFill>
                  <a:srgbClr val="2A2622"/>
                </a:solidFill>
                <a:latin typeface="Cambria" pitchFamily="34" charset="0"/>
                <a:ea typeface="Cambria" pitchFamily="34" charset="-122"/>
                <a:cs typeface="Cambria" pitchFamily="34" charset="-120"/>
              </a:rPr>
              <a:t>A Contrast</a:t>
            </a:r>
            <a:endParaRPr lang="en-US" sz="3200" dirty="0"/>
          </a:p>
        </p:txBody>
      </p:sp>
      <p:sp>
        <p:nvSpPr>
          <p:cNvPr id="5" name="Shape 3"/>
          <p:cNvSpPr/>
          <p:nvPr/>
        </p:nvSpPr>
        <p:spPr>
          <a:xfrm>
            <a:off x="868680" y="2286000"/>
            <a:ext cx="4998568" cy="3566160"/>
          </a:xfrm>
          <a:prstGeom prst="roundRect">
            <a:avLst>
              <a:gd name="adj" fmla="val 2051"/>
            </a:avLst>
          </a:prstGeom>
          <a:solidFill>
            <a:srgbClr val="F1EBDF"/>
          </a:solidFill>
          <a:ln/>
        </p:spPr>
        <p:txBody>
          <a:bodyPr/>
          <a:lstStyle/>
          <a:p>
            <a:endParaRPr lang="en-US"/>
          </a:p>
        </p:txBody>
      </p:sp>
      <p:sp>
        <p:nvSpPr>
          <p:cNvPr id="6" name="Text 4"/>
          <p:cNvSpPr/>
          <p:nvPr/>
        </p:nvSpPr>
        <p:spPr>
          <a:xfrm>
            <a:off x="1188720" y="2560320"/>
            <a:ext cx="4358488" cy="320040"/>
          </a:xfrm>
          <a:prstGeom prst="rect">
            <a:avLst/>
          </a:prstGeom>
          <a:noFill/>
          <a:ln/>
        </p:spPr>
        <p:txBody>
          <a:bodyPr wrap="square" rtlCol="0" anchor="ctr"/>
          <a:lstStyle/>
          <a:p>
            <a:pPr marL="0" indent="0">
              <a:buNone/>
            </a:pPr>
            <a:r>
              <a:rPr lang="en-US" sz="2000" b="1" kern="0" spc="200" dirty="0">
                <a:solidFill>
                  <a:srgbClr val="A97C43"/>
                </a:solidFill>
                <a:latin typeface="Calibri" pitchFamily="34" charset="0"/>
                <a:ea typeface="Calibri" pitchFamily="34" charset="-122"/>
                <a:cs typeface="Calibri" pitchFamily="34" charset="-120"/>
              </a:rPr>
              <a:t>FREGE THOUGHT</a:t>
            </a:r>
            <a:endParaRPr lang="en-US" sz="2000" dirty="0"/>
          </a:p>
        </p:txBody>
      </p:sp>
      <p:sp>
        <p:nvSpPr>
          <p:cNvPr id="7" name="Text 5"/>
          <p:cNvSpPr/>
          <p:nvPr/>
        </p:nvSpPr>
        <p:spPr>
          <a:xfrm>
            <a:off x="1188720" y="2971800"/>
            <a:ext cx="4358488" cy="2651760"/>
          </a:xfrm>
          <a:prstGeom prst="rect">
            <a:avLst/>
          </a:prstGeom>
          <a:noFill/>
          <a:ln/>
        </p:spPr>
        <p:txBody>
          <a:bodyPr wrap="square" rtlCol="0" anchor="t"/>
          <a:lstStyle/>
          <a:p>
            <a:pPr marL="0" indent="0">
              <a:lnSpc>
                <a:spcPts val="2200"/>
              </a:lnSpc>
              <a:buNone/>
            </a:pPr>
            <a:endParaRPr lang="en-US" sz="2400" dirty="0">
              <a:solidFill>
                <a:srgbClr val="3D3730"/>
              </a:solidFill>
              <a:latin typeface="Cambria" pitchFamily="34" charset="0"/>
              <a:ea typeface="Cambria" pitchFamily="34" charset="-122"/>
              <a:cs typeface="Cambria" pitchFamily="34" charset="-120"/>
            </a:endParaRPr>
          </a:p>
          <a:p>
            <a:pPr marL="0" indent="0">
              <a:lnSpc>
                <a:spcPts val="2200"/>
              </a:lnSpc>
              <a:buNone/>
            </a:pPr>
            <a:r>
              <a:rPr lang="en-US" sz="2400" dirty="0">
                <a:solidFill>
                  <a:srgbClr val="3D3730"/>
                </a:solidFill>
                <a:latin typeface="Cambria" pitchFamily="34" charset="0"/>
                <a:ea typeface="Cambria" pitchFamily="34" charset="-122"/>
                <a:cs typeface="Cambria" pitchFamily="34" charset="-120"/>
              </a:rPr>
              <a:t>The natural language of mathematics would be replaced by his formalized language.</a:t>
            </a:r>
            <a:endParaRPr lang="en-US" sz="2400" dirty="0"/>
          </a:p>
        </p:txBody>
      </p:sp>
      <p:sp>
        <p:nvSpPr>
          <p:cNvPr id="8" name="Shape 6"/>
          <p:cNvSpPr/>
          <p:nvPr/>
        </p:nvSpPr>
        <p:spPr>
          <a:xfrm>
            <a:off x="6324448" y="2286000"/>
            <a:ext cx="4998568" cy="3566160"/>
          </a:xfrm>
          <a:prstGeom prst="roundRect">
            <a:avLst>
              <a:gd name="adj" fmla="val 2051"/>
            </a:avLst>
          </a:prstGeom>
          <a:solidFill>
            <a:srgbClr val="1C3D5C"/>
          </a:solidFill>
          <a:ln/>
        </p:spPr>
        <p:txBody>
          <a:bodyPr/>
          <a:lstStyle/>
          <a:p>
            <a:endParaRPr lang="en-US"/>
          </a:p>
        </p:txBody>
      </p:sp>
      <p:sp>
        <p:nvSpPr>
          <p:cNvPr id="9" name="Text 7"/>
          <p:cNvSpPr/>
          <p:nvPr/>
        </p:nvSpPr>
        <p:spPr>
          <a:xfrm>
            <a:off x="6644488" y="2560320"/>
            <a:ext cx="4358488" cy="320040"/>
          </a:xfrm>
          <a:prstGeom prst="rect">
            <a:avLst/>
          </a:prstGeom>
          <a:noFill/>
          <a:ln/>
        </p:spPr>
        <p:txBody>
          <a:bodyPr wrap="square" rtlCol="0" anchor="ctr"/>
          <a:lstStyle/>
          <a:p>
            <a:pPr marL="0" indent="0">
              <a:buNone/>
            </a:pPr>
            <a:r>
              <a:rPr lang="en-US" sz="2000" b="1" kern="0" spc="200" dirty="0">
                <a:solidFill>
                  <a:srgbClr val="D9B677"/>
                </a:solidFill>
                <a:latin typeface="Calibri" pitchFamily="34" charset="0"/>
                <a:ea typeface="Calibri" pitchFamily="34" charset="-122"/>
                <a:cs typeface="Calibri" pitchFamily="34" charset="-120"/>
              </a:rPr>
              <a:t>THE REALITY</a:t>
            </a:r>
            <a:endParaRPr lang="en-US" sz="2000" dirty="0"/>
          </a:p>
        </p:txBody>
      </p:sp>
      <p:sp>
        <p:nvSpPr>
          <p:cNvPr id="10" name="Text 8"/>
          <p:cNvSpPr/>
          <p:nvPr/>
        </p:nvSpPr>
        <p:spPr>
          <a:xfrm>
            <a:off x="6644488" y="2971800"/>
            <a:ext cx="4358488" cy="2651760"/>
          </a:xfrm>
          <a:prstGeom prst="rect">
            <a:avLst/>
          </a:prstGeom>
          <a:noFill/>
          <a:ln/>
        </p:spPr>
        <p:txBody>
          <a:bodyPr wrap="square" rtlCol="0" anchor="ctr"/>
          <a:lstStyle/>
          <a:p>
            <a:pPr marL="0" indent="0">
              <a:lnSpc>
                <a:spcPts val="2200"/>
              </a:lnSpc>
              <a:buNone/>
            </a:pPr>
            <a:r>
              <a:rPr lang="en-US" sz="2400" dirty="0">
                <a:solidFill>
                  <a:srgbClr val="F6EFE2"/>
                </a:solidFill>
                <a:latin typeface="Cambria" pitchFamily="34" charset="0"/>
                <a:ea typeface="Cambria" pitchFamily="34" charset="-122"/>
                <a:cs typeface="Cambria" pitchFamily="34" charset="-120"/>
              </a:rPr>
              <a:t>Mathematicians continue to use natural language as the medium for proofs. Professional proofs are not formal derivations — strings of formulas each mechanically derived from earlier ones.</a:t>
            </a:r>
            <a:endParaRPr lang="en-US" sz="2400" dirty="0"/>
          </a:p>
        </p:txBody>
      </p:sp>
      <p:sp>
        <p:nvSpPr>
          <p:cNvPr id="11" name="Text 9"/>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A CONTRAST</a:t>
            </a:r>
            <a:endParaRPr lang="en-US" sz="850" dirty="0"/>
          </a:p>
        </p:txBody>
      </p:sp>
      <p:sp>
        <p:nvSpPr>
          <p:cNvPr id="12" name="Text 10"/>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7 / 48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THE QUESTION</a:t>
            </a:r>
            <a:endParaRPr lang="en-US" sz="1200" dirty="0"/>
          </a:p>
        </p:txBody>
      </p:sp>
      <p:sp>
        <p:nvSpPr>
          <p:cNvPr id="4" name="Text 2"/>
          <p:cNvSpPr/>
          <p:nvPr/>
        </p:nvSpPr>
        <p:spPr>
          <a:xfrm>
            <a:off x="868680" y="2286000"/>
            <a:ext cx="10241280" cy="2377440"/>
          </a:xfrm>
          <a:prstGeom prst="rect">
            <a:avLst/>
          </a:prstGeom>
          <a:noFill/>
          <a:ln/>
        </p:spPr>
        <p:txBody>
          <a:bodyPr wrap="square" rtlCol="0" anchor="t"/>
          <a:lstStyle/>
          <a:p>
            <a:pPr marL="0" indent="0" algn="l">
              <a:lnSpc>
                <a:spcPts val="4026"/>
              </a:lnSpc>
              <a:buNone/>
            </a:pPr>
            <a:r>
              <a:rPr lang="en-US" sz="3600" i="1" dirty="0">
                <a:solidFill>
                  <a:srgbClr val="2A2622"/>
                </a:solidFill>
                <a:latin typeface="Cambria" pitchFamily="34" charset="0"/>
                <a:ea typeface="Cambria" pitchFamily="34" charset="-122"/>
                <a:cs typeface="Cambria" pitchFamily="34" charset="-120"/>
              </a:rPr>
              <a:t>Why has mathematical practice remained anchored in natural language, despite the invention of formal languages?</a:t>
            </a:r>
            <a:endParaRPr lang="en-US" sz="3600" dirty="0"/>
          </a:p>
        </p:txBody>
      </p:sp>
      <p:sp>
        <p:nvSpPr>
          <p:cNvPr id="5" name="Text 3"/>
          <p:cNvSpPr/>
          <p:nvPr/>
        </p:nvSpPr>
        <p:spPr>
          <a:xfrm>
            <a:off x="868680" y="5074920"/>
            <a:ext cx="10241280" cy="640080"/>
          </a:xfrm>
          <a:prstGeom prst="rect">
            <a:avLst/>
          </a:prstGeom>
          <a:noFill/>
          <a:ln/>
        </p:spPr>
        <p:txBody>
          <a:bodyPr wrap="square" rtlCol="0" anchor="ctr"/>
          <a:lstStyle/>
          <a:p>
            <a:pPr marL="0" indent="0">
              <a:lnSpc>
                <a:spcPts val="1800"/>
              </a:lnSpc>
              <a:buNone/>
            </a:pPr>
            <a:r>
              <a:rPr lang="en-US" i="1" dirty="0">
                <a:solidFill>
                  <a:srgbClr val="8C8274"/>
                </a:solidFill>
                <a:latin typeface="Calibri" pitchFamily="34" charset="0"/>
                <a:ea typeface="Calibri" pitchFamily="34" charset="-122"/>
                <a:cs typeface="Calibri" pitchFamily="34" charset="-120"/>
              </a:rPr>
              <a:t>Maybe this is more a sociological question than a philosophical one — but I’m going to ask it anyway.</a:t>
            </a:r>
            <a:endParaRPr lang="en-US"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THE QUESTION</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8 / 48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8F3"/>
        </a:solidFill>
        <a:effectLst/>
      </p:bgPr>
    </p:bg>
    <p:spTree>
      <p:nvGrpSpPr>
        <p:cNvPr id="1" name=""/>
        <p:cNvGrpSpPr/>
        <p:nvPr/>
      </p:nvGrpSpPr>
      <p:grpSpPr>
        <a:xfrm>
          <a:off x="0" y="0"/>
          <a:ext cx="0" cy="0"/>
          <a:chOff x="0" y="0"/>
          <a:chExt cx="0" cy="0"/>
        </a:xfrm>
      </p:grpSpPr>
      <p:sp>
        <p:nvSpPr>
          <p:cNvPr id="2" name="Shape 0"/>
          <p:cNvSpPr/>
          <p:nvPr/>
        </p:nvSpPr>
        <p:spPr>
          <a:xfrm>
            <a:off x="868680" y="827532"/>
            <a:ext cx="109728" cy="109728"/>
          </a:xfrm>
          <a:prstGeom prst="ellipse">
            <a:avLst/>
          </a:prstGeom>
          <a:solidFill>
            <a:srgbClr val="A97C43"/>
          </a:solidFill>
          <a:ln/>
        </p:spPr>
        <p:txBody>
          <a:bodyPr/>
          <a:lstStyle/>
          <a:p>
            <a:endParaRPr lang="en-US"/>
          </a:p>
        </p:txBody>
      </p:sp>
      <p:sp>
        <p:nvSpPr>
          <p:cNvPr id="3" name="Text 1"/>
          <p:cNvSpPr/>
          <p:nvPr/>
        </p:nvSpPr>
        <p:spPr>
          <a:xfrm>
            <a:off x="1088136" y="749808"/>
            <a:ext cx="10234879" cy="292608"/>
          </a:xfrm>
          <a:prstGeom prst="rect">
            <a:avLst/>
          </a:prstGeom>
          <a:noFill/>
          <a:ln/>
        </p:spPr>
        <p:txBody>
          <a:bodyPr wrap="square" rtlCol="0" anchor="ctr"/>
          <a:lstStyle/>
          <a:p>
            <a:pPr marL="0" indent="0" algn="l">
              <a:buNone/>
            </a:pPr>
            <a:r>
              <a:rPr lang="en-US" sz="1200" b="1" kern="0" spc="250" dirty="0">
                <a:solidFill>
                  <a:srgbClr val="A97C43"/>
                </a:solidFill>
                <a:latin typeface="Calibri" pitchFamily="34" charset="0"/>
                <a:ea typeface="Calibri" pitchFamily="34" charset="-122"/>
                <a:cs typeface="Calibri" pitchFamily="34" charset="-120"/>
              </a:rPr>
              <a:t>REASONS GIVEN</a:t>
            </a:r>
            <a:endParaRPr lang="en-US" sz="1200" dirty="0"/>
          </a:p>
        </p:txBody>
      </p:sp>
      <p:sp>
        <p:nvSpPr>
          <p:cNvPr id="4" name="Text 2"/>
          <p:cNvSpPr/>
          <p:nvPr/>
        </p:nvSpPr>
        <p:spPr>
          <a:xfrm>
            <a:off x="868680" y="1234440"/>
            <a:ext cx="10454335" cy="822960"/>
          </a:xfrm>
          <a:prstGeom prst="rect">
            <a:avLst/>
          </a:prstGeom>
          <a:noFill/>
          <a:ln/>
        </p:spPr>
        <p:txBody>
          <a:bodyPr wrap="square" rtlCol="0" anchor="t"/>
          <a:lstStyle/>
          <a:p>
            <a:pPr marL="0" indent="0" algn="l">
              <a:lnSpc>
                <a:spcPts val="2940"/>
              </a:lnSpc>
              <a:buNone/>
            </a:pPr>
            <a:r>
              <a:rPr lang="en-US" sz="3200" b="1" dirty="0">
                <a:solidFill>
                  <a:srgbClr val="2A2622"/>
                </a:solidFill>
                <a:latin typeface="Cambria" pitchFamily="34" charset="0"/>
                <a:ea typeface="Cambria" pitchFamily="34" charset="-122"/>
                <a:cs typeface="Cambria" pitchFamily="34" charset="-120"/>
              </a:rPr>
              <a:t>A lot of good reasons have been given</a:t>
            </a:r>
            <a:endParaRPr lang="en-US" sz="3200" dirty="0"/>
          </a:p>
        </p:txBody>
      </p:sp>
      <p:sp>
        <p:nvSpPr>
          <p:cNvPr id="5" name="Text 3"/>
          <p:cNvSpPr/>
          <p:nvPr/>
        </p:nvSpPr>
        <p:spPr>
          <a:xfrm>
            <a:off x="868680" y="2286000"/>
            <a:ext cx="10454335" cy="3840480"/>
          </a:xfrm>
          <a:prstGeom prst="rect">
            <a:avLst/>
          </a:prstGeom>
          <a:noFill/>
          <a:ln/>
        </p:spPr>
        <p:txBody>
          <a:bodyPr wrap="square" rtlCol="0" anchor="t"/>
          <a:lstStyle/>
          <a:p>
            <a:pPr marL="457200" lvl="1" indent="-228600" algn="l">
              <a:lnSpc>
                <a:spcPts val="2400"/>
              </a:lnSpc>
              <a:spcAft>
                <a:spcPts val="900"/>
              </a:spcAft>
              <a:buSzPct val="100000"/>
              <a:buChar char="•"/>
            </a:pPr>
            <a:r>
              <a:rPr lang="en-US" sz="2400" dirty="0">
                <a:solidFill>
                  <a:srgbClr val="3D3730"/>
                </a:solidFill>
                <a:latin typeface="Cambria" pitchFamily="34" charset="0"/>
                <a:ea typeface="Cambria" pitchFamily="34" charset="-122"/>
                <a:cs typeface="Cambria" pitchFamily="34" charset="-120"/>
              </a:rPr>
              <a:t>Informal proofs carry semantic content mathematicians rely on; formalized theories have none.  (Rav, 1999)</a:t>
            </a:r>
            <a:endParaRPr lang="en-US" sz="2400" dirty="0"/>
          </a:p>
          <a:p>
            <a:pPr marL="457200" lvl="1" indent="-228600" algn="l">
              <a:lnSpc>
                <a:spcPts val="2400"/>
              </a:lnSpc>
              <a:spcAft>
                <a:spcPts val="900"/>
              </a:spcAft>
              <a:buSzPct val="100000"/>
              <a:buChar char="•"/>
            </a:pPr>
            <a:r>
              <a:rPr lang="en-US" sz="2400" dirty="0">
                <a:solidFill>
                  <a:srgbClr val="3D3730"/>
                </a:solidFill>
                <a:latin typeface="Cambria" pitchFamily="34" charset="0"/>
                <a:ea typeface="Cambria" pitchFamily="34" charset="-122"/>
                <a:cs typeface="Cambria" pitchFamily="34" charset="-120"/>
              </a:rPr>
              <a:t>We are convinced by informal proofs in ways we can’t be convinced by formal ones.</a:t>
            </a:r>
            <a:endParaRPr lang="en-US" sz="2400" dirty="0"/>
          </a:p>
          <a:p>
            <a:pPr marL="457200" lvl="1" indent="-228600" algn="l">
              <a:lnSpc>
                <a:spcPts val="2400"/>
              </a:lnSpc>
              <a:spcAft>
                <a:spcPts val="900"/>
              </a:spcAft>
              <a:buSzPct val="100000"/>
              <a:buChar char="•"/>
            </a:pPr>
            <a:r>
              <a:rPr lang="en-US" sz="2400" dirty="0">
                <a:solidFill>
                  <a:srgbClr val="3D3730"/>
                </a:solidFill>
                <a:latin typeface="Cambria" pitchFamily="34" charset="0"/>
                <a:ea typeface="Cambria" pitchFamily="34" charset="-122"/>
                <a:cs typeface="Cambria" pitchFamily="34" charset="-120"/>
              </a:rPr>
              <a:t>Informal proofs reveal high-level strategies usable elsewhere; derivations hide them.  (Rav, 1999)</a:t>
            </a:r>
            <a:endParaRPr lang="en-US" sz="2400" dirty="0"/>
          </a:p>
          <a:p>
            <a:pPr marL="457200" lvl="1" indent="-228600" algn="l">
              <a:lnSpc>
                <a:spcPts val="2400"/>
              </a:lnSpc>
              <a:spcAft>
                <a:spcPts val="1400"/>
              </a:spcAft>
              <a:buSzPct val="100000"/>
              <a:buChar char="•"/>
            </a:pPr>
            <a:r>
              <a:rPr lang="en-US" sz="2400" dirty="0">
                <a:solidFill>
                  <a:srgbClr val="3D3730"/>
                </a:solidFill>
                <a:latin typeface="Cambria" pitchFamily="34" charset="0"/>
                <a:ea typeface="Cambria" pitchFamily="34" charset="-122"/>
                <a:cs typeface="Cambria" pitchFamily="34" charset="-120"/>
              </a:rPr>
              <a:t>Informal proofs — and diagrams especially — support intuitive understanding; derivations don’t.</a:t>
            </a:r>
            <a:endParaRPr lang="en-US" sz="2400" dirty="0"/>
          </a:p>
          <a:p>
            <a:pPr marL="0" indent="0" algn="r">
              <a:lnSpc>
                <a:spcPts val="2400"/>
              </a:lnSpc>
              <a:spcAft>
                <a:spcPts val="1000"/>
              </a:spcAft>
              <a:buNone/>
            </a:pPr>
            <a:endParaRPr lang="en-US" i="1" dirty="0">
              <a:solidFill>
                <a:srgbClr val="8C8274"/>
              </a:solidFill>
              <a:latin typeface="Cambria" pitchFamily="34" charset="0"/>
              <a:ea typeface="Cambria" pitchFamily="34" charset="-122"/>
              <a:cs typeface="Cambria" pitchFamily="34" charset="-120"/>
            </a:endParaRPr>
          </a:p>
          <a:p>
            <a:pPr marL="0" indent="0" algn="r">
              <a:lnSpc>
                <a:spcPts val="2400"/>
              </a:lnSpc>
              <a:spcAft>
                <a:spcPts val="1000"/>
              </a:spcAft>
              <a:buNone/>
            </a:pPr>
            <a:r>
              <a:rPr lang="en-US" i="1" dirty="0">
                <a:solidFill>
                  <a:srgbClr val="8C8274"/>
                </a:solidFill>
                <a:latin typeface="Cambria" pitchFamily="34" charset="0"/>
                <a:ea typeface="Cambria" pitchFamily="34" charset="-122"/>
                <a:cs typeface="Cambria" pitchFamily="34" charset="-120"/>
              </a:rPr>
              <a:t>I don’t dispute these answers, at least not now. There are several factors at work, and…</a:t>
            </a:r>
            <a:endParaRPr lang="en-US" dirty="0"/>
          </a:p>
        </p:txBody>
      </p:sp>
      <p:sp>
        <p:nvSpPr>
          <p:cNvPr id="6" name="Text 4"/>
          <p:cNvSpPr/>
          <p:nvPr/>
        </p:nvSpPr>
        <p:spPr>
          <a:xfrm>
            <a:off x="868680" y="6419088"/>
            <a:ext cx="8229600" cy="274320"/>
          </a:xfrm>
          <a:prstGeom prst="rect">
            <a:avLst/>
          </a:prstGeom>
          <a:noFill/>
          <a:ln/>
        </p:spPr>
        <p:txBody>
          <a:bodyPr wrap="square" rtlCol="0" anchor="ctr"/>
          <a:lstStyle/>
          <a:p>
            <a:pPr marL="0" indent="0" algn="l">
              <a:buNone/>
            </a:pPr>
            <a:r>
              <a:rPr lang="en-US" sz="850" kern="0" spc="200" dirty="0">
                <a:solidFill>
                  <a:srgbClr val="8C8274"/>
                </a:solidFill>
                <a:latin typeface="Calibri" pitchFamily="34" charset="0"/>
                <a:ea typeface="Calibri" pitchFamily="34" charset="-122"/>
                <a:cs typeface="Calibri" pitchFamily="34" charset="-120"/>
              </a:rPr>
              <a:t>REASONS GIVEN</a:t>
            </a:r>
            <a:endParaRPr lang="en-US" sz="850" dirty="0"/>
          </a:p>
        </p:txBody>
      </p:sp>
      <p:sp>
        <p:nvSpPr>
          <p:cNvPr id="7" name="Text 5"/>
          <p:cNvSpPr/>
          <p:nvPr/>
        </p:nvSpPr>
        <p:spPr>
          <a:xfrm>
            <a:off x="10225735" y="6419088"/>
            <a:ext cx="1097280" cy="274320"/>
          </a:xfrm>
          <a:prstGeom prst="rect">
            <a:avLst/>
          </a:prstGeom>
          <a:noFill/>
          <a:ln/>
        </p:spPr>
        <p:txBody>
          <a:bodyPr wrap="square" rtlCol="0" anchor="ctr"/>
          <a:lstStyle/>
          <a:p>
            <a:pPr marL="0" indent="0" algn="r">
              <a:buNone/>
            </a:pPr>
            <a:r>
              <a:rPr lang="en-US" sz="850" kern="0" spc="100" dirty="0">
                <a:solidFill>
                  <a:srgbClr val="8C8274"/>
                </a:solidFill>
                <a:latin typeface="Calibri" pitchFamily="34" charset="0"/>
                <a:ea typeface="Calibri" pitchFamily="34" charset="-122"/>
                <a:cs typeface="Calibri" pitchFamily="34" charset="-120"/>
              </a:rPr>
              <a:t>9 / 48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TotalTime>
  <Words>3557</Words>
  <Application>Microsoft Office PowerPoint</Application>
  <PresentationFormat>Widescreen</PresentationFormat>
  <Paragraphs>446</Paragraphs>
  <Slides>48</Slides>
  <Notes>48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Cambria</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Jason Douma</cp:lastModifiedBy>
  <cp:revision>7</cp:revision>
  <cp:lastPrinted>2026-07-19T23:21:07Z</cp:lastPrinted>
  <dcterms:created xsi:type="dcterms:W3CDTF">2026-07-19T18:34:56Z</dcterms:created>
  <dcterms:modified xsi:type="dcterms:W3CDTF">2026-08-05T01:48:42Z</dcterms:modified>
</cp:coreProperties>
</file>