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2"/>
  </p:notesMasterIdLst>
  <p:sldIdLst>
    <p:sldId id="325" r:id="rId2"/>
    <p:sldId id="531" r:id="rId3"/>
    <p:sldId id="590" r:id="rId4"/>
    <p:sldId id="591" r:id="rId5"/>
    <p:sldId id="592" r:id="rId6"/>
    <p:sldId id="441" r:id="rId7"/>
    <p:sldId id="501" r:id="rId8"/>
    <p:sldId id="502" r:id="rId9"/>
    <p:sldId id="503" r:id="rId10"/>
    <p:sldId id="504" r:id="rId11"/>
    <p:sldId id="505" r:id="rId12"/>
    <p:sldId id="506" r:id="rId13"/>
    <p:sldId id="507" r:id="rId14"/>
    <p:sldId id="508" r:id="rId15"/>
    <p:sldId id="509" r:id="rId16"/>
    <p:sldId id="510" r:id="rId17"/>
    <p:sldId id="511" r:id="rId18"/>
    <p:sldId id="512" r:id="rId19"/>
    <p:sldId id="593" r:id="rId20"/>
    <p:sldId id="594" r:id="rId21"/>
    <p:sldId id="281" r:id="rId22"/>
    <p:sldId id="453" r:id="rId23"/>
    <p:sldId id="286" r:id="rId24"/>
    <p:sldId id="287" r:id="rId25"/>
    <p:sldId id="409" r:id="rId26"/>
    <p:sldId id="435" r:id="rId27"/>
    <p:sldId id="293" r:id="rId28"/>
    <p:sldId id="371" r:id="rId29"/>
    <p:sldId id="294" r:id="rId30"/>
    <p:sldId id="329" r:id="rId31"/>
    <p:sldId id="330" r:id="rId32"/>
    <p:sldId id="296" r:id="rId33"/>
    <p:sldId id="297" r:id="rId34"/>
    <p:sldId id="422" r:id="rId35"/>
    <p:sldId id="484" r:id="rId36"/>
    <p:sldId id="485" r:id="rId37"/>
    <p:sldId id="486" r:id="rId38"/>
    <p:sldId id="487" r:id="rId39"/>
    <p:sldId id="488" r:id="rId40"/>
    <p:sldId id="489" r:id="rId41"/>
    <p:sldId id="490" r:id="rId42"/>
    <p:sldId id="491" r:id="rId43"/>
    <p:sldId id="492" r:id="rId44"/>
    <p:sldId id="493" r:id="rId45"/>
    <p:sldId id="494" r:id="rId46"/>
    <p:sldId id="495" r:id="rId47"/>
    <p:sldId id="496" r:id="rId48"/>
    <p:sldId id="497" r:id="rId49"/>
    <p:sldId id="498" r:id="rId50"/>
    <p:sldId id="499" r:id="rId51"/>
    <p:sldId id="470" r:id="rId52"/>
    <p:sldId id="471" r:id="rId53"/>
    <p:sldId id="472" r:id="rId54"/>
    <p:sldId id="473" r:id="rId55"/>
    <p:sldId id="474" r:id="rId56"/>
    <p:sldId id="475" r:id="rId57"/>
    <p:sldId id="476" r:id="rId58"/>
    <p:sldId id="477" r:id="rId59"/>
    <p:sldId id="478" r:id="rId60"/>
    <p:sldId id="479" r:id="rId61"/>
    <p:sldId id="480" r:id="rId62"/>
    <p:sldId id="481" r:id="rId63"/>
    <p:sldId id="482" r:id="rId64"/>
    <p:sldId id="483" r:id="rId65"/>
    <p:sldId id="515" r:id="rId66"/>
    <p:sldId id="516" r:id="rId67"/>
    <p:sldId id="517" r:id="rId68"/>
    <p:sldId id="518" r:id="rId69"/>
    <p:sldId id="519" r:id="rId70"/>
    <p:sldId id="520" r:id="rId71"/>
    <p:sldId id="521" r:id="rId72"/>
    <p:sldId id="522" r:id="rId73"/>
    <p:sldId id="523" r:id="rId74"/>
    <p:sldId id="524" r:id="rId75"/>
    <p:sldId id="525" r:id="rId76"/>
    <p:sldId id="526" r:id="rId77"/>
    <p:sldId id="527" r:id="rId78"/>
    <p:sldId id="528" r:id="rId79"/>
    <p:sldId id="529" r:id="rId80"/>
    <p:sldId id="468"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42"/>
    <p:restoredTop sz="81591"/>
  </p:normalViewPr>
  <p:slideViewPr>
    <p:cSldViewPr snapToGrid="0" snapToObjects="1">
      <p:cViewPr varScale="1">
        <p:scale>
          <a:sx n="89" d="100"/>
          <a:sy n="89" d="100"/>
        </p:scale>
        <p:origin x="872"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6B4F54-55AD-604A-A05A-D92FBCB9AACC}" type="datetimeFigureOut">
              <a:rPr lang="en-US" smtClean="0"/>
              <a:t>12/20/22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6107D7-6865-6543-AE55-EC5D54489414}" type="slidenum">
              <a:rPr lang="en-US" smtClean="0"/>
              <a:t>‹#›</a:t>
            </a:fld>
            <a:endParaRPr lang="en-US"/>
          </a:p>
        </p:txBody>
      </p:sp>
    </p:spTree>
    <p:extLst>
      <p:ext uri="{BB962C8B-B14F-4D97-AF65-F5344CB8AC3E}">
        <p14:creationId xmlns:p14="http://schemas.microsoft.com/office/powerpoint/2010/main" val="1190883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1</a:t>
            </a:fld>
            <a:endParaRPr lang="en-US"/>
          </a:p>
        </p:txBody>
      </p:sp>
    </p:spTree>
    <p:extLst>
      <p:ext uri="{BB962C8B-B14F-4D97-AF65-F5344CB8AC3E}">
        <p14:creationId xmlns:p14="http://schemas.microsoft.com/office/powerpoint/2010/main" val="244605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10</a:t>
            </a:fld>
            <a:endParaRPr lang="en-US"/>
          </a:p>
        </p:txBody>
      </p:sp>
    </p:spTree>
    <p:extLst>
      <p:ext uri="{BB962C8B-B14F-4D97-AF65-F5344CB8AC3E}">
        <p14:creationId xmlns:p14="http://schemas.microsoft.com/office/powerpoint/2010/main" val="1085191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r-IN" dirty="0"/>
              <a:t>…</a:t>
            </a:r>
            <a:r>
              <a:rPr lang="en-US" dirty="0"/>
              <a:t> Now, this proof seems relatively straightforward, but</a:t>
            </a:r>
            <a:r>
              <a:rPr lang="mr-IN" dirty="0"/>
              <a:t>…</a:t>
            </a:r>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11</a:t>
            </a:fld>
            <a:endParaRPr lang="en-US"/>
          </a:p>
        </p:txBody>
      </p:sp>
    </p:spTree>
    <p:extLst>
      <p:ext uri="{BB962C8B-B14F-4D97-AF65-F5344CB8AC3E}">
        <p14:creationId xmlns:p14="http://schemas.microsoft.com/office/powerpoint/2010/main" val="1440830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Crucially, the existence of the circles’ intersection point, </a:t>
            </a:r>
            <a:r>
              <a:rPr lang="en-US" sz="1200" i="1" kern="1200" dirty="0">
                <a:solidFill>
                  <a:schemeClr val="tx1"/>
                </a:solidFill>
                <a:effectLst/>
                <a:latin typeface="+mn-lt"/>
                <a:ea typeface="+mn-ea"/>
                <a:cs typeface="+mn-cs"/>
              </a:rPr>
              <a:t>C</a:t>
            </a:r>
            <a:r>
              <a:rPr lang="en-US" sz="1200" kern="1200" dirty="0">
                <a:solidFill>
                  <a:schemeClr val="tx1"/>
                </a:solidFill>
                <a:effectLst/>
                <a:latin typeface="+mn-lt"/>
                <a:ea typeface="+mn-ea"/>
                <a:cs typeface="+mn-cs"/>
              </a:rPr>
              <a:t>, cannot be formally derived from the preceding steps of the proof. Nothing in Euclid’s axioms guarantees that the circles do not somehow “slip through” one another – nothing guarantees that point C exists.</a:t>
            </a:r>
          </a:p>
        </p:txBody>
      </p:sp>
      <p:sp>
        <p:nvSpPr>
          <p:cNvPr id="4" name="Slide Number Placeholder 3"/>
          <p:cNvSpPr>
            <a:spLocks noGrp="1"/>
          </p:cNvSpPr>
          <p:nvPr>
            <p:ph type="sldNum" sz="quarter" idx="10"/>
          </p:nvPr>
        </p:nvSpPr>
        <p:spPr/>
        <p:txBody>
          <a:bodyPr/>
          <a:lstStyle/>
          <a:p>
            <a:fld id="{636107D7-6865-6543-AE55-EC5D54489414}" type="slidenum">
              <a:rPr lang="en-US" smtClean="0"/>
              <a:t>12</a:t>
            </a:fld>
            <a:endParaRPr lang="en-US"/>
          </a:p>
        </p:txBody>
      </p:sp>
    </p:spTree>
    <p:extLst>
      <p:ext uri="{BB962C8B-B14F-4D97-AF65-F5344CB8AC3E}">
        <p14:creationId xmlns:p14="http://schemas.microsoft.com/office/powerpoint/2010/main" val="351794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see this, we can first suppose that the construction is performed in a system of Cartesian coordinates, with point A having coordinates (-1,0) and point B having coordinates (1,0). Point C will then have coordinates (0, root 3). We can call this construction in the real-number plane “the intended model” of </a:t>
            </a:r>
            <a:r>
              <a:rPr lang="en-US" sz="1200" i="1" kern="1200" dirty="0">
                <a:solidFill>
                  <a:schemeClr val="tx1"/>
                </a:solidFill>
                <a:effectLst/>
                <a:latin typeface="+mn-lt"/>
                <a:ea typeface="+mn-ea"/>
                <a:cs typeface="+mn-cs"/>
              </a:rPr>
              <a:t>Elements </a:t>
            </a:r>
            <a:r>
              <a:rPr lang="en-US" sz="1200" kern="1200" dirty="0">
                <a:solidFill>
                  <a:schemeClr val="tx1"/>
                </a:solidFill>
                <a:effectLst/>
                <a:latin typeface="+mn-lt"/>
                <a:ea typeface="+mn-ea"/>
                <a:cs typeface="+mn-cs"/>
              </a:rPr>
              <a:t>I.1.</a:t>
            </a:r>
          </a:p>
        </p:txBody>
      </p:sp>
      <p:sp>
        <p:nvSpPr>
          <p:cNvPr id="4" name="Slide Number Placeholder 3"/>
          <p:cNvSpPr>
            <a:spLocks noGrp="1"/>
          </p:cNvSpPr>
          <p:nvPr>
            <p:ph type="sldNum" sz="quarter" idx="10"/>
          </p:nvPr>
        </p:nvSpPr>
        <p:spPr/>
        <p:txBody>
          <a:bodyPr/>
          <a:lstStyle/>
          <a:p>
            <a:fld id="{636107D7-6865-6543-AE55-EC5D54489414}" type="slidenum">
              <a:rPr lang="en-US" smtClean="0"/>
              <a:t>13</a:t>
            </a:fld>
            <a:endParaRPr lang="en-US"/>
          </a:p>
        </p:txBody>
      </p:sp>
    </p:spTree>
    <p:extLst>
      <p:ext uri="{BB962C8B-B14F-4D97-AF65-F5344CB8AC3E}">
        <p14:creationId xmlns:p14="http://schemas.microsoft.com/office/powerpoint/2010/main" val="521261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But now consider a different model of the proof, where the construction is performed in the </a:t>
            </a:r>
            <a:r>
              <a:rPr lang="en-US" sz="1200" i="1" kern="1200" dirty="0">
                <a:solidFill>
                  <a:schemeClr val="tx1"/>
                </a:solidFill>
                <a:effectLst/>
                <a:latin typeface="+mn-lt"/>
                <a:ea typeface="+mn-ea"/>
                <a:cs typeface="+mn-cs"/>
              </a:rPr>
              <a:t>rational</a:t>
            </a:r>
            <a:r>
              <a:rPr lang="en-US" sz="1200" kern="1200" dirty="0">
                <a:solidFill>
                  <a:schemeClr val="tx1"/>
                </a:solidFill>
                <a:effectLst/>
                <a:latin typeface="+mn-lt"/>
                <a:ea typeface="+mn-ea"/>
                <a:cs typeface="+mn-cs"/>
              </a:rPr>
              <a:t>-number plane, the geometrical structure that results from taking the standard Cartesian coordinate plane, and then removing all points whose coordinates include an irrational number. The rational plane is a </a:t>
            </a:r>
            <a:r>
              <a:rPr lang="en-US" sz="1200" i="1" kern="1200" dirty="0">
                <a:solidFill>
                  <a:schemeClr val="tx1"/>
                </a:solidFill>
                <a:effectLst/>
                <a:latin typeface="+mn-lt"/>
                <a:ea typeface="+mn-ea"/>
                <a:cs typeface="+mn-cs"/>
              </a:rPr>
              <a:t>dense</a:t>
            </a:r>
            <a:r>
              <a:rPr lang="en-US" sz="1200" kern="1200" dirty="0">
                <a:solidFill>
                  <a:schemeClr val="tx1"/>
                </a:solidFill>
                <a:effectLst/>
                <a:latin typeface="+mn-lt"/>
                <a:ea typeface="+mn-ea"/>
                <a:cs typeface="+mn-cs"/>
              </a:rPr>
              <a:t> structure—between any two points, there is a third—but, lacking points with irrational coordinates, it is not genuinely </a:t>
            </a:r>
            <a:r>
              <a:rPr lang="en-US" sz="1200" i="1" kern="1200" dirty="0">
                <a:solidFill>
                  <a:schemeClr val="tx1"/>
                </a:solidFill>
                <a:effectLst/>
                <a:latin typeface="+mn-lt"/>
                <a:ea typeface="+mn-ea"/>
                <a:cs typeface="+mn-cs"/>
              </a:rPr>
              <a:t>continuous</a:t>
            </a:r>
            <a:r>
              <a:rPr lang="en-US" sz="1200" kern="1200" dirty="0">
                <a:solidFill>
                  <a:schemeClr val="tx1"/>
                </a:solidFill>
                <a:effectLst/>
                <a:latin typeface="+mn-lt"/>
                <a:ea typeface="+mn-ea"/>
                <a:cs typeface="+mn-cs"/>
              </a:rPr>
              <a:t>—unlike the real plane, the rational plane contains gaps.</a:t>
            </a:r>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14</a:t>
            </a:fld>
            <a:endParaRPr lang="en-US"/>
          </a:p>
        </p:txBody>
      </p:sp>
    </p:spTree>
    <p:extLst>
      <p:ext uri="{BB962C8B-B14F-4D97-AF65-F5344CB8AC3E}">
        <p14:creationId xmlns:p14="http://schemas.microsoft.com/office/powerpoint/2010/main" val="902034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we perform the construction of </a:t>
            </a:r>
            <a:r>
              <a:rPr lang="en-US" sz="1200" i="1" kern="1200" dirty="0">
                <a:solidFill>
                  <a:schemeClr val="tx1"/>
                </a:solidFill>
                <a:effectLst/>
                <a:latin typeface="+mn-lt"/>
                <a:ea typeface="+mn-ea"/>
                <a:cs typeface="+mn-cs"/>
              </a:rPr>
              <a:t>Elements</a:t>
            </a:r>
            <a:r>
              <a:rPr lang="en-US" sz="1200" i="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I.1 in this model, with points A and B having these same coordinates</a:t>
            </a:r>
            <a:r>
              <a:rPr lang="mr-IN"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15</a:t>
            </a:fld>
            <a:endParaRPr lang="en-US"/>
          </a:p>
        </p:txBody>
      </p:sp>
    </p:spTree>
    <p:extLst>
      <p:ext uri="{BB962C8B-B14F-4D97-AF65-F5344CB8AC3E}">
        <p14:creationId xmlns:p14="http://schemas.microsoft.com/office/powerpoint/2010/main" val="643330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r-IN"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16</a:t>
            </a:fld>
            <a:endParaRPr lang="en-US"/>
          </a:p>
        </p:txBody>
      </p:sp>
    </p:spTree>
    <p:extLst>
      <p:ext uri="{BB962C8B-B14F-4D97-AF65-F5344CB8AC3E}">
        <p14:creationId xmlns:p14="http://schemas.microsoft.com/office/powerpoint/2010/main" val="1202498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Then the point C at which the circles intersect would again be (0, √3). But, since we are working in the </a:t>
            </a:r>
            <a:r>
              <a:rPr lang="en-US" sz="1200" i="1" kern="1200" dirty="0">
                <a:solidFill>
                  <a:schemeClr val="tx1"/>
                </a:solidFill>
                <a:effectLst/>
                <a:latin typeface="+mn-lt"/>
                <a:ea typeface="+mn-ea"/>
                <a:cs typeface="+mn-cs"/>
              </a:rPr>
              <a:t>rational</a:t>
            </a:r>
            <a:r>
              <a:rPr lang="en-US" sz="1200" kern="1200" dirty="0">
                <a:solidFill>
                  <a:schemeClr val="tx1"/>
                </a:solidFill>
                <a:effectLst/>
                <a:latin typeface="+mn-lt"/>
                <a:ea typeface="+mn-ea"/>
                <a:cs typeface="+mn-cs"/>
              </a:rPr>
              <a:t> plane, no such point exists: it is one of the irrational points we removed when we shifted from the real to the rational plane. </a:t>
            </a:r>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17</a:t>
            </a:fld>
            <a:endParaRPr lang="en-US"/>
          </a:p>
        </p:txBody>
      </p:sp>
    </p:spTree>
    <p:extLst>
      <p:ext uri="{BB962C8B-B14F-4D97-AF65-F5344CB8AC3E}">
        <p14:creationId xmlns:p14="http://schemas.microsoft.com/office/powerpoint/2010/main" val="827895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Thus, in this model, the circles will fail to have a point of intersection; they will indeed “slip through” each other. We can call this the “defective model.”   So we have now found an interpretation of Euclid’s geometry, conceived of as a purely formal system, on which the axioms hold, but the claim that there is a point of intersection does not. And this demonstrates that the proof in I.1, which depends on the existence of the intersection point, is not deductively valid: formally, it contains a gap.   Plugging this gap would require a way to “rule out” the defective model. This, in turn, would require distinguishing the merely-dense rational plane model from the “intended” </a:t>
            </a:r>
            <a:r>
              <a:rPr lang="en-US" sz="1200" i="1" kern="1200" dirty="0">
                <a:solidFill>
                  <a:schemeClr val="tx1"/>
                </a:solidFill>
                <a:effectLst/>
                <a:latin typeface="+mn-lt"/>
                <a:ea typeface="+mn-ea"/>
                <a:cs typeface="+mn-cs"/>
              </a:rPr>
              <a:t>continuous</a:t>
            </a:r>
            <a:r>
              <a:rPr lang="en-US" sz="1200" kern="1200" dirty="0">
                <a:solidFill>
                  <a:schemeClr val="tx1"/>
                </a:solidFill>
                <a:effectLst/>
                <a:latin typeface="+mn-lt"/>
                <a:ea typeface="+mn-ea"/>
                <a:cs typeface="+mn-cs"/>
              </a:rPr>
              <a:t> model in the real plane. And, if we take Euclidean geometry to be a system of deductive logic, we will have to make that distinction via an explicit formal definition of continuity. But such a definition was worked out only in the nineteenth century, over two thousand years after Euclid’s time, utilizing logical tools that were unavailable to Euclid. [CONT]</a:t>
            </a:r>
          </a:p>
        </p:txBody>
      </p:sp>
      <p:sp>
        <p:nvSpPr>
          <p:cNvPr id="4" name="Slide Number Placeholder 3"/>
          <p:cNvSpPr>
            <a:spLocks noGrp="1"/>
          </p:cNvSpPr>
          <p:nvPr>
            <p:ph type="sldNum" sz="quarter" idx="10"/>
          </p:nvPr>
        </p:nvSpPr>
        <p:spPr/>
        <p:txBody>
          <a:bodyPr/>
          <a:lstStyle/>
          <a:p>
            <a:fld id="{636107D7-6865-6543-AE55-EC5D54489414}" type="slidenum">
              <a:rPr lang="en-US" smtClean="0"/>
              <a:t>18</a:t>
            </a:fld>
            <a:endParaRPr lang="en-US"/>
          </a:p>
        </p:txBody>
      </p:sp>
    </p:spTree>
    <p:extLst>
      <p:ext uri="{BB962C8B-B14F-4D97-AF65-F5344CB8AC3E}">
        <p14:creationId xmlns:p14="http://schemas.microsoft.com/office/powerpoint/2010/main" val="1826416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yet, working without any such formal definition, Euclid produced only “sound” proofs: all of his theorems are provable in the suitably “completed” formal systems of Hilbert and Tarski. This suggests that Euclid was not merely working with an </a:t>
            </a:r>
            <a:r>
              <a:rPr lang="en-US" sz="1200" i="1" kern="1200" dirty="0">
                <a:solidFill>
                  <a:schemeClr val="tx1"/>
                </a:solidFill>
                <a:effectLst/>
                <a:latin typeface="+mn-lt"/>
                <a:ea typeface="+mn-ea"/>
                <a:cs typeface="+mn-cs"/>
              </a:rPr>
              <a:t>incomplete</a:t>
            </a:r>
            <a:r>
              <a:rPr lang="en-US" sz="1200" kern="1200" dirty="0">
                <a:solidFill>
                  <a:schemeClr val="tx1"/>
                </a:solidFill>
                <a:effectLst/>
                <a:latin typeface="+mn-lt"/>
                <a:ea typeface="+mn-ea"/>
                <a:cs typeface="+mn-cs"/>
              </a:rPr>
              <a:t> system of logical deduction (which would make his success seem quite miraculous), but rather was engaged in an entirely different kind of reasoning – a cognitive activity in which the </a:t>
            </a:r>
            <a:r>
              <a:rPr lang="en-US" sz="1200" i="1" kern="1200" dirty="0">
                <a:solidFill>
                  <a:schemeClr val="tx1"/>
                </a:solidFill>
                <a:effectLst/>
                <a:latin typeface="+mn-lt"/>
                <a:ea typeface="+mn-ea"/>
                <a:cs typeface="+mn-cs"/>
              </a:rPr>
              <a:t>content</a:t>
            </a:r>
            <a:r>
              <a:rPr lang="en-US" sz="1200" kern="1200" dirty="0">
                <a:solidFill>
                  <a:schemeClr val="tx1"/>
                </a:solidFill>
                <a:effectLst/>
                <a:latin typeface="+mn-lt"/>
                <a:ea typeface="+mn-ea"/>
                <a:cs typeface="+mn-cs"/>
              </a:rPr>
              <a:t> of the geometrical concepts employed, not just the logical form of the propositions, plays a crucial role.</a:t>
            </a:r>
          </a:p>
          <a:p>
            <a:r>
              <a:rPr lang="en-US" sz="1200" kern="1200" dirty="0">
                <a:solidFill>
                  <a:schemeClr val="tx1"/>
                </a:solidFill>
                <a:effectLst/>
                <a:latin typeface="+mn-lt"/>
                <a:ea typeface="+mn-ea"/>
                <a:cs typeface="+mn-cs"/>
              </a:rPr>
              <a:t>What this shows is that Einstein’s formalistic “modern interpretation” of Euclidean proof can’t explain how Euclid’s proofs actually work. In a way, this should have been obvious from the start. For we are doing descriptive metaphysics, asking about the nature of Euclidean proof – an actual human practice in which most of us, during our high school education, have taken part. And the kind of purely formalistic reasoning described by Einstein is simply alien to that practice.</a:t>
            </a:r>
          </a:p>
        </p:txBody>
      </p:sp>
      <p:sp>
        <p:nvSpPr>
          <p:cNvPr id="4" name="Slide Number Placeholder 3"/>
          <p:cNvSpPr>
            <a:spLocks noGrp="1"/>
          </p:cNvSpPr>
          <p:nvPr>
            <p:ph type="sldNum" sz="quarter" idx="10"/>
          </p:nvPr>
        </p:nvSpPr>
        <p:spPr/>
        <p:txBody>
          <a:bodyPr/>
          <a:lstStyle/>
          <a:p>
            <a:fld id="{636107D7-6865-6543-AE55-EC5D54489414}" type="slidenum">
              <a:rPr lang="en-US" smtClean="0"/>
              <a:t>19</a:t>
            </a:fld>
            <a:endParaRPr lang="en-US"/>
          </a:p>
        </p:txBody>
      </p:sp>
    </p:spTree>
    <p:extLst>
      <p:ext uri="{BB962C8B-B14F-4D97-AF65-F5344CB8AC3E}">
        <p14:creationId xmlns:p14="http://schemas.microsoft.com/office/powerpoint/2010/main" val="1139278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want to begin with what looks like a straightforward question: What do you learn when you prove the Pythagorean theorem? Well, this famous equation of course: A2 + B2 = C2. But what </a:t>
            </a:r>
            <a:r>
              <a:rPr lang="en-US" sz="1200" i="1" kern="1200" dirty="0">
                <a:solidFill>
                  <a:schemeClr val="tx1"/>
                </a:solidFill>
                <a:effectLst/>
                <a:latin typeface="+mn-lt"/>
                <a:ea typeface="+mn-ea"/>
                <a:cs typeface="+mn-cs"/>
              </a:rPr>
              <a:t>sort </a:t>
            </a:r>
            <a:r>
              <a:rPr lang="en-US" sz="1200" i="0" kern="1200" dirty="0">
                <a:solidFill>
                  <a:schemeClr val="tx1"/>
                </a:solidFill>
                <a:effectLst/>
                <a:latin typeface="+mn-lt"/>
                <a:ea typeface="+mn-ea"/>
                <a:cs typeface="+mn-cs"/>
              </a:rPr>
              <a:t>of knowledge is this? </a:t>
            </a:r>
            <a:r>
              <a:rPr lang="en-US" sz="1200" kern="1200" dirty="0">
                <a:solidFill>
                  <a:schemeClr val="tx1"/>
                </a:solidFill>
                <a:effectLst/>
                <a:latin typeface="+mn-lt"/>
                <a:ea typeface="+mn-ea"/>
                <a:cs typeface="+mn-cs"/>
              </a:rPr>
              <a:t>On the one hand, the knowledge you acquire seems to be purely </a:t>
            </a:r>
            <a:r>
              <a:rPr lang="en-US" sz="1200" i="1" kern="1200" dirty="0">
                <a:solidFill>
                  <a:schemeClr val="tx1"/>
                </a:solidFill>
                <a:effectLst/>
                <a:latin typeface="+mn-lt"/>
                <a:ea typeface="+mn-ea"/>
                <a:cs typeface="+mn-cs"/>
              </a:rPr>
              <a:t>a priori</a:t>
            </a:r>
            <a:r>
              <a:rPr lang="en-US" sz="1200" kern="1200" dirty="0">
                <a:solidFill>
                  <a:schemeClr val="tx1"/>
                </a:solidFill>
                <a:effectLst/>
                <a:latin typeface="+mn-lt"/>
                <a:ea typeface="+mn-ea"/>
                <a:cs typeface="+mn-cs"/>
              </a:rPr>
              <a:t>: the proof is a feat of mathematical reasoning, and no link to any particular experience is involved in carrying it out </a:t>
            </a:r>
            <a:r>
              <a:rPr lang="mr-IN"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you don’t need to go around measuring all the triangles you can find to know the result. On the other hand, what you learn has immediate consequences for your interactions with the concrete, </a:t>
            </a:r>
            <a:r>
              <a:rPr lang="en-US" sz="1200" i="1" kern="1200" dirty="0">
                <a:solidFill>
                  <a:schemeClr val="tx1"/>
                </a:solidFill>
                <a:effectLst/>
                <a:latin typeface="+mn-lt"/>
                <a:ea typeface="+mn-ea"/>
                <a:cs typeface="+mn-cs"/>
              </a:rPr>
              <a:t>empirical</a:t>
            </a:r>
            <a:r>
              <a:rPr lang="en-US" sz="1200" kern="1200" dirty="0">
                <a:solidFill>
                  <a:schemeClr val="tx1"/>
                </a:solidFill>
                <a:effectLst/>
                <a:latin typeface="+mn-lt"/>
                <a:ea typeface="+mn-ea"/>
                <a:cs typeface="+mn-cs"/>
              </a:rPr>
              <a:t> world.</a:t>
            </a:r>
          </a:p>
          <a:p>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2</a:t>
            </a:fld>
            <a:endParaRPr lang="en-US"/>
          </a:p>
        </p:txBody>
      </p:sp>
    </p:spTree>
    <p:extLst>
      <p:ext uri="{BB962C8B-B14F-4D97-AF65-F5344CB8AC3E}">
        <p14:creationId xmlns:p14="http://schemas.microsoft.com/office/powerpoint/2010/main" val="576438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Consider Hilbert’s own description of what it means to regard the axioms of his geometrical system in the way Einstein recommends: READ</a:t>
            </a:r>
          </a:p>
          <a:p>
            <a:r>
              <a:rPr lang="en-US" sz="1200" kern="1200" dirty="0">
                <a:solidFill>
                  <a:schemeClr val="tx1"/>
                </a:solidFill>
                <a:effectLst/>
                <a:latin typeface="+mn-lt"/>
                <a:ea typeface="+mn-ea"/>
                <a:cs typeface="+mn-cs"/>
              </a:rPr>
              <a:t>Now, whatever the merits of this way of thinking, it is clearly not the type of thinking we engage in when we actually do basic Euclidean geometry. No high school student, in working through the proof of the Pythagorean theorem, takes herself to be reasoning as much about chimney sweeps and love as about straight lines and triangles.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it seems we must acknowledge that the practice of Euclidean proof—the practice both of Euclid himself and of the contemporary high school student—is not the kind of formalistic practice developed by Hilbert and praised by Einstein. The </a:t>
            </a:r>
            <a:r>
              <a:rPr lang="en-US" sz="1200" i="1" kern="1200" dirty="0">
                <a:solidFill>
                  <a:schemeClr val="tx1"/>
                </a:solidFill>
                <a:effectLst/>
                <a:latin typeface="+mn-lt"/>
                <a:ea typeface="+mn-ea"/>
                <a:cs typeface="+mn-cs"/>
              </a:rPr>
              <a:t>contents</a:t>
            </a:r>
            <a:r>
              <a:rPr lang="en-US" sz="1200" kern="1200" dirty="0">
                <a:solidFill>
                  <a:schemeClr val="tx1"/>
                </a:solidFill>
                <a:effectLst/>
                <a:latin typeface="+mn-lt"/>
                <a:ea typeface="+mn-ea"/>
                <a:cs typeface="+mn-cs"/>
              </a:rPr>
              <a:t> of the concepts employed in the axioms—concepts like “circle” and “line”—play a crucial role in the inferences Euclid draws.</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What we need now is an analysis of the nature of those concepts. In particular, I want to explore the question Einstein left to the philosopher: Does the content of the concept “circle”—the content that makes the proof in </a:t>
            </a:r>
            <a:r>
              <a:rPr lang="en-US" sz="1200" i="1" kern="1200" dirty="0">
                <a:solidFill>
                  <a:schemeClr val="tx1"/>
                </a:solidFill>
                <a:effectLst/>
                <a:latin typeface="+mn-lt"/>
                <a:ea typeface="+mn-ea"/>
                <a:cs typeface="+mn-cs"/>
              </a:rPr>
              <a:t>Elements</a:t>
            </a:r>
            <a:r>
              <a:rPr lang="en-US" sz="1200" kern="1200" dirty="0">
                <a:solidFill>
                  <a:schemeClr val="tx1"/>
                </a:solidFill>
                <a:effectLst/>
                <a:latin typeface="+mn-lt"/>
                <a:ea typeface="+mn-ea"/>
                <a:cs typeface="+mn-cs"/>
              </a:rPr>
              <a:t> I.1 successful, in spite of the gap left by the formal elements in Euclid’s text—spring from experience, or from some </a:t>
            </a:r>
            <a:r>
              <a:rPr lang="en-US" sz="1200" i="1" kern="1200" dirty="0">
                <a:solidFill>
                  <a:schemeClr val="tx1"/>
                </a:solidFill>
                <a:effectLst/>
                <a:latin typeface="+mn-lt"/>
                <a:ea typeface="+mn-ea"/>
                <a:cs typeface="+mn-cs"/>
              </a:rPr>
              <a:t>non-experiential</a:t>
            </a:r>
            <a:r>
              <a:rPr lang="en-US" sz="1200" kern="1200" dirty="0">
                <a:solidFill>
                  <a:schemeClr val="tx1"/>
                </a:solidFill>
                <a:effectLst/>
                <a:latin typeface="+mn-lt"/>
                <a:ea typeface="+mn-ea"/>
                <a:cs typeface="+mn-cs"/>
              </a:rPr>
              <a:t> “ability of the human mind”? [SECTION BREAK]</a:t>
            </a:r>
          </a:p>
        </p:txBody>
      </p:sp>
      <p:sp>
        <p:nvSpPr>
          <p:cNvPr id="4" name="Slide Number Placeholder 3"/>
          <p:cNvSpPr>
            <a:spLocks noGrp="1"/>
          </p:cNvSpPr>
          <p:nvPr>
            <p:ph type="sldNum" sz="quarter" idx="10"/>
          </p:nvPr>
        </p:nvSpPr>
        <p:spPr/>
        <p:txBody>
          <a:bodyPr/>
          <a:lstStyle/>
          <a:p>
            <a:fld id="{636107D7-6865-6543-AE55-EC5D54489414}" type="slidenum">
              <a:rPr lang="en-US" smtClean="0"/>
              <a:t>20</a:t>
            </a:fld>
            <a:endParaRPr lang="en-US"/>
          </a:p>
        </p:txBody>
      </p:sp>
    </p:spTree>
    <p:extLst>
      <p:ext uri="{BB962C8B-B14F-4D97-AF65-F5344CB8AC3E}">
        <p14:creationId xmlns:p14="http://schemas.microsoft.com/office/powerpoint/2010/main" val="914127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response to worries about the inadequacy of the formal elements of Euclid’s axioms to ground Euclidean proof, many have been drawn to the idea that the “extra material” needed to plug the gaps is something we derive from our </a:t>
            </a:r>
            <a:r>
              <a:rPr lang="en-US" sz="1200" i="1" kern="1200" dirty="0">
                <a:solidFill>
                  <a:schemeClr val="tx1"/>
                </a:solidFill>
                <a:effectLst/>
                <a:latin typeface="+mn-lt"/>
                <a:ea typeface="+mn-ea"/>
                <a:cs typeface="+mn-cs"/>
              </a:rPr>
              <a:t>sensory</a:t>
            </a:r>
            <a:r>
              <a:rPr lang="en-US" sz="1200" kern="1200" dirty="0">
                <a:solidFill>
                  <a:schemeClr val="tx1"/>
                </a:solidFill>
                <a:effectLst/>
                <a:latin typeface="+mn-lt"/>
                <a:ea typeface="+mn-ea"/>
                <a:cs typeface="+mn-cs"/>
              </a:rPr>
              <a:t> experience. </a:t>
            </a:r>
            <a:r>
              <a:rPr lang="en-US" sz="1200" kern="1200" dirty="0" err="1">
                <a:solidFill>
                  <a:schemeClr val="tx1"/>
                </a:solidFill>
                <a:effectLst/>
                <a:latin typeface="+mn-lt"/>
                <a:ea typeface="+mn-ea"/>
                <a:cs typeface="+mn-cs"/>
              </a:rPr>
              <a:t>Strawson</a:t>
            </a:r>
            <a:r>
              <a:rPr lang="en-US" sz="1200" kern="1200" dirty="0">
                <a:solidFill>
                  <a:schemeClr val="tx1"/>
                </a:solidFill>
                <a:effectLst/>
                <a:latin typeface="+mn-lt"/>
                <a:ea typeface="+mn-ea"/>
                <a:cs typeface="+mn-cs"/>
              </a:rPr>
              <a:t>, for example, suggests that Euclid’s axioms can be interpreted as concerning “phenomenal geometry”: the geometry of our visual experience and imagination. According to </a:t>
            </a:r>
            <a:r>
              <a:rPr lang="en-US" sz="1200" kern="1200" dirty="0" err="1">
                <a:solidFill>
                  <a:schemeClr val="tx1"/>
                </a:solidFill>
                <a:effectLst/>
                <a:latin typeface="+mn-lt"/>
                <a:ea typeface="+mn-ea"/>
                <a:cs typeface="+mn-cs"/>
              </a:rPr>
              <a:t>Strawson</a:t>
            </a:r>
            <a:r>
              <a:rPr lang="en-US" sz="1200" kern="1200" dirty="0">
                <a:solidFill>
                  <a:schemeClr val="tx1"/>
                </a:solidFill>
                <a:effectLst/>
                <a:latin typeface="+mn-lt"/>
                <a:ea typeface="+mn-ea"/>
                <a:cs typeface="+mn-cs"/>
              </a:rPr>
              <a:t>, in performing Euclidean proof, we make use of “</a:t>
            </a:r>
            <a:r>
              <a:rPr lang="en-US" sz="1200" kern="1200" dirty="0" err="1">
                <a:solidFill>
                  <a:schemeClr val="tx1"/>
                </a:solidFill>
                <a:effectLst/>
                <a:latin typeface="+mn-lt"/>
                <a:ea typeface="+mn-ea"/>
                <a:cs typeface="+mn-cs"/>
              </a:rPr>
              <a:t>picturable</a:t>
            </a:r>
            <a:r>
              <a:rPr lang="en-US" sz="1200" kern="1200" dirty="0">
                <a:solidFill>
                  <a:schemeClr val="tx1"/>
                </a:solidFill>
                <a:effectLst/>
                <a:latin typeface="+mn-lt"/>
                <a:ea typeface="+mn-ea"/>
                <a:cs typeface="+mn-cs"/>
              </a:rPr>
              <a:t> meanings” to draw conclusions about this phenomenal geometry.</a:t>
            </a:r>
            <a:r>
              <a:rPr lang="en-US" dirty="0">
                <a:effectLst/>
              </a:rPr>
              <a:t> </a:t>
            </a:r>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21</a:t>
            </a:fld>
            <a:endParaRPr lang="en-US"/>
          </a:p>
        </p:txBody>
      </p:sp>
    </p:spTree>
    <p:extLst>
      <p:ext uri="{BB962C8B-B14F-4D97-AF65-F5344CB8AC3E}">
        <p14:creationId xmlns:p14="http://schemas.microsoft.com/office/powerpoint/2010/main" val="855778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particular, Strawson says that in Elements I.1, QUOTE “</a:t>
            </a:r>
            <a:r>
              <a:rPr lang="en-US" dirty="0"/>
              <a:t>we cannot picture to ourselves any figure which we should be prepared to count as adequate to the sense of [the steps of the construction that precede the assumption that the circles intersect] for which this assumption does not hold. The picture of the sense of the description rules out any alternative to this assumption.”</a:t>
            </a:r>
          </a:p>
        </p:txBody>
      </p:sp>
      <p:sp>
        <p:nvSpPr>
          <p:cNvPr id="4" name="Slide Number Placeholder 3"/>
          <p:cNvSpPr>
            <a:spLocks noGrp="1"/>
          </p:cNvSpPr>
          <p:nvPr>
            <p:ph type="sldNum" sz="quarter" idx="10"/>
          </p:nvPr>
        </p:nvSpPr>
        <p:spPr/>
        <p:txBody>
          <a:bodyPr/>
          <a:lstStyle/>
          <a:p>
            <a:fld id="{636107D7-6865-6543-AE55-EC5D54489414}" type="slidenum">
              <a:rPr lang="en-US" smtClean="0"/>
              <a:t>22</a:t>
            </a:fld>
            <a:endParaRPr lang="en-US"/>
          </a:p>
        </p:txBody>
      </p:sp>
    </p:spTree>
    <p:extLst>
      <p:ext uri="{BB962C8B-B14F-4D97-AF65-F5344CB8AC3E}">
        <p14:creationId xmlns:p14="http://schemas.microsoft.com/office/powerpoint/2010/main" val="198280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It’s not entirely</a:t>
            </a:r>
            <a:r>
              <a:rPr lang="en-US" baseline="0" dirty="0"/>
              <a:t> clear what </a:t>
            </a:r>
            <a:r>
              <a:rPr lang="en-US" baseline="0" dirty="0" err="1"/>
              <a:t>Strawson</a:t>
            </a:r>
            <a:r>
              <a:rPr lang="en-US" baseline="0" dirty="0"/>
              <a:t> means by this talk of “</a:t>
            </a:r>
            <a:r>
              <a:rPr lang="en-US" baseline="0" dirty="0" err="1"/>
              <a:t>picturable</a:t>
            </a:r>
            <a:r>
              <a:rPr lang="en-US" baseline="0" dirty="0"/>
              <a:t> meanings,” but I take it that the point is something like this. If we understand the terms Euclid is using—terms like “line” and “circle”—then we’ll be able to imagine the construction up to the point depicted here. And, at this point, the “</a:t>
            </a:r>
            <a:r>
              <a:rPr lang="en-US" baseline="0" dirty="0" err="1"/>
              <a:t>picturable</a:t>
            </a:r>
            <a:r>
              <a:rPr lang="en-US" baseline="0" dirty="0"/>
              <a:t> meaning” exhibited in our imagination simply </a:t>
            </a:r>
            <a:r>
              <a:rPr lang="en-US" i="1" baseline="0" dirty="0"/>
              <a:t>shows</a:t>
            </a:r>
            <a:r>
              <a:rPr lang="en-US" i="0" baseline="0" dirty="0"/>
              <a:t> us that the circles do indeed intersect</a:t>
            </a:r>
            <a:r>
              <a:rPr lang="mr-IN" i="0" baseline="0" dirty="0"/>
              <a:t>…</a:t>
            </a:r>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23</a:t>
            </a:fld>
            <a:endParaRPr lang="en-US"/>
          </a:p>
        </p:txBody>
      </p:sp>
    </p:spTree>
    <p:extLst>
      <p:ext uri="{BB962C8B-B14F-4D97-AF65-F5344CB8AC3E}">
        <p14:creationId xmlns:p14="http://schemas.microsoft.com/office/powerpoint/2010/main" val="133057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a:t>they couldn’t fail to meet at this point here, point C.</a:t>
            </a:r>
          </a:p>
          <a:p>
            <a:r>
              <a:rPr lang="en-US" sz="1200" kern="1200" dirty="0">
                <a:solidFill>
                  <a:schemeClr val="tx1"/>
                </a:solidFill>
                <a:effectLst/>
                <a:latin typeface="+mn-lt"/>
                <a:ea typeface="+mn-ea"/>
                <a:cs typeface="+mn-cs"/>
              </a:rPr>
              <a:t>But, I claim, Strawson’s proposal here simply cannot be made to work. For the gap in Euclid’s proof—the need to rule out the defective rational-plane model—cannot be plugged by any kind of </a:t>
            </a:r>
            <a:r>
              <a:rPr lang="en-US" sz="1200" i="1" kern="1200" dirty="0">
                <a:solidFill>
                  <a:schemeClr val="tx1"/>
                </a:solidFill>
                <a:effectLst/>
                <a:latin typeface="+mn-lt"/>
                <a:ea typeface="+mn-ea"/>
                <a:cs typeface="+mn-cs"/>
              </a:rPr>
              <a:t>picture</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636107D7-6865-6543-AE55-EC5D54489414}" type="slidenum">
              <a:rPr lang="en-US" smtClean="0"/>
              <a:t>24</a:t>
            </a:fld>
            <a:endParaRPr lang="en-US"/>
          </a:p>
        </p:txBody>
      </p:sp>
    </p:spTree>
    <p:extLst>
      <p:ext uri="{BB962C8B-B14F-4D97-AF65-F5344CB8AC3E}">
        <p14:creationId xmlns:p14="http://schemas.microsoft.com/office/powerpoint/2010/main" val="133057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problem is this: carried out in the defective model, the construction of I.1 would result in two non-continuous but </a:t>
            </a:r>
            <a:r>
              <a:rPr lang="en-US" sz="1200" i="1" kern="1200" dirty="0">
                <a:solidFill>
                  <a:schemeClr val="tx1"/>
                </a:solidFill>
                <a:effectLst/>
                <a:latin typeface="+mn-lt"/>
                <a:ea typeface="+mn-ea"/>
                <a:cs typeface="+mn-cs"/>
              </a:rPr>
              <a:t>everywhere dense</a:t>
            </a:r>
            <a:r>
              <a:rPr lang="en-US" sz="1200" kern="1200" dirty="0">
                <a:solidFill>
                  <a:schemeClr val="tx1"/>
                </a:solidFill>
                <a:effectLst/>
                <a:latin typeface="+mn-lt"/>
                <a:ea typeface="+mn-ea"/>
                <a:cs typeface="+mn-cs"/>
              </a:rPr>
              <a:t> curves. These curves would fail to intersect, because the </a:t>
            </a:r>
            <a:r>
              <a:rPr lang="en-US" sz="1200" kern="1200" dirty="0" err="1">
                <a:solidFill>
                  <a:schemeClr val="tx1"/>
                </a:solidFill>
                <a:effectLst/>
                <a:latin typeface="+mn-lt"/>
                <a:ea typeface="+mn-ea"/>
                <a:cs typeface="+mn-cs"/>
              </a:rPr>
              <a:t>breadthless</a:t>
            </a:r>
            <a:r>
              <a:rPr lang="en-US" sz="1200" kern="1200" dirty="0">
                <a:solidFill>
                  <a:schemeClr val="tx1"/>
                </a:solidFill>
                <a:effectLst/>
                <a:latin typeface="+mn-lt"/>
                <a:ea typeface="+mn-ea"/>
                <a:cs typeface="+mn-cs"/>
              </a:rPr>
              <a:t> point at which they “would” intersect is not included in the space of the construction. But note that there are infinitely many points arbitrarily close to the “missing” point of intersection on each curve.</a:t>
            </a:r>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25</a:t>
            </a:fld>
            <a:endParaRPr lang="en-US"/>
          </a:p>
        </p:txBody>
      </p:sp>
    </p:spTree>
    <p:extLst>
      <p:ext uri="{BB962C8B-B14F-4D97-AF65-F5344CB8AC3E}">
        <p14:creationId xmlns:p14="http://schemas.microsoft.com/office/powerpoint/2010/main" val="268562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a </a:t>
            </a:r>
            <a:r>
              <a:rPr lang="en-US" sz="1200" i="1" kern="1200" dirty="0">
                <a:solidFill>
                  <a:schemeClr val="tx1"/>
                </a:solidFill>
                <a:effectLst/>
                <a:latin typeface="+mn-lt"/>
                <a:ea typeface="+mn-ea"/>
                <a:cs typeface="+mn-cs"/>
              </a:rPr>
              <a:t>picture</a:t>
            </a:r>
            <a:r>
              <a:rPr lang="en-US" sz="1200" kern="1200" dirty="0">
                <a:solidFill>
                  <a:schemeClr val="tx1"/>
                </a:solidFill>
                <a:effectLst/>
                <a:latin typeface="+mn-lt"/>
                <a:ea typeface="+mn-ea"/>
                <a:cs typeface="+mn-cs"/>
              </a:rPr>
              <a:t> of this defective model would look exactly</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same as the picture of the construction carried out in the intended real-plane model. Thus, contrary to </a:t>
            </a:r>
            <a:r>
              <a:rPr lang="en-US" sz="1200" kern="1200" dirty="0" err="1">
                <a:solidFill>
                  <a:schemeClr val="tx1"/>
                </a:solidFill>
                <a:effectLst/>
                <a:latin typeface="+mn-lt"/>
                <a:ea typeface="+mn-ea"/>
                <a:cs typeface="+mn-cs"/>
              </a:rPr>
              <a:t>Strawson’s</a:t>
            </a:r>
            <a:r>
              <a:rPr lang="en-US" sz="1200" kern="1200" dirty="0">
                <a:solidFill>
                  <a:schemeClr val="tx1"/>
                </a:solidFill>
                <a:effectLst/>
                <a:latin typeface="+mn-lt"/>
                <a:ea typeface="+mn-ea"/>
                <a:cs typeface="+mn-cs"/>
              </a:rPr>
              <a:t> claim, there </a:t>
            </a:r>
            <a:r>
              <a:rPr lang="en-US" sz="1200" i="1" kern="1200" dirty="0">
                <a:solidFill>
                  <a:schemeClr val="tx1"/>
                </a:solidFill>
                <a:effectLst/>
                <a:latin typeface="+mn-lt"/>
                <a:ea typeface="+mn-ea"/>
                <a:cs typeface="+mn-cs"/>
              </a:rPr>
              <a:t>is</a:t>
            </a:r>
            <a:r>
              <a:rPr lang="en-US" sz="1200" kern="1200" dirty="0">
                <a:solidFill>
                  <a:schemeClr val="tx1"/>
                </a:solidFill>
                <a:effectLst/>
                <a:latin typeface="+mn-lt"/>
                <a:ea typeface="+mn-ea"/>
                <a:cs typeface="+mn-cs"/>
              </a:rPr>
              <a:t> a picture adequate to the sense of the construction in I.1, in which the assumption of intersection fails to hold...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namely, the picture of the defective rational-plane model, which, </a:t>
            </a:r>
            <a:r>
              <a:rPr lang="en-US" sz="1200" i="1" kern="1200" dirty="0">
                <a:solidFill>
                  <a:schemeClr val="tx1"/>
                </a:solidFill>
                <a:effectLst/>
                <a:latin typeface="+mn-lt"/>
                <a:ea typeface="+mn-ea"/>
                <a:cs typeface="+mn-cs"/>
              </a:rPr>
              <a:t>as a picture</a:t>
            </a:r>
            <a:r>
              <a:rPr lang="en-US" sz="1200" kern="1200" dirty="0">
                <a:solidFill>
                  <a:schemeClr val="tx1"/>
                </a:solidFill>
                <a:effectLst/>
                <a:latin typeface="+mn-lt"/>
                <a:ea typeface="+mn-ea"/>
                <a:cs typeface="+mn-cs"/>
              </a:rPr>
              <a:t>, is </a:t>
            </a:r>
            <a:r>
              <a:rPr lang="en-US" sz="1200" i="1" kern="1200" dirty="0">
                <a:solidFill>
                  <a:schemeClr val="tx1"/>
                </a:solidFill>
                <a:effectLst/>
                <a:latin typeface="+mn-lt"/>
                <a:ea typeface="+mn-ea"/>
                <a:cs typeface="+mn-cs"/>
              </a:rPr>
              <a:t>identical</a:t>
            </a:r>
            <a:r>
              <a:rPr lang="en-US" sz="1200" kern="1200" dirty="0">
                <a:solidFill>
                  <a:schemeClr val="tx1"/>
                </a:solidFill>
                <a:effectLst/>
                <a:latin typeface="+mn-lt"/>
                <a:ea typeface="+mn-ea"/>
                <a:cs typeface="+mn-cs"/>
              </a:rPr>
              <a:t> to the picture of the intended real-plane model.</a:t>
            </a:r>
          </a:p>
        </p:txBody>
      </p:sp>
      <p:sp>
        <p:nvSpPr>
          <p:cNvPr id="4" name="Slide Number Placeholder 3"/>
          <p:cNvSpPr>
            <a:spLocks noGrp="1"/>
          </p:cNvSpPr>
          <p:nvPr>
            <p:ph type="sldNum" sz="quarter" idx="10"/>
          </p:nvPr>
        </p:nvSpPr>
        <p:spPr/>
        <p:txBody>
          <a:bodyPr/>
          <a:lstStyle/>
          <a:p>
            <a:fld id="{636107D7-6865-6543-AE55-EC5D54489414}" type="slidenum">
              <a:rPr lang="en-US" smtClean="0"/>
              <a:t>26</a:t>
            </a:fld>
            <a:endParaRPr lang="en-US"/>
          </a:p>
        </p:txBody>
      </p:sp>
    </p:spTree>
    <p:extLst>
      <p:ext uri="{BB962C8B-B14F-4D97-AF65-F5344CB8AC3E}">
        <p14:creationId xmlns:p14="http://schemas.microsoft.com/office/powerpoint/2010/main" val="1568063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the point I am making here is reminiscent of Descartes’s claim that the imagination is inadequate as</a:t>
            </a:r>
            <a:r>
              <a:rPr lang="en-US" sz="1200" kern="1200" baseline="0" dirty="0">
                <a:solidFill>
                  <a:schemeClr val="tx1"/>
                </a:solidFill>
                <a:effectLst/>
                <a:latin typeface="+mn-lt"/>
                <a:ea typeface="+mn-ea"/>
                <a:cs typeface="+mn-cs"/>
              </a:rPr>
              <a:t> an explanation of </a:t>
            </a:r>
            <a:r>
              <a:rPr lang="en-US" sz="1200" kern="1200" dirty="0">
                <a:solidFill>
                  <a:schemeClr val="tx1"/>
                </a:solidFill>
                <a:effectLst/>
                <a:latin typeface="+mn-lt"/>
                <a:ea typeface="+mn-ea"/>
                <a:cs typeface="+mn-cs"/>
              </a:rPr>
              <a:t>our geometrical concepts. According to Descartes, we have (through the “pure understanding”) a “clear and distinct” idea of a chiliagon (a 1,000-sided figure) even though our </a:t>
            </a:r>
            <a:r>
              <a:rPr lang="en-US" sz="1200" i="1" kern="1200" dirty="0">
                <a:solidFill>
                  <a:schemeClr val="tx1"/>
                </a:solidFill>
                <a:effectLst/>
                <a:latin typeface="+mn-lt"/>
                <a:ea typeface="+mn-ea"/>
                <a:cs typeface="+mn-cs"/>
              </a:rPr>
              <a:t>imagination</a:t>
            </a:r>
            <a:r>
              <a:rPr lang="en-US" sz="1200" kern="1200" dirty="0">
                <a:solidFill>
                  <a:schemeClr val="tx1"/>
                </a:solidFill>
                <a:effectLst/>
                <a:latin typeface="+mn-lt"/>
                <a:ea typeface="+mn-ea"/>
                <a:cs typeface="+mn-cs"/>
              </a:rPr>
              <a:t> can generate only a “confused representation” of such a figure. In particular, Descartes notes that his imaginative representation of a chiliagon is identical to his imaginative representation of a myriagon (a 10,000-sided figure). [So here’s what your imagination might come up with for a chiliagon, and here…]</a:t>
            </a:r>
          </a:p>
        </p:txBody>
      </p:sp>
      <p:sp>
        <p:nvSpPr>
          <p:cNvPr id="4" name="Slide Number Placeholder 3"/>
          <p:cNvSpPr>
            <a:spLocks noGrp="1"/>
          </p:cNvSpPr>
          <p:nvPr>
            <p:ph type="sldNum" sz="quarter" idx="10"/>
          </p:nvPr>
        </p:nvSpPr>
        <p:spPr/>
        <p:txBody>
          <a:bodyPr/>
          <a:lstStyle/>
          <a:p>
            <a:fld id="{636107D7-6865-6543-AE55-EC5D54489414}" type="slidenum">
              <a:rPr lang="en-US" smtClean="0"/>
              <a:t>27</a:t>
            </a:fld>
            <a:endParaRPr lang="en-US"/>
          </a:p>
        </p:txBody>
      </p:sp>
    </p:spTree>
    <p:extLst>
      <p:ext uri="{BB962C8B-B14F-4D97-AF65-F5344CB8AC3E}">
        <p14:creationId xmlns:p14="http://schemas.microsoft.com/office/powerpoint/2010/main" val="931837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[is your imagined picture of a myriagon] But, despite the clear parallels, I think the point I am making about the inadequacy of the imagination to ground the distinction between continuous and merely dense models of Elements 1.1. is, in a crucial sense, more robust than Descartes’s claim about the origin of our </a:t>
            </a:r>
            <a:r>
              <a:rPr lang="en-US" sz="1200" kern="1200" dirty="0" err="1">
                <a:solidFill>
                  <a:schemeClr val="tx1"/>
                </a:solidFill>
                <a:effectLst/>
                <a:latin typeface="+mn-lt"/>
                <a:ea typeface="+mn-ea"/>
                <a:cs typeface="+mn-cs"/>
              </a:rPr>
              <a:t>chiliagon</a:t>
            </a:r>
            <a:r>
              <a:rPr lang="en-US" sz="1200" kern="1200" dirty="0">
                <a:solidFill>
                  <a:schemeClr val="tx1"/>
                </a:solidFill>
                <a:effectLst/>
                <a:latin typeface="+mn-lt"/>
                <a:ea typeface="+mn-ea"/>
                <a:cs typeface="+mn-cs"/>
              </a:rPr>
              <a:t>-concept. For Descartes’s argument might be thought to depend on an overly narrow conception of how we derive concepts from experience. It’s true that we cannot imagine a chiliagon in a way that distinguishes it from a myriagon by forming a </a:t>
            </a:r>
            <a:r>
              <a:rPr lang="en-US" sz="1200" i="1" kern="1200" dirty="0">
                <a:solidFill>
                  <a:schemeClr val="tx1"/>
                </a:solidFill>
                <a:effectLst/>
                <a:latin typeface="+mn-lt"/>
                <a:ea typeface="+mn-ea"/>
                <a:cs typeface="+mn-cs"/>
              </a:rPr>
              <a:t>static</a:t>
            </a:r>
            <a:r>
              <a:rPr lang="en-US" sz="1200" kern="1200" dirty="0">
                <a:solidFill>
                  <a:schemeClr val="tx1"/>
                </a:solidFill>
                <a:effectLst/>
                <a:latin typeface="+mn-lt"/>
                <a:ea typeface="+mn-ea"/>
                <a:cs typeface="+mn-cs"/>
              </a:rPr>
              <a:t> image of a geometrical figure. But we can imagine a certain </a:t>
            </a:r>
            <a:r>
              <a:rPr lang="en-US" sz="1200" i="1" kern="1200" dirty="0">
                <a:solidFill>
                  <a:schemeClr val="tx1"/>
                </a:solidFill>
                <a:effectLst/>
                <a:latin typeface="+mn-lt"/>
                <a:ea typeface="+mn-ea"/>
                <a:cs typeface="+mn-cs"/>
              </a:rPr>
              <a:t>course</a:t>
            </a:r>
            <a:r>
              <a:rPr lang="en-US" sz="1200" kern="1200" dirty="0">
                <a:solidFill>
                  <a:schemeClr val="tx1"/>
                </a:solidFill>
                <a:effectLst/>
                <a:latin typeface="+mn-lt"/>
                <a:ea typeface="+mn-ea"/>
                <a:cs typeface="+mn-cs"/>
              </a:rPr>
              <a:t> of visual experiences through which we could identify a figure as, specifically, a chiliagon, or a myriagon.</a:t>
            </a:r>
          </a:p>
        </p:txBody>
      </p:sp>
      <p:sp>
        <p:nvSpPr>
          <p:cNvPr id="4" name="Slide Number Placeholder 3"/>
          <p:cNvSpPr>
            <a:spLocks noGrp="1"/>
          </p:cNvSpPr>
          <p:nvPr>
            <p:ph type="sldNum" sz="quarter" idx="10"/>
          </p:nvPr>
        </p:nvSpPr>
        <p:spPr/>
        <p:txBody>
          <a:bodyPr/>
          <a:lstStyle/>
          <a:p>
            <a:fld id="{636107D7-6865-6543-AE55-EC5D54489414}" type="slidenum">
              <a:rPr lang="en-US" smtClean="0"/>
              <a:t>28</a:t>
            </a:fld>
            <a:endParaRPr lang="en-US"/>
          </a:p>
        </p:txBody>
      </p:sp>
    </p:spTree>
    <p:extLst>
      <p:ext uri="{BB962C8B-B14F-4D97-AF65-F5344CB8AC3E}">
        <p14:creationId xmlns:p14="http://schemas.microsoft.com/office/powerpoint/2010/main" val="422469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what I have in mind. Imagine looking at a chiliagon, and then “zooming in” on one of its edges, as I’ve done with some simple mathematical modeling software.</a:t>
            </a:r>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29</a:t>
            </a:fld>
            <a:endParaRPr lang="en-US"/>
          </a:p>
        </p:txBody>
      </p:sp>
    </p:spTree>
    <p:extLst>
      <p:ext uri="{BB962C8B-B14F-4D97-AF65-F5344CB8AC3E}">
        <p14:creationId xmlns:p14="http://schemas.microsoft.com/office/powerpoint/2010/main" val="807104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a:t>
            </a:r>
            <a:r>
              <a:rPr lang="en-US" sz="1200" kern="1200" baseline="0" dirty="0">
                <a:solidFill>
                  <a:schemeClr val="tx1"/>
                </a:solidFill>
                <a:effectLst/>
                <a:latin typeface="+mn-lt"/>
                <a:ea typeface="+mn-ea"/>
                <a:cs typeface="+mn-cs"/>
              </a:rPr>
              <a:t> example, </a:t>
            </a:r>
            <a:r>
              <a:rPr lang="en-US" sz="1200" kern="1200" dirty="0">
                <a:solidFill>
                  <a:schemeClr val="tx1"/>
                </a:solidFill>
                <a:effectLst/>
                <a:latin typeface="+mn-lt"/>
                <a:ea typeface="+mn-ea"/>
                <a:cs typeface="+mn-cs"/>
              </a:rPr>
              <a:t>a carpenter who has performed the proof will expect a particular relation to hold among the lengths of the sides of a right triangle she is constructing from wooden beams. The beams are objects of the carpenter’s perceptual awareness </a:t>
            </a:r>
            <a:r>
              <a:rPr lang="mr-IN"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they show up in her experience of the world; and yet, she takes her </a:t>
            </a:r>
            <a:r>
              <a:rPr lang="en-US" sz="1200" i="1" kern="1200" dirty="0">
                <a:solidFill>
                  <a:schemeClr val="tx1"/>
                </a:solidFill>
                <a:effectLst/>
                <a:latin typeface="+mn-lt"/>
                <a:ea typeface="+mn-ea"/>
                <a:cs typeface="+mn-cs"/>
              </a:rPr>
              <a:t>a priori </a:t>
            </a:r>
            <a:r>
              <a:rPr lang="en-US" sz="1200" kern="1200" dirty="0">
                <a:solidFill>
                  <a:schemeClr val="tx1"/>
                </a:solidFill>
                <a:effectLst/>
                <a:latin typeface="+mn-lt"/>
                <a:ea typeface="+mn-ea"/>
                <a:cs typeface="+mn-cs"/>
              </a:rPr>
              <a:t>geometrical knowledge to be directly applicable to those empirical objects. As a cognitive practice, then, Euclidean proof seems to straddle the line between the </a:t>
            </a:r>
            <a:r>
              <a:rPr lang="en-US" sz="1200" i="1" kern="1200" dirty="0">
                <a:solidFill>
                  <a:schemeClr val="tx1"/>
                </a:solidFill>
                <a:effectLst/>
                <a:latin typeface="+mn-lt"/>
                <a:ea typeface="+mn-ea"/>
                <a:cs typeface="+mn-cs"/>
              </a:rPr>
              <a:t>a priori</a:t>
            </a:r>
            <a:r>
              <a:rPr lang="en-US" sz="1200" kern="1200" dirty="0">
                <a:solidFill>
                  <a:schemeClr val="tx1"/>
                </a:solidFill>
                <a:effectLst/>
                <a:latin typeface="+mn-lt"/>
                <a:ea typeface="+mn-ea"/>
                <a:cs typeface="+mn-cs"/>
              </a:rPr>
              <a:t> and the empirical. </a:t>
            </a:r>
            <a:r>
              <a:rPr lang="en-US" sz="1200" kern="1200" baseline="0" dirty="0">
                <a:solidFill>
                  <a:schemeClr val="tx1"/>
                </a:solidFill>
                <a:effectLst/>
                <a:latin typeface="+mn-lt"/>
                <a:ea typeface="+mn-ea"/>
                <a:cs typeface="+mn-cs"/>
              </a:rPr>
              <a:t>My goal today </a:t>
            </a:r>
            <a:r>
              <a:rPr lang="en-US" sz="1200" kern="1200" dirty="0">
                <a:solidFill>
                  <a:schemeClr val="tx1"/>
                </a:solidFill>
                <a:effectLst/>
                <a:latin typeface="+mn-lt"/>
                <a:ea typeface="+mn-ea"/>
                <a:cs typeface="+mn-cs"/>
              </a:rPr>
              <a:t>is to investigate the nature of this cognitive practice, and the kinds of concepts it involves. This is a question of what the philosopher P.F. Strawson once called “descriptive metaphysics”: it asks about the nature of a cognitive activity that humans in fact engage in, rather than seeking to correct or improve on our existing conceptual scheme.</a:t>
            </a:r>
          </a:p>
        </p:txBody>
      </p:sp>
      <p:sp>
        <p:nvSpPr>
          <p:cNvPr id="4" name="Slide Number Placeholder 3"/>
          <p:cNvSpPr>
            <a:spLocks noGrp="1"/>
          </p:cNvSpPr>
          <p:nvPr>
            <p:ph type="sldNum" sz="quarter" idx="10"/>
          </p:nvPr>
        </p:nvSpPr>
        <p:spPr/>
        <p:txBody>
          <a:bodyPr/>
          <a:lstStyle/>
          <a:p>
            <a:fld id="{636107D7-6865-6543-AE55-EC5D54489414}" type="slidenum">
              <a:rPr lang="en-US" smtClean="0"/>
              <a:t>3</a:t>
            </a:fld>
            <a:endParaRPr lang="en-US"/>
          </a:p>
        </p:txBody>
      </p:sp>
    </p:spTree>
    <p:extLst>
      <p:ext uri="{BB962C8B-B14F-4D97-AF65-F5344CB8AC3E}">
        <p14:creationId xmlns:p14="http://schemas.microsoft.com/office/powerpoint/2010/main" val="1852713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can then visually scan along the border of the polygon, marking off sides as we come to them, and making a tally mark for each side.</a:t>
            </a:r>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30</a:t>
            </a:fld>
            <a:endParaRPr lang="en-US"/>
          </a:p>
        </p:txBody>
      </p:sp>
    </p:spTree>
    <p:extLst>
      <p:ext uri="{BB962C8B-B14F-4D97-AF65-F5344CB8AC3E}">
        <p14:creationId xmlns:p14="http://schemas.microsoft.com/office/powerpoint/2010/main" val="1844308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we return to the starting point and see the first side that already has a mark, we can count the number of tally marks and thereby know how many sides the polygon has. This would allow us to distinguish between a </a:t>
            </a:r>
            <a:r>
              <a:rPr lang="en-US" sz="1200" kern="1200" dirty="0" err="1">
                <a:solidFill>
                  <a:schemeClr val="tx1"/>
                </a:solidFill>
                <a:effectLst/>
                <a:latin typeface="+mn-lt"/>
                <a:ea typeface="+mn-ea"/>
                <a:cs typeface="+mn-cs"/>
              </a:rPr>
              <a:t>chiliagon</a:t>
            </a:r>
            <a:r>
              <a:rPr lang="en-US" sz="1200" kern="1200" dirty="0">
                <a:solidFill>
                  <a:schemeClr val="tx1"/>
                </a:solidFill>
                <a:effectLst/>
                <a:latin typeface="+mn-lt"/>
                <a:ea typeface="+mn-ea"/>
                <a:cs typeface="+mn-cs"/>
              </a:rPr>
              <a:t> and a </a:t>
            </a:r>
            <a:r>
              <a:rPr lang="en-US" sz="1200" kern="1200" dirty="0" err="1">
                <a:solidFill>
                  <a:schemeClr val="tx1"/>
                </a:solidFill>
                <a:effectLst/>
                <a:latin typeface="+mn-lt"/>
                <a:ea typeface="+mn-ea"/>
                <a:cs typeface="+mn-cs"/>
              </a:rPr>
              <a:t>myriagon</a:t>
            </a:r>
            <a:r>
              <a:rPr lang="en-US" sz="1200" kern="1200" dirty="0">
                <a:solidFill>
                  <a:schemeClr val="tx1"/>
                </a:solidFill>
                <a:effectLst/>
                <a:latin typeface="+mn-lt"/>
                <a:ea typeface="+mn-ea"/>
                <a:cs typeface="+mn-cs"/>
              </a:rPr>
              <a:t>, by utilizing an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imagined </a:t>
            </a:r>
            <a:r>
              <a:rPr lang="en-US" sz="1200" i="1" kern="1200" dirty="0">
                <a:solidFill>
                  <a:schemeClr val="tx1"/>
                </a:solidFill>
                <a:effectLst/>
                <a:latin typeface="+mn-lt"/>
                <a:ea typeface="+mn-ea"/>
                <a:cs typeface="+mn-cs"/>
              </a:rPr>
              <a:t>sequence</a:t>
            </a:r>
            <a:r>
              <a:rPr lang="en-US" sz="1200" kern="1200" dirty="0">
                <a:solidFill>
                  <a:schemeClr val="tx1"/>
                </a:solidFill>
                <a:effectLst/>
                <a:latin typeface="+mn-lt"/>
                <a:ea typeface="+mn-ea"/>
                <a:cs typeface="+mn-cs"/>
              </a:rPr>
              <a:t> of visual experiences,</a:t>
            </a:r>
            <a:r>
              <a:rPr lang="en-US" sz="1200" kern="1200" baseline="0" dirty="0">
                <a:solidFill>
                  <a:schemeClr val="tx1"/>
                </a:solidFill>
                <a:effectLst/>
                <a:latin typeface="+mn-lt"/>
                <a:ea typeface="+mn-ea"/>
                <a:cs typeface="+mn-cs"/>
              </a:rPr>
              <a:t> using what we might call our “dynamic” imagination</a:t>
            </a:r>
            <a:r>
              <a:rPr lang="en-US" sz="1200" kern="1200" dirty="0">
                <a:solidFill>
                  <a:schemeClr val="tx1"/>
                </a:solidFill>
                <a:effectLst/>
                <a:latin typeface="+mn-lt"/>
                <a:ea typeface="+mn-ea"/>
                <a:cs typeface="+mn-cs"/>
              </a:rPr>
              <a:t>. By taking into account the possibility of such sequences, we can explain how a concept of a </a:t>
            </a:r>
            <a:r>
              <a:rPr lang="en-US" sz="1200" kern="1200" dirty="0" err="1">
                <a:solidFill>
                  <a:schemeClr val="tx1"/>
                </a:solidFill>
                <a:effectLst/>
                <a:latin typeface="+mn-lt"/>
                <a:ea typeface="+mn-ea"/>
                <a:cs typeface="+mn-cs"/>
              </a:rPr>
              <a:t>chiliagon</a:t>
            </a:r>
            <a:r>
              <a:rPr lang="en-US" sz="1200" kern="1200" dirty="0">
                <a:solidFill>
                  <a:schemeClr val="tx1"/>
                </a:solidFill>
                <a:effectLst/>
                <a:latin typeface="+mn-lt"/>
                <a:ea typeface="+mn-ea"/>
                <a:cs typeface="+mn-cs"/>
              </a:rPr>
              <a:t>, as distinct from a </a:t>
            </a:r>
            <a:r>
              <a:rPr lang="en-US" sz="1200" kern="1200" dirty="0" err="1">
                <a:solidFill>
                  <a:schemeClr val="tx1"/>
                </a:solidFill>
                <a:effectLst/>
                <a:latin typeface="+mn-lt"/>
                <a:ea typeface="+mn-ea"/>
                <a:cs typeface="+mn-cs"/>
              </a:rPr>
              <a:t>myriagon</a:t>
            </a:r>
            <a:r>
              <a:rPr lang="en-US" sz="1200" kern="1200" dirty="0">
                <a:solidFill>
                  <a:schemeClr val="tx1"/>
                </a:solidFill>
                <a:effectLst/>
                <a:latin typeface="+mn-lt"/>
                <a:ea typeface="+mn-ea"/>
                <a:cs typeface="+mn-cs"/>
              </a:rPr>
              <a:t>, could be derived from experience.</a:t>
            </a:r>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31</a:t>
            </a:fld>
            <a:endParaRPr lang="en-US"/>
          </a:p>
        </p:txBody>
      </p:sp>
    </p:spTree>
    <p:extLst>
      <p:ext uri="{BB962C8B-B14F-4D97-AF65-F5344CB8AC3E}">
        <p14:creationId xmlns:p14="http://schemas.microsoft.com/office/powerpoint/2010/main" val="344700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But note that, in the case of our concept of continuity, this kind of explanation fails. For it is not only static experience that is powerless to get us onto the relevant concept: no imagined </a:t>
            </a:r>
            <a:r>
              <a:rPr lang="en-US" sz="1200" i="1" kern="1200" dirty="0">
                <a:solidFill>
                  <a:schemeClr val="tx1"/>
                </a:solidFill>
                <a:effectLst/>
                <a:latin typeface="+mn-lt"/>
                <a:ea typeface="+mn-ea"/>
                <a:cs typeface="+mn-cs"/>
              </a:rPr>
              <a:t>sequence</a:t>
            </a:r>
            <a:r>
              <a:rPr lang="en-US" sz="1200" kern="1200" dirty="0">
                <a:solidFill>
                  <a:schemeClr val="tx1"/>
                </a:solidFill>
                <a:effectLst/>
                <a:latin typeface="+mn-lt"/>
                <a:ea typeface="+mn-ea"/>
                <a:cs typeface="+mn-cs"/>
              </a:rPr>
              <a:t> of experiences could distinguish a continuous curve from a dense one.</a:t>
            </a:r>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32</a:t>
            </a:fld>
            <a:endParaRPr lang="en-US"/>
          </a:p>
        </p:txBody>
      </p:sp>
    </p:spTree>
    <p:extLst>
      <p:ext uri="{BB962C8B-B14F-4D97-AF65-F5344CB8AC3E}">
        <p14:creationId xmlns:p14="http://schemas.microsoft.com/office/powerpoint/2010/main" val="1330578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see this, imagine “zooming in” on the part of the defective rational-plane diagram of Elements I.1 at which the curves “would” intersect.</a:t>
            </a:r>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33</a:t>
            </a:fld>
            <a:endParaRPr lang="en-US"/>
          </a:p>
        </p:txBody>
      </p:sp>
    </p:spTree>
    <p:extLst>
      <p:ext uri="{BB962C8B-B14F-4D97-AF65-F5344CB8AC3E}">
        <p14:creationId xmlns:p14="http://schemas.microsoft.com/office/powerpoint/2010/main" val="1330578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 matter how “far down” you zoom, there will always be infinitely many points on each curve arbitrarily close to the gap, which is itself a </a:t>
            </a:r>
            <a:r>
              <a:rPr lang="en-US" sz="1200" kern="1200" dirty="0" err="1">
                <a:solidFill>
                  <a:schemeClr val="tx1"/>
                </a:solidFill>
                <a:effectLst/>
                <a:latin typeface="+mn-lt"/>
                <a:ea typeface="+mn-ea"/>
                <a:cs typeface="+mn-cs"/>
              </a:rPr>
              <a:t>breadthless</a:t>
            </a:r>
            <a:r>
              <a:rPr lang="en-US" sz="1200" kern="1200" dirty="0">
                <a:solidFill>
                  <a:schemeClr val="tx1"/>
                </a:solidFill>
                <a:effectLst/>
                <a:latin typeface="+mn-lt"/>
                <a:ea typeface="+mn-ea"/>
                <a:cs typeface="+mn-cs"/>
              </a:rPr>
              <a:t> point. Thus, the gap in the dense curves is never going to be </a:t>
            </a:r>
            <a:r>
              <a:rPr lang="en-US" sz="1200" i="1" kern="1200" dirty="0">
                <a:solidFill>
                  <a:schemeClr val="tx1"/>
                </a:solidFill>
                <a:effectLst/>
                <a:latin typeface="+mn-lt"/>
                <a:ea typeface="+mn-ea"/>
                <a:cs typeface="+mn-cs"/>
              </a:rPr>
              <a:t>visible</a:t>
            </a:r>
            <a:r>
              <a:rPr lang="en-US" sz="1200" kern="1200" dirty="0">
                <a:solidFill>
                  <a:schemeClr val="tx1"/>
                </a:solidFill>
                <a:effectLst/>
                <a:latin typeface="+mn-lt"/>
                <a:ea typeface="+mn-ea"/>
                <a:cs typeface="+mn-cs"/>
              </a:rPr>
              <a:t>, even in “dynamic” imagination. [SECTION BREAK]</a:t>
            </a:r>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34</a:t>
            </a:fld>
            <a:endParaRPr lang="en-US"/>
          </a:p>
        </p:txBody>
      </p:sp>
    </p:spTree>
    <p:extLst>
      <p:ext uri="{BB962C8B-B14F-4D97-AF65-F5344CB8AC3E}">
        <p14:creationId xmlns:p14="http://schemas.microsoft.com/office/powerpoint/2010/main" val="17730549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Okay, so I want to dig into this idea a bit further, and consider a somewhat more sophisticated proposal about how the content needed to ground Euclidean proof might be derived from experience that’s hinted at by Crispin Wright.</a:t>
            </a:r>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35</a:t>
            </a:fld>
            <a:endParaRPr lang="en-US"/>
          </a:p>
        </p:txBody>
      </p:sp>
    </p:spTree>
    <p:extLst>
      <p:ext uri="{BB962C8B-B14F-4D97-AF65-F5344CB8AC3E}">
        <p14:creationId xmlns:p14="http://schemas.microsoft.com/office/powerpoint/2010/main" val="1305644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Wright suggests that we might be able to form what he calls “perfect” geometrical concepts—like the concept of a genuinely continuous curve needed to ground the proof of Elements 1.1.—on the basis of experience, through a certain kind of “idealization.” He writes:</a:t>
            </a:r>
            <a:r>
              <a:rPr lang="en-US" sz="1200" kern="1200" baseline="0" dirty="0">
                <a:solidFill>
                  <a:schemeClr val="tx1"/>
                </a:solidFill>
                <a:effectLst/>
                <a:latin typeface="+mn-lt"/>
                <a:ea typeface="+mn-ea"/>
                <a:cs typeface="+mn-cs"/>
              </a:rPr>
              <a:t> READ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as it stands, Wright’s proposal doesn’t help much with the question of whether a concept of continuity can be derived from experience; for it requires that we have a grip on what the comparative “is more circular than” </a:t>
            </a:r>
            <a:r>
              <a:rPr lang="en-US" sz="1200" i="1" kern="1200" dirty="0">
                <a:solidFill>
                  <a:schemeClr val="tx1"/>
                </a:solidFill>
                <a:effectLst/>
                <a:latin typeface="+mn-lt"/>
                <a:ea typeface="+mn-ea"/>
                <a:cs typeface="+mn-cs"/>
              </a:rPr>
              <a:t>has</a:t>
            </a:r>
            <a:r>
              <a:rPr lang="en-US" sz="1200" kern="1200" dirty="0">
                <a:solidFill>
                  <a:schemeClr val="tx1"/>
                </a:solidFill>
                <a:effectLst/>
                <a:latin typeface="+mn-lt"/>
                <a:ea typeface="+mn-ea"/>
                <a:cs typeface="+mn-cs"/>
              </a:rPr>
              <a:t> as its limit. If “circular” in “is more circular than” expresses a concept of a genuinely continuous curve, then the limit of “is more circular than” will be a continuous curve. But what is at issue is how we come to have the concept of a genuinely continuous curve in the first place, and whether such a concept can be derived from experience. Simply assuming that the experientially-derived concept of a circle </a:t>
            </a:r>
            <a:r>
              <a:rPr lang="en-US" sz="1200" i="1" kern="1200" dirty="0">
                <a:solidFill>
                  <a:schemeClr val="tx1"/>
                </a:solidFill>
                <a:effectLst/>
                <a:latin typeface="+mn-lt"/>
                <a:ea typeface="+mn-ea"/>
                <a:cs typeface="+mn-cs"/>
              </a:rPr>
              <a:t>builds in</a:t>
            </a:r>
            <a:r>
              <a:rPr lang="en-US" sz="1200" kern="1200" dirty="0">
                <a:solidFill>
                  <a:schemeClr val="tx1"/>
                </a:solidFill>
                <a:effectLst/>
                <a:latin typeface="+mn-lt"/>
                <a:ea typeface="+mn-ea"/>
                <a:cs typeface="+mn-cs"/>
              </a:rPr>
              <a:t> continuity as its “limit” begs the central question.</a:t>
            </a:r>
          </a:p>
        </p:txBody>
      </p:sp>
      <p:sp>
        <p:nvSpPr>
          <p:cNvPr id="4" name="Slide Number Placeholder 3"/>
          <p:cNvSpPr>
            <a:spLocks noGrp="1"/>
          </p:cNvSpPr>
          <p:nvPr>
            <p:ph type="sldNum" sz="quarter" idx="10"/>
          </p:nvPr>
        </p:nvSpPr>
        <p:spPr/>
        <p:txBody>
          <a:bodyPr/>
          <a:lstStyle/>
          <a:p>
            <a:fld id="{636107D7-6865-6543-AE55-EC5D54489414}" type="slidenum">
              <a:rPr lang="en-US" smtClean="0"/>
              <a:t>36</a:t>
            </a:fld>
            <a:endParaRPr lang="en-US"/>
          </a:p>
        </p:txBody>
      </p:sp>
    </p:spTree>
    <p:extLst>
      <p:ext uri="{BB962C8B-B14F-4D97-AF65-F5344CB8AC3E}">
        <p14:creationId xmlns:p14="http://schemas.microsoft.com/office/powerpoint/2010/main" val="11085597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we need is a way of determining what the limit of a specifically visual or experiential concept is – the limit to which a series of specifically sensory representations approaches.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 think we can extract from our discussion of “dynamic” imaginative processes a proposal about how to determine such experiential limits. First, we abstract from the contingent imperfections of our own visual capacities and circumstances – our limited acuity, the finite time we have to visually inspect objects. We suppose these limiting factors to be steadily removed, bringing us ever closer to a kind of experiential ideal. Then we ask: Given such an idealization of visual capacities and circumstances, what kinds of properties could make a difference to visual experience? What would visual experience or imagination, thus idealized, allow a subject to pick up on? And, in particular, would such a procedure allow us to derive a concept of a genuinely continuous curve?</a:t>
            </a:r>
          </a:p>
        </p:txBody>
      </p:sp>
      <p:sp>
        <p:nvSpPr>
          <p:cNvPr id="4" name="Slide Number Placeholder 3"/>
          <p:cNvSpPr>
            <a:spLocks noGrp="1"/>
          </p:cNvSpPr>
          <p:nvPr>
            <p:ph type="sldNum" sz="quarter" idx="10"/>
          </p:nvPr>
        </p:nvSpPr>
        <p:spPr/>
        <p:txBody>
          <a:bodyPr/>
          <a:lstStyle/>
          <a:p>
            <a:fld id="{636107D7-6865-6543-AE55-EC5D54489414}" type="slidenum">
              <a:rPr lang="en-US" smtClean="0"/>
              <a:t>37</a:t>
            </a:fld>
            <a:endParaRPr lang="en-US"/>
          </a:p>
        </p:txBody>
      </p:sp>
    </p:spTree>
    <p:extLst>
      <p:ext uri="{BB962C8B-B14F-4D97-AF65-F5344CB8AC3E}">
        <p14:creationId xmlns:p14="http://schemas.microsoft.com/office/powerpoint/2010/main" val="3690690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last question turns on whether our procedure can distinguish a genuinely continuous curve—one that entirely lacks any gaps—from one that has gaps, even if those gaps are very small. So, first, let’s consider a curve that has gaps, where those gaps are only one nanometer wide. Our </a:t>
            </a:r>
            <a:r>
              <a:rPr lang="en-US" sz="1200" i="1" kern="1200" dirty="0">
                <a:solidFill>
                  <a:schemeClr val="tx1"/>
                </a:solidFill>
                <a:effectLst/>
                <a:latin typeface="+mn-lt"/>
                <a:ea typeface="+mn-ea"/>
                <a:cs typeface="+mn-cs"/>
              </a:rPr>
              <a:t>actual</a:t>
            </a:r>
            <a:r>
              <a:rPr lang="en-US" sz="1200" kern="1200" dirty="0">
                <a:solidFill>
                  <a:schemeClr val="tx1"/>
                </a:solidFill>
                <a:effectLst/>
                <a:latin typeface="+mn-lt"/>
                <a:ea typeface="+mn-ea"/>
                <a:cs typeface="+mn-cs"/>
              </a:rPr>
              <a:t> visual experience will not pick up on any gaps in such a curve.</a:t>
            </a:r>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38</a:t>
            </a:fld>
            <a:endParaRPr lang="en-US"/>
          </a:p>
        </p:txBody>
      </p:sp>
    </p:spTree>
    <p:extLst>
      <p:ext uri="{BB962C8B-B14F-4D97-AF65-F5344CB8AC3E}">
        <p14:creationId xmlns:p14="http://schemas.microsoft.com/office/powerpoint/2010/main" val="7018483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But we can pick out two consecutive points along such a curve, p and p’</a:t>
            </a:r>
            <a:r>
              <a:rPr lang="en-US" dirty="0">
                <a:effectLst/>
              </a:rPr>
              <a:t> </a:t>
            </a:r>
            <a:r>
              <a:rPr lang="en-US" sz="1200" kern="1200" dirty="0">
                <a:solidFill>
                  <a:schemeClr val="tx1"/>
                </a:solidFill>
                <a:effectLst/>
                <a:latin typeface="+mn-lt"/>
                <a:ea typeface="+mn-ea"/>
                <a:cs typeface="+mn-cs"/>
              </a:rPr>
              <a:t>and, using our idealized visual imagination, we can “zoom in” on the region that contains those two points and the empty interval between them.</a:t>
            </a:r>
            <a:r>
              <a:rPr lang="en-US" dirty="0">
                <a:effectLst/>
              </a:rPr>
              <a:t> </a:t>
            </a:r>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39</a:t>
            </a:fld>
            <a:endParaRPr lang="en-US"/>
          </a:p>
        </p:txBody>
      </p:sp>
    </p:spTree>
    <p:extLst>
      <p:ext uri="{BB962C8B-B14F-4D97-AF65-F5344CB8AC3E}">
        <p14:creationId xmlns:p14="http://schemas.microsoft.com/office/powerpoint/2010/main" val="1964530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addressing a similar question, Einstein once contrasted what he called the “older interpretation” of the axioms of Euclidean geometry with his preferred “more modern interpretation.” Einstein described the “older interpretation” as follows:</a:t>
            </a:r>
            <a:r>
              <a:rPr lang="en-US" dirty="0">
                <a:effectLst/>
              </a:rPr>
              <a:t> [READ]</a:t>
            </a:r>
          </a:p>
          <a:p>
            <a:endParaRPr lang="en-US" dirty="0">
              <a:effectLst/>
            </a:endParaRPr>
          </a:p>
          <a:p>
            <a:r>
              <a:rPr lang="en-US" sz="1200" kern="1200" dirty="0">
                <a:solidFill>
                  <a:schemeClr val="tx1"/>
                </a:solidFill>
                <a:effectLst/>
                <a:latin typeface="+mn-lt"/>
                <a:ea typeface="+mn-ea"/>
                <a:cs typeface="+mn-cs"/>
              </a:rPr>
              <a:t>As an answer to our descriptive metaphysical question, I propose to defend and elaborate on this “older interpretation” (you’ll notice that Einstein has very kindly left such work to the philosopher!). In particular, I’m going to argue for two central claims. First, I’ll argue that Euclidean proof is not a purely formal system of deductive logic, but one in which our grasp of “what a straight line is, and what a point is” does indeed play a central role. Second,</a:t>
            </a:r>
            <a:r>
              <a:rPr lang="en-US" sz="1200" kern="1200" baseline="0" dirty="0">
                <a:solidFill>
                  <a:schemeClr val="tx1"/>
                </a:solidFill>
                <a:effectLst/>
                <a:latin typeface="+mn-lt"/>
                <a:ea typeface="+mn-ea"/>
                <a:cs typeface="+mn-cs"/>
              </a:rPr>
              <a:t> and perhaps surprisingly, I’ll argue that Euclidean proof is nonetheless a genuinely </a:t>
            </a:r>
            <a:r>
              <a:rPr lang="en-US" sz="1200" i="1" kern="1200" baseline="0" dirty="0">
                <a:solidFill>
                  <a:schemeClr val="tx1"/>
                </a:solidFill>
                <a:effectLst/>
                <a:latin typeface="+mn-lt"/>
                <a:ea typeface="+mn-ea"/>
                <a:cs typeface="+mn-cs"/>
              </a:rPr>
              <a:t>a priori</a:t>
            </a:r>
            <a:r>
              <a:rPr lang="en-US" sz="1200" i="0" kern="1200" baseline="0" dirty="0">
                <a:solidFill>
                  <a:schemeClr val="tx1"/>
                </a:solidFill>
                <a:effectLst/>
                <a:latin typeface="+mn-lt"/>
                <a:ea typeface="+mn-ea"/>
                <a:cs typeface="+mn-cs"/>
              </a:rPr>
              <a:t> practice:</a:t>
            </a:r>
            <a:r>
              <a:rPr lang="en-US" sz="1200" kern="1200" baseline="0" dirty="0">
                <a:solidFill>
                  <a:schemeClr val="tx1"/>
                </a:solidFill>
                <a:effectLst/>
                <a:latin typeface="+mn-lt"/>
                <a:ea typeface="+mn-ea"/>
                <a:cs typeface="+mn-cs"/>
              </a:rPr>
              <a:t> the geometrical concepts that ground Euclid’s proofs—concepts of geometrical features like straight lines and points—are not derived from experience.</a:t>
            </a:r>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4</a:t>
            </a:fld>
            <a:endParaRPr lang="en-US"/>
          </a:p>
        </p:txBody>
      </p:sp>
    </p:spTree>
    <p:extLst>
      <p:ext uri="{BB962C8B-B14F-4D97-AF65-F5344CB8AC3E}">
        <p14:creationId xmlns:p14="http://schemas.microsoft.com/office/powerpoint/2010/main" val="657932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will thereby observe that the curve does contain a gap – and thus, that it is distinct from one that is continuous.</a:t>
            </a:r>
          </a:p>
        </p:txBody>
      </p:sp>
      <p:sp>
        <p:nvSpPr>
          <p:cNvPr id="4" name="Slide Number Placeholder 3"/>
          <p:cNvSpPr>
            <a:spLocks noGrp="1"/>
          </p:cNvSpPr>
          <p:nvPr>
            <p:ph type="sldNum" sz="quarter" idx="10"/>
          </p:nvPr>
        </p:nvSpPr>
        <p:spPr/>
        <p:txBody>
          <a:bodyPr/>
          <a:lstStyle/>
          <a:p>
            <a:fld id="{636107D7-6865-6543-AE55-EC5D54489414}" type="slidenum">
              <a:rPr lang="en-US" smtClean="0"/>
              <a:t>40</a:t>
            </a:fld>
            <a:endParaRPr lang="en-US"/>
          </a:p>
        </p:txBody>
      </p:sp>
    </p:spTree>
    <p:extLst>
      <p:ext uri="{BB962C8B-B14F-4D97-AF65-F5344CB8AC3E}">
        <p14:creationId xmlns:p14="http://schemas.microsoft.com/office/powerpoint/2010/main" val="12794697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That is, our idealized imaginative procedure gives us an experience-based grasp of the distinction between such curves and genuinely continuous ones.</a:t>
            </a:r>
          </a:p>
          <a:p>
            <a:r>
              <a:rPr lang="en-US" sz="1200" kern="1200" dirty="0">
                <a:solidFill>
                  <a:schemeClr val="tx1"/>
                </a:solidFill>
                <a:effectLst/>
                <a:latin typeface="+mn-lt"/>
                <a:ea typeface="+mn-ea"/>
                <a:cs typeface="+mn-cs"/>
              </a:rPr>
              <a:t>But the kind of concept of continuity we need to ground the proof in Elements 1.1. must do more than this. It must distinguish a continuous curve not only from curves with gaps as small as a nanometer</a:t>
            </a:r>
          </a:p>
        </p:txBody>
      </p:sp>
      <p:sp>
        <p:nvSpPr>
          <p:cNvPr id="4" name="Slide Number Placeholder 3"/>
          <p:cNvSpPr>
            <a:spLocks noGrp="1"/>
          </p:cNvSpPr>
          <p:nvPr>
            <p:ph type="sldNum" sz="quarter" idx="10"/>
          </p:nvPr>
        </p:nvSpPr>
        <p:spPr/>
        <p:txBody>
          <a:bodyPr/>
          <a:lstStyle/>
          <a:p>
            <a:fld id="{636107D7-6865-6543-AE55-EC5D54489414}" type="slidenum">
              <a:rPr lang="en-US" smtClean="0"/>
              <a:t>41</a:t>
            </a:fld>
            <a:endParaRPr lang="en-US"/>
          </a:p>
        </p:txBody>
      </p:sp>
    </p:spTree>
    <p:extLst>
      <p:ext uri="{BB962C8B-B14F-4D97-AF65-F5344CB8AC3E}">
        <p14:creationId xmlns:p14="http://schemas.microsoft.com/office/powerpoint/2010/main" val="4863358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must distinguish continuous curves from those, like the ones in the defective rational-plane model,</a:t>
            </a:r>
            <a:r>
              <a:rPr lang="en-US" sz="1200" kern="1200" baseline="0" dirty="0">
                <a:solidFill>
                  <a:schemeClr val="tx1"/>
                </a:solidFill>
                <a:effectLst/>
                <a:latin typeface="+mn-lt"/>
                <a:ea typeface="+mn-ea"/>
                <a:cs typeface="+mn-cs"/>
              </a:rPr>
              <a:t> that are </a:t>
            </a:r>
            <a:r>
              <a:rPr lang="en-US" sz="1200" i="1" kern="1200" baseline="0" dirty="0">
                <a:solidFill>
                  <a:schemeClr val="tx1"/>
                </a:solidFill>
                <a:effectLst/>
                <a:latin typeface="+mn-lt"/>
                <a:ea typeface="+mn-ea"/>
                <a:cs typeface="+mn-cs"/>
              </a:rPr>
              <a:t>dense</a:t>
            </a:r>
            <a:r>
              <a:rPr lang="en-US" sz="1200" i="0" kern="1200" baseline="0" dirty="0">
                <a:solidFill>
                  <a:schemeClr val="tx1"/>
                </a:solidFill>
                <a:effectLst/>
                <a:latin typeface="+mn-lt"/>
                <a:ea typeface="+mn-ea"/>
                <a:cs typeface="+mn-cs"/>
              </a:rPr>
              <a:t>, but not genuinely continuous... That is, it must distinguish continuous curves from curves that have gaps, where those gaps have </a:t>
            </a:r>
            <a:r>
              <a:rPr lang="en-US" sz="1200" i="1" kern="1200" baseline="0" dirty="0">
                <a:solidFill>
                  <a:schemeClr val="tx1"/>
                </a:solidFill>
                <a:effectLst/>
                <a:latin typeface="+mn-lt"/>
                <a:ea typeface="+mn-ea"/>
                <a:cs typeface="+mn-cs"/>
              </a:rPr>
              <a:t>no</a:t>
            </a:r>
            <a:r>
              <a:rPr lang="en-US" sz="1200" i="0" kern="1200" baseline="0" dirty="0">
                <a:solidFill>
                  <a:schemeClr val="tx1"/>
                </a:solidFill>
                <a:effectLst/>
                <a:latin typeface="+mn-lt"/>
                <a:ea typeface="+mn-ea"/>
                <a:cs typeface="+mn-cs"/>
              </a:rPr>
              <a:t> determinate positive width.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6107D7-6865-6543-AE55-EC5D54489414}" type="slidenum">
              <a:rPr lang="en-US" smtClean="0"/>
              <a:t>42</a:t>
            </a:fld>
            <a:endParaRPr lang="en-US"/>
          </a:p>
        </p:txBody>
      </p:sp>
    </p:spTree>
    <p:extLst>
      <p:ext uri="{BB962C8B-B14F-4D97-AF65-F5344CB8AC3E}">
        <p14:creationId xmlns:p14="http://schemas.microsoft.com/office/powerpoint/2010/main" val="4639939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Unlike genuinely continuous curves, merely dense curves do have gaps. But, I want to suggest, even fully idealized visual experience could not pick up on these gaps. As I explained in the discussion of </a:t>
            </a:r>
            <a:r>
              <a:rPr lang="en-US" sz="1200" kern="1200" dirty="0" err="1">
                <a:solidFill>
                  <a:schemeClr val="tx1"/>
                </a:solidFill>
                <a:effectLst/>
                <a:latin typeface="+mn-lt"/>
                <a:ea typeface="+mn-ea"/>
                <a:cs typeface="+mn-cs"/>
              </a:rPr>
              <a:t>Strawson</a:t>
            </a:r>
            <a:r>
              <a:rPr lang="en-US" sz="1200" kern="1200" dirty="0">
                <a:solidFill>
                  <a:schemeClr val="tx1"/>
                </a:solidFill>
                <a:effectLst/>
                <a:latin typeface="+mn-lt"/>
                <a:ea typeface="+mn-ea"/>
                <a:cs typeface="+mn-cs"/>
              </a:rPr>
              <a:t>, between any two points on a merely dense curve there are infinitely many further points, so, as you zoom in on a merely dense curve, you will never perceive a gap.</a:t>
            </a:r>
          </a:p>
        </p:txBody>
      </p:sp>
      <p:sp>
        <p:nvSpPr>
          <p:cNvPr id="4" name="Slide Number Placeholder 3"/>
          <p:cNvSpPr>
            <a:spLocks noGrp="1"/>
          </p:cNvSpPr>
          <p:nvPr>
            <p:ph type="sldNum" sz="quarter" idx="10"/>
          </p:nvPr>
        </p:nvSpPr>
        <p:spPr/>
        <p:txBody>
          <a:bodyPr/>
          <a:lstStyle/>
          <a:p>
            <a:fld id="{636107D7-6865-6543-AE55-EC5D54489414}" type="slidenum">
              <a:rPr lang="en-US" smtClean="0"/>
              <a:t>43</a:t>
            </a:fld>
            <a:endParaRPr lang="en-US"/>
          </a:p>
        </p:txBody>
      </p:sp>
    </p:spTree>
    <p:extLst>
      <p:ext uri="{BB962C8B-B14F-4D97-AF65-F5344CB8AC3E}">
        <p14:creationId xmlns:p14="http://schemas.microsoft.com/office/powerpoint/2010/main" val="12476816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want to expand a bit on </a:t>
            </a:r>
            <a:r>
              <a:rPr lang="en-US" sz="1200" i="1" kern="1200" dirty="0">
                <a:solidFill>
                  <a:schemeClr val="tx1"/>
                </a:solidFill>
                <a:effectLst/>
                <a:latin typeface="+mn-lt"/>
                <a:ea typeface="+mn-ea"/>
                <a:cs typeface="+mn-cs"/>
              </a:rPr>
              <a:t>why</a:t>
            </a:r>
            <a:r>
              <a:rPr lang="en-US" sz="1200" kern="1200" dirty="0">
                <a:solidFill>
                  <a:schemeClr val="tx1"/>
                </a:solidFill>
                <a:effectLst/>
                <a:latin typeface="+mn-lt"/>
                <a:ea typeface="+mn-ea"/>
                <a:cs typeface="+mn-cs"/>
              </a:rPr>
              <a:t> a gap in a merely dense curve is not accessible via idealized visual imagination. In the case of a </a:t>
            </a:r>
            <a:r>
              <a:rPr lang="en-US" sz="1200" i="1" kern="1200" dirty="0">
                <a:solidFill>
                  <a:schemeClr val="tx1"/>
                </a:solidFill>
                <a:effectLst/>
                <a:latin typeface="+mn-lt"/>
                <a:ea typeface="+mn-ea"/>
                <a:cs typeface="+mn-cs"/>
              </a:rPr>
              <a:t>non</a:t>
            </a:r>
            <a:r>
              <a:rPr lang="en-US" sz="1200" kern="1200" dirty="0">
                <a:solidFill>
                  <a:schemeClr val="tx1"/>
                </a:solidFill>
                <a:effectLst/>
                <a:latin typeface="+mn-lt"/>
                <a:ea typeface="+mn-ea"/>
                <a:cs typeface="+mn-cs"/>
              </a:rPr>
              <a:t>-dense curve—our 1nm-gapped</a:t>
            </a:r>
            <a:r>
              <a:rPr lang="en-US" sz="1200" kern="1200" baseline="0" dirty="0">
                <a:solidFill>
                  <a:schemeClr val="tx1"/>
                </a:solidFill>
                <a:effectLst/>
                <a:latin typeface="+mn-lt"/>
                <a:ea typeface="+mn-ea"/>
                <a:cs typeface="+mn-cs"/>
              </a:rPr>
              <a:t> curve—</a:t>
            </a:r>
            <a:r>
              <a:rPr lang="en-US" sz="1200" kern="1200" dirty="0">
                <a:solidFill>
                  <a:schemeClr val="tx1"/>
                </a:solidFill>
                <a:effectLst/>
                <a:latin typeface="+mn-lt"/>
                <a:ea typeface="+mn-ea"/>
                <a:cs typeface="+mn-cs"/>
              </a:rPr>
              <a:t>we could find two points between which there was no third point, and, by “zooming in,” we observed the gap separating them. This process required picking out some point, and then observing both that point and the </a:t>
            </a:r>
            <a:r>
              <a:rPr lang="en-US" sz="1200" i="1" kern="1200" dirty="0">
                <a:solidFill>
                  <a:schemeClr val="tx1"/>
                </a:solidFill>
                <a:effectLst/>
                <a:latin typeface="+mn-lt"/>
                <a:ea typeface="+mn-ea"/>
                <a:cs typeface="+mn-cs"/>
              </a:rPr>
              <a:t>next </a:t>
            </a:r>
            <a:r>
              <a:rPr lang="en-US" sz="1200" kern="1200" dirty="0">
                <a:solidFill>
                  <a:schemeClr val="tx1"/>
                </a:solidFill>
                <a:effectLst/>
                <a:latin typeface="+mn-lt"/>
                <a:ea typeface="+mn-ea"/>
                <a:cs typeface="+mn-cs"/>
              </a:rPr>
              <a:t>point along the curve. It is the gap </a:t>
            </a:r>
            <a:r>
              <a:rPr lang="en-US" sz="1200" i="1" kern="1200" dirty="0">
                <a:solidFill>
                  <a:schemeClr val="tx1"/>
                </a:solidFill>
                <a:effectLst/>
                <a:latin typeface="+mn-lt"/>
                <a:ea typeface="+mn-ea"/>
                <a:cs typeface="+mn-cs"/>
              </a:rPr>
              <a:t>between one point and the next</a:t>
            </a:r>
            <a:r>
              <a:rPr lang="en-US" sz="1200" kern="1200" dirty="0">
                <a:solidFill>
                  <a:schemeClr val="tx1"/>
                </a:solidFill>
                <a:effectLst/>
                <a:latin typeface="+mn-lt"/>
                <a:ea typeface="+mn-ea"/>
                <a:cs typeface="+mn-cs"/>
              </a:rPr>
              <a:t> that is visually accessible, via our idealized imaginative procedure.</a:t>
            </a:r>
          </a:p>
        </p:txBody>
      </p:sp>
      <p:sp>
        <p:nvSpPr>
          <p:cNvPr id="4" name="Slide Number Placeholder 3"/>
          <p:cNvSpPr>
            <a:spLocks noGrp="1"/>
          </p:cNvSpPr>
          <p:nvPr>
            <p:ph type="sldNum" sz="quarter" idx="10"/>
          </p:nvPr>
        </p:nvSpPr>
        <p:spPr/>
        <p:txBody>
          <a:bodyPr/>
          <a:lstStyle/>
          <a:p>
            <a:fld id="{636107D7-6865-6543-AE55-EC5D54489414}" type="slidenum">
              <a:rPr lang="en-US" smtClean="0"/>
              <a:t>44</a:t>
            </a:fld>
            <a:endParaRPr lang="en-US"/>
          </a:p>
        </p:txBody>
      </p:sp>
    </p:spTree>
    <p:extLst>
      <p:ext uri="{BB962C8B-B14F-4D97-AF65-F5344CB8AC3E}">
        <p14:creationId xmlns:p14="http://schemas.microsoft.com/office/powerpoint/2010/main" val="7816325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But the gaps in a merely-dense curve do not lie between some given point and the </a:t>
            </a:r>
            <a:r>
              <a:rPr lang="en-US" sz="1200" i="1" kern="1200" dirty="0">
                <a:solidFill>
                  <a:schemeClr val="tx1"/>
                </a:solidFill>
                <a:effectLst/>
                <a:latin typeface="+mn-lt"/>
                <a:ea typeface="+mn-ea"/>
                <a:cs typeface="+mn-cs"/>
              </a:rPr>
              <a:t>next</a:t>
            </a:r>
            <a:r>
              <a:rPr lang="en-US" sz="1200" kern="1200" dirty="0">
                <a:solidFill>
                  <a:schemeClr val="tx1"/>
                </a:solidFill>
                <a:effectLst/>
                <a:latin typeface="+mn-lt"/>
                <a:ea typeface="+mn-ea"/>
                <a:cs typeface="+mn-cs"/>
              </a:rPr>
              <a:t> point along the curve. In the case of dense curves, </a:t>
            </a:r>
          </a:p>
        </p:txBody>
      </p:sp>
      <p:sp>
        <p:nvSpPr>
          <p:cNvPr id="4" name="Slide Number Placeholder 3"/>
          <p:cNvSpPr>
            <a:spLocks noGrp="1"/>
          </p:cNvSpPr>
          <p:nvPr>
            <p:ph type="sldNum" sz="quarter" idx="10"/>
          </p:nvPr>
        </p:nvSpPr>
        <p:spPr/>
        <p:txBody>
          <a:bodyPr/>
          <a:lstStyle/>
          <a:p>
            <a:fld id="{636107D7-6865-6543-AE55-EC5D54489414}" type="slidenum">
              <a:rPr lang="en-US" smtClean="0"/>
              <a:t>45</a:t>
            </a:fld>
            <a:endParaRPr lang="en-US"/>
          </a:p>
        </p:txBody>
      </p:sp>
    </p:spTree>
    <p:extLst>
      <p:ext uri="{BB962C8B-B14F-4D97-AF65-F5344CB8AC3E}">
        <p14:creationId xmlns:p14="http://schemas.microsoft.com/office/powerpoint/2010/main" val="5220869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any given point,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there simply is </a:t>
            </a:r>
            <a:r>
              <a:rPr lang="en-US" sz="1200" i="1" kern="1200" dirty="0">
                <a:solidFill>
                  <a:schemeClr val="tx1"/>
                </a:solidFill>
                <a:effectLst/>
                <a:latin typeface="+mn-lt"/>
                <a:ea typeface="+mn-ea"/>
                <a:cs typeface="+mn-cs"/>
              </a:rPr>
              <a:t>no such thing</a:t>
            </a:r>
            <a:r>
              <a:rPr lang="en-US" sz="1200" kern="1200" dirty="0">
                <a:solidFill>
                  <a:schemeClr val="tx1"/>
                </a:solidFill>
                <a:effectLst/>
                <a:latin typeface="+mn-lt"/>
                <a:ea typeface="+mn-ea"/>
                <a:cs typeface="+mn-cs"/>
              </a:rPr>
              <a:t> as the “next” point</a:t>
            </a:r>
            <a:r>
              <a:rPr lang="mr-IN"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6107D7-6865-6543-AE55-EC5D54489414}" type="slidenum">
              <a:rPr lang="en-US" smtClean="0"/>
              <a:t>46</a:t>
            </a:fld>
            <a:endParaRPr lang="en-US"/>
          </a:p>
        </p:txBody>
      </p:sp>
    </p:spTree>
    <p:extLst>
      <p:ext uri="{BB962C8B-B14F-4D97-AF65-F5344CB8AC3E}">
        <p14:creationId xmlns:p14="http://schemas.microsoft.com/office/powerpoint/2010/main" val="19539020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any candidate “next” point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36107D7-6865-6543-AE55-EC5D54489414}" type="slidenum">
              <a:rPr lang="en-US" smtClean="0"/>
              <a:t>47</a:t>
            </a:fld>
            <a:endParaRPr lang="en-US"/>
          </a:p>
        </p:txBody>
      </p:sp>
    </p:spTree>
    <p:extLst>
      <p:ext uri="{BB962C8B-B14F-4D97-AF65-F5344CB8AC3E}">
        <p14:creationId xmlns:p14="http://schemas.microsoft.com/office/powerpoint/2010/main" val="20600049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will be another point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that lies between </a:t>
            </a:r>
            <a:r>
              <a:rPr lang="en-US" sz="1200" i="1" kern="1200" dirty="0">
                <a:solidFill>
                  <a:schemeClr val="tx1"/>
                </a:solidFill>
                <a:effectLst/>
                <a:latin typeface="+mn-lt"/>
                <a:ea typeface="+mn-ea"/>
                <a:cs typeface="+mn-cs"/>
              </a:rPr>
              <a:t>p </a:t>
            </a:r>
            <a:r>
              <a:rPr lang="en-US" sz="1200" kern="1200" dirty="0">
                <a:solidFill>
                  <a:schemeClr val="tx1"/>
                </a:solidFill>
                <a:effectLst/>
                <a:latin typeface="+mn-lt"/>
                <a:ea typeface="+mn-ea"/>
                <a:cs typeface="+mn-cs"/>
              </a:rPr>
              <a:t>and </a:t>
            </a:r>
            <a:r>
              <a:rPr lang="en-US" sz="1200" i="1"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 So the gaps in a merely dense curve do not fall “between” any two points in particular. And so they are simply not the kind of phenomenon we can get a grip on through experience, however idealized.</a:t>
            </a:r>
          </a:p>
        </p:txBody>
      </p:sp>
      <p:sp>
        <p:nvSpPr>
          <p:cNvPr id="4" name="Slide Number Placeholder 3"/>
          <p:cNvSpPr>
            <a:spLocks noGrp="1"/>
          </p:cNvSpPr>
          <p:nvPr>
            <p:ph type="sldNum" sz="quarter" idx="10"/>
          </p:nvPr>
        </p:nvSpPr>
        <p:spPr/>
        <p:txBody>
          <a:bodyPr/>
          <a:lstStyle/>
          <a:p>
            <a:fld id="{636107D7-6865-6543-AE55-EC5D54489414}" type="slidenum">
              <a:rPr lang="en-US" smtClean="0"/>
              <a:t>48</a:t>
            </a:fld>
            <a:endParaRPr lang="en-US"/>
          </a:p>
        </p:txBody>
      </p:sp>
    </p:spTree>
    <p:extLst>
      <p:ext uri="{BB962C8B-B14F-4D97-AF65-F5344CB8AC3E}">
        <p14:creationId xmlns:p14="http://schemas.microsoft.com/office/powerpoint/2010/main" val="5121620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this suggests is that the distinction between dense and non-dense curves marks off a kind of visual limit: it defines, granting full idealization, the boundary between curves we could visually experience or imagine as </a:t>
            </a:r>
            <a:r>
              <a:rPr lang="en-US" sz="1200" kern="1200" dirty="0" err="1">
                <a:solidFill>
                  <a:schemeClr val="tx1"/>
                </a:solidFill>
                <a:effectLst/>
                <a:latin typeface="+mn-lt"/>
                <a:ea typeface="+mn-ea"/>
                <a:cs typeface="+mn-cs"/>
              </a:rPr>
              <a:t>gappy</a:t>
            </a:r>
            <a:r>
              <a:rPr lang="en-US" sz="1200" kern="1200" dirty="0">
                <a:solidFill>
                  <a:schemeClr val="tx1"/>
                </a:solidFill>
                <a:effectLst/>
                <a:latin typeface="+mn-lt"/>
                <a:ea typeface="+mn-ea"/>
                <a:cs typeface="+mn-cs"/>
              </a:rPr>
              <a:t> (curves that have gaps falling between two specific points) and those we could not, either because they are genuinely continuous, and so simply lack any gaps; or because they are merely dense, and so the gaps they do have don’t fall between specific</a:t>
            </a:r>
            <a:r>
              <a:rPr lang="en-US" sz="1200" kern="1200" baseline="0" dirty="0">
                <a:solidFill>
                  <a:schemeClr val="tx1"/>
                </a:solidFill>
                <a:effectLst/>
                <a:latin typeface="+mn-lt"/>
                <a:ea typeface="+mn-ea"/>
                <a:cs typeface="+mn-cs"/>
              </a:rPr>
              <a:t> points.</a:t>
            </a:r>
            <a:r>
              <a:rPr lang="en-US" sz="1200" kern="1200" dirty="0">
                <a:solidFill>
                  <a:schemeClr val="tx1"/>
                </a:solidFill>
                <a:effectLst/>
                <a:latin typeface="+mn-lt"/>
                <a:ea typeface="+mn-ea"/>
                <a:cs typeface="+mn-cs"/>
              </a:rPr>
              <a:t> The further distinction, </a:t>
            </a:r>
            <a:r>
              <a:rPr lang="en-US" sz="1200" i="1" kern="1200" dirty="0">
                <a:solidFill>
                  <a:schemeClr val="tx1"/>
                </a:solidFill>
                <a:effectLst/>
                <a:latin typeface="+mn-lt"/>
                <a:ea typeface="+mn-ea"/>
                <a:cs typeface="+mn-cs"/>
              </a:rPr>
              <a:t>within</a:t>
            </a:r>
            <a:r>
              <a:rPr lang="en-US" sz="1200" kern="1200" dirty="0">
                <a:solidFill>
                  <a:schemeClr val="tx1"/>
                </a:solidFill>
                <a:effectLst/>
                <a:latin typeface="+mn-lt"/>
                <a:ea typeface="+mn-ea"/>
                <a:cs typeface="+mn-cs"/>
              </a:rPr>
              <a:t> the category of denseness, between </a:t>
            </a:r>
            <a:r>
              <a:rPr lang="en-US" sz="1200" i="1" kern="1200" dirty="0">
                <a:solidFill>
                  <a:schemeClr val="tx1"/>
                </a:solidFill>
                <a:effectLst/>
                <a:latin typeface="+mn-lt"/>
                <a:ea typeface="+mn-ea"/>
                <a:cs typeface="+mn-cs"/>
              </a:rPr>
              <a:t>mere</a:t>
            </a:r>
            <a:r>
              <a:rPr lang="en-US" sz="1200" kern="1200" dirty="0">
                <a:solidFill>
                  <a:schemeClr val="tx1"/>
                </a:solidFill>
                <a:effectLst/>
                <a:latin typeface="+mn-lt"/>
                <a:ea typeface="+mn-ea"/>
                <a:cs typeface="+mn-cs"/>
              </a:rPr>
              <a:t> denseness and genuine continuity lies beyond this idealized experiential limit.</a:t>
            </a:r>
          </a:p>
        </p:txBody>
      </p:sp>
      <p:sp>
        <p:nvSpPr>
          <p:cNvPr id="4" name="Slide Number Placeholder 3"/>
          <p:cNvSpPr>
            <a:spLocks noGrp="1"/>
          </p:cNvSpPr>
          <p:nvPr>
            <p:ph type="sldNum" sz="quarter" idx="10"/>
          </p:nvPr>
        </p:nvSpPr>
        <p:spPr/>
        <p:txBody>
          <a:bodyPr/>
          <a:lstStyle/>
          <a:p>
            <a:fld id="{636107D7-6865-6543-AE55-EC5D54489414}" type="slidenum">
              <a:rPr lang="en-US" smtClean="0"/>
              <a:t>49</a:t>
            </a:fld>
            <a:endParaRPr lang="en-US"/>
          </a:p>
        </p:txBody>
      </p:sp>
    </p:spTree>
    <p:extLst>
      <p:ext uri="{BB962C8B-B14F-4D97-AF65-F5344CB8AC3E}">
        <p14:creationId xmlns:p14="http://schemas.microsoft.com/office/powerpoint/2010/main" val="996458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interpretation of Euclidean proof that I’ll be defending stands in stark contrast to a view that</a:t>
            </a:r>
            <a:r>
              <a:rPr lang="en-US" sz="1200" kern="1200" baseline="0" dirty="0">
                <a:solidFill>
                  <a:schemeClr val="tx1"/>
                </a:solidFill>
                <a:effectLst/>
                <a:latin typeface="+mn-lt"/>
                <a:ea typeface="+mn-ea"/>
                <a:cs typeface="+mn-cs"/>
              </a:rPr>
              <a:t> became popular at the start of the twentieth century. </a:t>
            </a:r>
            <a:r>
              <a:rPr lang="en-US" sz="1200" kern="1200" dirty="0">
                <a:solidFill>
                  <a:schemeClr val="tx1"/>
                </a:solidFill>
                <a:effectLst/>
                <a:latin typeface="+mn-lt"/>
                <a:ea typeface="+mn-ea"/>
                <a:cs typeface="+mn-cs"/>
              </a:rPr>
              <a:t>For over two millennia</a:t>
            </a:r>
            <a:r>
              <a:rPr lang="en-US" sz="1200" i="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Euclid’s </a:t>
            </a:r>
            <a:r>
              <a:rPr lang="en-US" sz="1200" i="1" kern="1200" dirty="0">
                <a:solidFill>
                  <a:schemeClr val="tx1"/>
                </a:solidFill>
                <a:effectLst/>
                <a:latin typeface="+mn-lt"/>
                <a:ea typeface="+mn-ea"/>
                <a:cs typeface="+mn-cs"/>
              </a:rPr>
              <a:t>Elements</a:t>
            </a:r>
            <a:r>
              <a:rPr lang="en-US" sz="1200" kern="1200" dirty="0">
                <a:solidFill>
                  <a:schemeClr val="tx1"/>
                </a:solidFill>
                <a:effectLst/>
                <a:latin typeface="+mn-lt"/>
                <a:ea typeface="+mn-ea"/>
                <a:cs typeface="+mn-cs"/>
              </a:rPr>
              <a:t> was taken to be a paradigm of </a:t>
            </a:r>
            <a:r>
              <a:rPr lang="en-US" sz="1200" i="1" kern="1200" dirty="0">
                <a:solidFill>
                  <a:schemeClr val="tx1"/>
                </a:solidFill>
                <a:effectLst/>
                <a:latin typeface="+mn-lt"/>
                <a:ea typeface="+mn-ea"/>
                <a:cs typeface="+mn-cs"/>
              </a:rPr>
              <a:t>a priori</a:t>
            </a:r>
            <a:r>
              <a:rPr lang="en-US" sz="1200" kern="1200" dirty="0">
                <a:solidFill>
                  <a:schemeClr val="tx1"/>
                </a:solidFill>
                <a:effectLst/>
                <a:latin typeface="+mn-lt"/>
                <a:ea typeface="+mn-ea"/>
                <a:cs typeface="+mn-cs"/>
              </a:rPr>
              <a:t> reasoning. But, with the discovery that there are consistent non-Euclidean geometries, and the eventual realization that our own universe is not a perfectly Euclidean space, the </a:t>
            </a:r>
            <a:r>
              <a:rPr lang="en-US" sz="1200" i="1" kern="1200" dirty="0">
                <a:solidFill>
                  <a:schemeClr val="tx1"/>
                </a:solidFill>
                <a:effectLst/>
                <a:latin typeface="+mn-lt"/>
                <a:ea typeface="+mn-ea"/>
                <a:cs typeface="+mn-cs"/>
              </a:rPr>
              <a:t>a priori</a:t>
            </a:r>
            <a:r>
              <a:rPr lang="en-US" sz="1200" kern="1200" dirty="0">
                <a:solidFill>
                  <a:schemeClr val="tx1"/>
                </a:solidFill>
                <a:effectLst/>
                <a:latin typeface="+mn-lt"/>
                <a:ea typeface="+mn-ea"/>
                <a:cs typeface="+mn-cs"/>
              </a:rPr>
              <a:t> status of our geometrical knowledge was radically undermined. In the early twentieth century, during the period in which Einstein was writing, the</a:t>
            </a:r>
            <a:r>
              <a:rPr lang="en-US" sz="1200" kern="1200" baseline="0" dirty="0">
                <a:solidFill>
                  <a:schemeClr val="tx1"/>
                </a:solidFill>
                <a:effectLst/>
                <a:latin typeface="+mn-lt"/>
                <a:ea typeface="+mn-ea"/>
                <a:cs typeface="+mn-cs"/>
              </a:rPr>
              <a:t> prevailing thought </a:t>
            </a:r>
            <a:r>
              <a:rPr lang="en-US" sz="1200" kern="1200" dirty="0">
                <a:solidFill>
                  <a:schemeClr val="tx1"/>
                </a:solidFill>
                <a:effectLst/>
                <a:latin typeface="+mn-lt"/>
                <a:ea typeface="+mn-ea"/>
                <a:cs typeface="+mn-cs"/>
              </a:rPr>
              <a:t>was that Euclidean proof was not properly </a:t>
            </a:r>
            <a:r>
              <a:rPr lang="en-US" sz="1200" i="1" kern="1200" dirty="0">
                <a:solidFill>
                  <a:schemeClr val="tx1"/>
                </a:solidFill>
                <a:effectLst/>
                <a:latin typeface="+mn-lt"/>
                <a:ea typeface="+mn-ea"/>
                <a:cs typeface="+mn-cs"/>
              </a:rPr>
              <a:t>rigorous</a:t>
            </a:r>
            <a:r>
              <a:rPr lang="en-US" sz="1200" kern="1200" dirty="0">
                <a:solidFill>
                  <a:schemeClr val="tx1"/>
                </a:solidFill>
                <a:effectLst/>
                <a:latin typeface="+mn-lt"/>
                <a:ea typeface="+mn-ea"/>
                <a:cs typeface="+mn-cs"/>
              </a:rPr>
              <a:t>, and that rigor could only be achieved by separating out the properly </a:t>
            </a:r>
            <a:r>
              <a:rPr lang="en-US" sz="1200" i="1" kern="1200" dirty="0">
                <a:solidFill>
                  <a:schemeClr val="tx1"/>
                </a:solidFill>
                <a:effectLst/>
                <a:latin typeface="+mn-lt"/>
                <a:ea typeface="+mn-ea"/>
                <a:cs typeface="+mn-cs"/>
              </a:rPr>
              <a:t>a priori</a:t>
            </a:r>
            <a:r>
              <a:rPr lang="en-US" sz="1200" kern="1200" dirty="0">
                <a:solidFill>
                  <a:schemeClr val="tx1"/>
                </a:solidFill>
                <a:effectLst/>
                <a:latin typeface="+mn-lt"/>
                <a:ea typeface="+mn-ea"/>
                <a:cs typeface="+mn-cs"/>
              </a:rPr>
              <a:t> aspects of the practice—which, according to this new way of thinking, had to be purely formalistic—from the deliverances of perceptual experience. Einstein approvingly describes this “more modern” understanding of geometry—which he calls “</a:t>
            </a:r>
            <a:r>
              <a:rPr lang="en-US" sz="1200" kern="1200" dirty="0" err="1">
                <a:solidFill>
                  <a:schemeClr val="tx1"/>
                </a:solidFill>
                <a:effectLst/>
                <a:latin typeface="+mn-lt"/>
                <a:ea typeface="+mn-ea"/>
                <a:cs typeface="+mn-cs"/>
              </a:rPr>
              <a:t>axiomatics</a:t>
            </a:r>
            <a:r>
              <a:rPr lang="en-US" sz="1200" kern="1200" dirty="0">
                <a:solidFill>
                  <a:schemeClr val="tx1"/>
                </a:solidFill>
                <a:effectLst/>
                <a:latin typeface="+mn-lt"/>
                <a:ea typeface="+mn-ea"/>
                <a:cs typeface="+mn-cs"/>
              </a:rPr>
              <a:t>”—as follows: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5</a:t>
            </a:fld>
            <a:endParaRPr lang="en-US"/>
          </a:p>
        </p:txBody>
      </p:sp>
    </p:spTree>
    <p:extLst>
      <p:ext uri="{BB962C8B-B14F-4D97-AF65-F5344CB8AC3E}">
        <p14:creationId xmlns:p14="http://schemas.microsoft.com/office/powerpoint/2010/main" val="7330465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it is precisely this distinction within the category of denseness—between the </a:t>
            </a:r>
            <a:r>
              <a:rPr lang="en-US" sz="1200" i="1" kern="1200" dirty="0">
                <a:solidFill>
                  <a:schemeClr val="tx1"/>
                </a:solidFill>
                <a:effectLst/>
                <a:latin typeface="+mn-lt"/>
                <a:ea typeface="+mn-ea"/>
                <a:cs typeface="+mn-cs"/>
              </a:rPr>
              <a:t>merely</a:t>
            </a:r>
            <a:r>
              <a:rPr lang="en-US" sz="1200" kern="1200" dirty="0">
                <a:solidFill>
                  <a:schemeClr val="tx1"/>
                </a:solidFill>
                <a:effectLst/>
                <a:latin typeface="+mn-lt"/>
                <a:ea typeface="+mn-ea"/>
                <a:cs typeface="+mn-cs"/>
              </a:rPr>
              <a:t> dense rational-plane model and the genuinely continuous intended model—that is needed to ground the proof in Elements I.1. And so, even the “limit-concepts” we can derive from experience fall short of the concepts we utilize in performing Euclidean proof.</a:t>
            </a:r>
            <a:r>
              <a:rPr lang="en-US" sz="1200" kern="1200" baseline="0" dirty="0">
                <a:solidFill>
                  <a:schemeClr val="tx1"/>
                </a:solidFill>
                <a:effectLst/>
                <a:latin typeface="+mn-lt"/>
                <a:ea typeface="+mn-ea"/>
                <a:cs typeface="+mn-cs"/>
              </a:rPr>
              <a:t> [SECTION BREAK]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6107D7-6865-6543-AE55-EC5D54489414}" type="slidenum">
              <a:rPr lang="en-US" smtClean="0"/>
              <a:t>50</a:t>
            </a:fld>
            <a:endParaRPr lang="en-US"/>
          </a:p>
        </p:txBody>
      </p:sp>
    </p:spTree>
    <p:extLst>
      <p:ext uri="{BB962C8B-B14F-4D97-AF65-F5344CB8AC3E}">
        <p14:creationId xmlns:p14="http://schemas.microsoft.com/office/powerpoint/2010/main" val="12793343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Okay, so, in concluding the talk, I want to suggest that the point I’ve just made </a:t>
            </a:r>
            <a:r>
              <a:rPr lang="mr-IN"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 fact that denseness, and not continuity, determines the upper bound of the visual </a:t>
            </a:r>
            <a:r>
              <a:rPr lang="mr-IN"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can be used to shed light on a curious historical fact.</a:t>
            </a:r>
          </a:p>
        </p:txBody>
      </p:sp>
      <p:sp>
        <p:nvSpPr>
          <p:cNvPr id="4" name="Slide Number Placeholder 3"/>
          <p:cNvSpPr>
            <a:spLocks noGrp="1"/>
          </p:cNvSpPr>
          <p:nvPr>
            <p:ph type="sldNum" sz="quarter" idx="10"/>
          </p:nvPr>
        </p:nvSpPr>
        <p:spPr/>
        <p:txBody>
          <a:bodyPr/>
          <a:lstStyle/>
          <a:p>
            <a:fld id="{636107D7-6865-6543-AE55-EC5D54489414}" type="slidenum">
              <a:rPr lang="en-US" smtClean="0"/>
              <a:t>51</a:t>
            </a:fld>
            <a:endParaRPr lang="en-US"/>
          </a:p>
        </p:txBody>
      </p:sp>
    </p:spTree>
    <p:extLst>
      <p:ext uri="{BB962C8B-B14F-4D97-AF65-F5344CB8AC3E}">
        <p14:creationId xmlns:p14="http://schemas.microsoft.com/office/powerpoint/2010/main" val="12549065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fact I have</a:t>
            </a:r>
            <a:r>
              <a:rPr lang="en-US" sz="1200" kern="1200" baseline="0" dirty="0">
                <a:solidFill>
                  <a:schemeClr val="tx1"/>
                </a:solidFill>
                <a:effectLst/>
                <a:latin typeface="+mn-lt"/>
                <a:ea typeface="+mn-ea"/>
                <a:cs typeface="+mn-cs"/>
              </a:rPr>
              <a:t> in mind, which is noted by Friedman and others, is that, w</a:t>
            </a:r>
            <a:r>
              <a:rPr lang="en-US" sz="1200" kern="1200" dirty="0">
                <a:solidFill>
                  <a:schemeClr val="tx1"/>
                </a:solidFill>
                <a:effectLst/>
                <a:latin typeface="+mn-lt"/>
                <a:ea typeface="+mn-ea"/>
                <a:cs typeface="+mn-cs"/>
              </a:rPr>
              <a:t>hen mathematicians prior to Dedekind offered quasi- formal definitions of continuity, they tended to give what we would now consider definitions of denseness. They said things like READ. So</a:t>
            </a:r>
            <a:r>
              <a:rPr lang="en-US" sz="1200"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why</a:t>
            </a:r>
            <a:r>
              <a:rPr lang="en-US" sz="1200" i="0" kern="1200" dirty="0">
                <a:solidFill>
                  <a:schemeClr val="tx1"/>
                </a:solidFill>
                <a:effectLst/>
                <a:latin typeface="+mn-lt"/>
                <a:ea typeface="+mn-ea"/>
                <a:cs typeface="+mn-cs"/>
              </a:rPr>
              <a:t>,</a:t>
            </a:r>
            <a:r>
              <a:rPr lang="en-US" sz="1200" i="0" kern="1200" baseline="0" dirty="0">
                <a:solidFill>
                  <a:schemeClr val="tx1"/>
                </a:solidFill>
                <a:effectLst/>
                <a:latin typeface="+mn-lt"/>
                <a:ea typeface="+mn-ea"/>
                <a:cs typeface="+mn-cs"/>
              </a:rPr>
              <a:t> we might ask,</a:t>
            </a:r>
            <a:r>
              <a:rPr lang="en-US" sz="1200" kern="1200" dirty="0">
                <a:solidFill>
                  <a:schemeClr val="tx1"/>
                </a:solidFill>
                <a:effectLst/>
                <a:latin typeface="+mn-lt"/>
                <a:ea typeface="+mn-ea"/>
                <a:cs typeface="+mn-cs"/>
              </a:rPr>
              <a:t> did they make this mistake?</a:t>
            </a:r>
            <a:r>
              <a:rPr lang="en-US" sz="1200" kern="1200" baseline="0" dirty="0">
                <a:solidFill>
                  <a:schemeClr val="tx1"/>
                </a:solidFill>
                <a:effectLst/>
                <a:latin typeface="+mn-lt"/>
                <a:ea typeface="+mn-ea"/>
                <a:cs typeface="+mn-cs"/>
              </a:rPr>
              <a:t>  Well, actually, I guess we can first ask </a:t>
            </a:r>
            <a:r>
              <a:rPr lang="en-US" sz="1200" kern="1200" dirty="0">
                <a:solidFill>
                  <a:schemeClr val="tx1"/>
                </a:solidFill>
                <a:effectLst/>
                <a:latin typeface="+mn-lt"/>
                <a:ea typeface="+mn-ea"/>
                <a:cs typeface="+mn-cs"/>
              </a:rPr>
              <a:t>whether any mistake was really involved here. After all, before</a:t>
            </a:r>
            <a:r>
              <a:rPr lang="en-US" sz="1200" kern="1200" baseline="0" dirty="0">
                <a:solidFill>
                  <a:schemeClr val="tx1"/>
                </a:solidFill>
                <a:effectLst/>
                <a:latin typeface="+mn-lt"/>
                <a:ea typeface="+mn-ea"/>
                <a:cs typeface="+mn-cs"/>
              </a:rPr>
              <a:t> Dedekind, </a:t>
            </a:r>
            <a:r>
              <a:rPr lang="en-US" sz="1200" kern="1200" dirty="0">
                <a:solidFill>
                  <a:schemeClr val="tx1"/>
                </a:solidFill>
                <a:effectLst/>
                <a:latin typeface="+mn-lt"/>
                <a:ea typeface="+mn-ea"/>
                <a:cs typeface="+mn-cs"/>
              </a:rPr>
              <a:t>no precise </a:t>
            </a:r>
            <a:r>
              <a:rPr lang="en-US" sz="1200" i="1" kern="1200" dirty="0">
                <a:solidFill>
                  <a:schemeClr val="tx1"/>
                </a:solidFill>
                <a:effectLst/>
                <a:latin typeface="+mn-lt"/>
                <a:ea typeface="+mn-ea"/>
                <a:cs typeface="+mn-cs"/>
              </a:rPr>
              <a:t>formal </a:t>
            </a:r>
            <a:r>
              <a:rPr lang="en-US" sz="1200" i="0" kern="1200" dirty="0">
                <a:solidFill>
                  <a:schemeClr val="tx1"/>
                </a:solidFill>
                <a:effectLst/>
                <a:latin typeface="+mn-lt"/>
                <a:ea typeface="+mn-ea"/>
                <a:cs typeface="+mn-cs"/>
              </a:rPr>
              <a:t>definition of </a:t>
            </a:r>
            <a:r>
              <a:rPr lang="en-US" sz="1200" kern="1200" dirty="0">
                <a:solidFill>
                  <a:schemeClr val="tx1"/>
                </a:solidFill>
                <a:effectLst/>
                <a:latin typeface="+mn-lt"/>
                <a:ea typeface="+mn-ea"/>
                <a:cs typeface="+mn-cs"/>
              </a:rPr>
              <a:t>continuity had been generally agreed upon, so, one might suggest, the concept itself</a:t>
            </a:r>
            <a:r>
              <a:rPr lang="en-US" sz="1200" kern="1200" baseline="0" dirty="0">
                <a:solidFill>
                  <a:schemeClr val="tx1"/>
                </a:solidFill>
                <a:effectLst/>
                <a:latin typeface="+mn-lt"/>
                <a:ea typeface="+mn-ea"/>
                <a:cs typeface="+mn-cs"/>
              </a:rPr>
              <a:t> was simply</a:t>
            </a:r>
            <a:r>
              <a:rPr lang="en-US" sz="1200" kern="1200" dirty="0">
                <a:solidFill>
                  <a:schemeClr val="tx1"/>
                </a:solidFill>
                <a:effectLst/>
                <a:latin typeface="+mn-lt"/>
                <a:ea typeface="+mn-ea"/>
                <a:cs typeface="+mn-cs"/>
              </a:rPr>
              <a:t> indeterminate as between (what we now call) denseness and (what we now call) continuity. So</a:t>
            </a:r>
            <a:r>
              <a:rPr lang="en-US" sz="1200" kern="1200" baseline="0" dirty="0">
                <a:solidFill>
                  <a:schemeClr val="tx1"/>
                </a:solidFill>
                <a:effectLst/>
                <a:latin typeface="+mn-lt"/>
                <a:ea typeface="+mn-ea"/>
                <a:cs typeface="+mn-cs"/>
              </a:rPr>
              <a:t> the</a:t>
            </a:r>
            <a:r>
              <a:rPr lang="en-US" sz="1200" kern="1200" dirty="0">
                <a:solidFill>
                  <a:schemeClr val="tx1"/>
                </a:solidFill>
                <a:effectLst/>
                <a:latin typeface="+mn-lt"/>
                <a:ea typeface="+mn-ea"/>
                <a:cs typeface="+mn-cs"/>
              </a:rPr>
              <a:t> theorists who offered these kinds of definitions up here were free to stipulate whatever</a:t>
            </a:r>
            <a:r>
              <a:rPr lang="en-US" sz="1200" kern="1200" baseline="0" dirty="0">
                <a:solidFill>
                  <a:schemeClr val="tx1"/>
                </a:solidFill>
                <a:effectLst/>
                <a:latin typeface="+mn-lt"/>
                <a:ea typeface="+mn-ea"/>
                <a:cs typeface="+mn-cs"/>
              </a:rPr>
              <a:t> definition they wanted; there was nothing precise for their stipulated definitions to be answering </a:t>
            </a:r>
            <a:r>
              <a:rPr lang="en-US" sz="1200" i="1" kern="1200" baseline="0" dirty="0">
                <a:solidFill>
                  <a:schemeClr val="tx1"/>
                </a:solidFill>
                <a:effectLst/>
                <a:latin typeface="+mn-lt"/>
                <a:ea typeface="+mn-ea"/>
                <a:cs typeface="+mn-cs"/>
              </a:rPr>
              <a:t>to</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52</a:t>
            </a:fld>
            <a:endParaRPr lang="en-US"/>
          </a:p>
        </p:txBody>
      </p:sp>
    </p:spTree>
    <p:extLst>
      <p:ext uri="{BB962C8B-B14F-4D97-AF65-F5344CB8AC3E}">
        <p14:creationId xmlns:p14="http://schemas.microsoft.com/office/powerpoint/2010/main" val="6647515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But this seems to me to be the wrong way to look at things. Dedekind, when he does eventually articulate the definition</a:t>
            </a:r>
            <a:r>
              <a:rPr lang="en-US" sz="1200" kern="1200" baseline="0" dirty="0">
                <a:solidFill>
                  <a:schemeClr val="tx1"/>
                </a:solidFill>
                <a:effectLst/>
                <a:latin typeface="+mn-lt"/>
                <a:ea typeface="+mn-ea"/>
                <a:cs typeface="+mn-cs"/>
              </a:rPr>
              <a:t> of continuity,</a:t>
            </a:r>
            <a:r>
              <a:rPr lang="en-US" sz="1200" kern="1200" dirty="0">
                <a:solidFill>
                  <a:schemeClr val="tx1"/>
                </a:solidFill>
                <a:effectLst/>
                <a:latin typeface="+mn-lt"/>
                <a:ea typeface="+mn-ea"/>
                <a:cs typeface="+mn-cs"/>
              </a:rPr>
              <a:t> clearly takes himself not just to be offering </a:t>
            </a:r>
            <a:r>
              <a:rPr lang="en-US" sz="1200" kern="1200" baseline="0" dirty="0">
                <a:solidFill>
                  <a:schemeClr val="tx1"/>
                </a:solidFill>
                <a:effectLst/>
                <a:latin typeface="+mn-lt"/>
                <a:ea typeface="+mn-ea"/>
                <a:cs typeface="+mn-cs"/>
              </a:rPr>
              <a:t>a </a:t>
            </a:r>
            <a:r>
              <a:rPr lang="en-US" sz="1200" kern="1200" baseline="0" dirty="0" err="1">
                <a:solidFill>
                  <a:schemeClr val="tx1"/>
                </a:solidFill>
                <a:effectLst/>
                <a:latin typeface="+mn-lt"/>
                <a:ea typeface="+mn-ea"/>
                <a:cs typeface="+mn-cs"/>
              </a:rPr>
              <a:t>stipulative</a:t>
            </a:r>
            <a:r>
              <a:rPr lang="en-US" sz="1200" kern="1200" baseline="0" dirty="0">
                <a:solidFill>
                  <a:schemeClr val="tx1"/>
                </a:solidFill>
                <a:effectLst/>
                <a:latin typeface="+mn-lt"/>
                <a:ea typeface="+mn-ea"/>
                <a:cs typeface="+mn-cs"/>
              </a:rPr>
              <a:t> proposal about how to use the word “continuity,” but instead sees himself as giving </a:t>
            </a:r>
            <a:r>
              <a:rPr lang="en-US" sz="1200" kern="1200" dirty="0">
                <a:solidFill>
                  <a:schemeClr val="tx1"/>
                </a:solidFill>
                <a:effectLst/>
                <a:latin typeface="+mn-lt"/>
                <a:ea typeface="+mn-ea"/>
                <a:cs typeface="+mn-cs"/>
              </a:rPr>
              <a:t>the </a:t>
            </a:r>
            <a:r>
              <a:rPr lang="en-US" sz="1200" i="1" kern="1200" dirty="0">
                <a:solidFill>
                  <a:schemeClr val="tx1"/>
                </a:solidFill>
                <a:effectLst/>
                <a:latin typeface="+mn-lt"/>
                <a:ea typeface="+mn-ea"/>
                <a:cs typeface="+mn-cs"/>
              </a:rPr>
              <a:t>correct </a:t>
            </a:r>
            <a:r>
              <a:rPr lang="en-US" sz="1200" kern="1200" dirty="0">
                <a:solidFill>
                  <a:schemeClr val="tx1"/>
                </a:solidFill>
                <a:effectLst/>
                <a:latin typeface="+mn-lt"/>
                <a:ea typeface="+mn-ea"/>
                <a:cs typeface="+mn-cs"/>
              </a:rPr>
              <a:t>definition of the </a:t>
            </a:r>
            <a:r>
              <a:rPr lang="en-US" sz="1200" i="1" kern="1200" dirty="0">
                <a:solidFill>
                  <a:schemeClr val="tx1"/>
                </a:solidFill>
                <a:effectLst/>
                <a:latin typeface="+mn-lt"/>
                <a:ea typeface="+mn-ea"/>
                <a:cs typeface="+mn-cs"/>
              </a:rPr>
              <a:t>intuitive</a:t>
            </a:r>
            <a:r>
              <a:rPr lang="en-US" sz="1200" kern="1200" dirty="0">
                <a:solidFill>
                  <a:schemeClr val="tx1"/>
                </a:solidFill>
                <a:effectLst/>
                <a:latin typeface="+mn-lt"/>
                <a:ea typeface="+mn-ea"/>
                <a:cs typeface="+mn-cs"/>
              </a:rPr>
              <a:t> notion of continuity </a:t>
            </a:r>
            <a:r>
              <a:rPr lang="mr-IN"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 notion that we associate with geometrical lines.</a:t>
            </a:r>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53</a:t>
            </a:fld>
            <a:endParaRPr lang="en-US"/>
          </a:p>
        </p:txBody>
      </p:sp>
    </p:spTree>
    <p:extLst>
      <p:ext uri="{BB962C8B-B14F-4D97-AF65-F5344CB8AC3E}">
        <p14:creationId xmlns:p14="http://schemas.microsoft.com/office/powerpoint/2010/main" val="14094922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p>
          <a:p>
            <a:r>
              <a:rPr lang="en-US" sz="1200" kern="1200" baseline="0" dirty="0">
                <a:solidFill>
                  <a:schemeClr val="tx1"/>
                </a:solidFill>
                <a:effectLst/>
                <a:latin typeface="+mn-lt"/>
                <a:ea typeface="+mn-ea"/>
                <a:cs typeface="+mn-cs"/>
              </a:rPr>
              <a:t>Note that Dedekind explicitly</a:t>
            </a:r>
            <a:r>
              <a:rPr lang="en-US" sz="1200" i="1" kern="120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contrasts</a:t>
            </a:r>
            <a:r>
              <a:rPr lang="en-US" sz="1200" kern="1200" dirty="0">
                <a:solidFill>
                  <a:schemeClr val="tx1"/>
                </a:solidFill>
                <a:effectLst/>
                <a:latin typeface="+mn-lt"/>
                <a:ea typeface="+mn-ea"/>
                <a:cs typeface="+mn-cs"/>
              </a:rPr>
              <a:t> the </a:t>
            </a:r>
            <a:r>
              <a:rPr lang="en-US" sz="1200" i="1" kern="1200" dirty="0">
                <a:solidFill>
                  <a:schemeClr val="tx1"/>
                </a:solidFill>
                <a:effectLst/>
                <a:latin typeface="+mn-lt"/>
                <a:ea typeface="+mn-ea"/>
                <a:cs typeface="+mn-cs"/>
              </a:rPr>
              <a:t>geometrical</a:t>
            </a:r>
            <a:r>
              <a:rPr lang="en-US" sz="1200" kern="1200" dirty="0">
                <a:solidFill>
                  <a:schemeClr val="tx1"/>
                </a:solidFill>
                <a:effectLst/>
                <a:latin typeface="+mn-lt"/>
                <a:ea typeface="+mn-ea"/>
                <a:cs typeface="+mn-cs"/>
              </a:rPr>
              <a:t> notion of continuity with the </a:t>
            </a:r>
            <a:r>
              <a:rPr lang="en-US" sz="1200" i="1" kern="1200" dirty="0">
                <a:solidFill>
                  <a:schemeClr val="tx1"/>
                </a:solidFill>
                <a:effectLst/>
                <a:latin typeface="+mn-lt"/>
                <a:ea typeface="+mn-ea"/>
                <a:cs typeface="+mn-cs"/>
              </a:rPr>
              <a:t>distinct</a:t>
            </a:r>
            <a:r>
              <a:rPr lang="en-US" sz="1200" kern="1200" dirty="0">
                <a:solidFill>
                  <a:schemeClr val="tx1"/>
                </a:solidFill>
                <a:effectLst/>
                <a:latin typeface="+mn-lt"/>
                <a:ea typeface="+mn-ea"/>
                <a:cs typeface="+mn-cs"/>
              </a:rPr>
              <a:t> property instantiated by the rational numbers </a:t>
            </a:r>
            <a:r>
              <a:rPr lang="mr-IN"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that is, he distinguishes geometrical continuity from mere </a:t>
            </a:r>
            <a:r>
              <a:rPr lang="en-US" sz="1200" kern="1200" dirty="0">
                <a:solidFill>
                  <a:schemeClr val="tx1"/>
                </a:solidFill>
                <a:effectLst/>
                <a:latin typeface="+mn-lt"/>
                <a:ea typeface="+mn-ea"/>
                <a:cs typeface="+mn-cs"/>
              </a:rPr>
              <a:t>denseness. So, according to Dedekind (and, judging from the reception of his definition,</a:t>
            </a:r>
            <a:r>
              <a:rPr lang="en-US" sz="1200" kern="1200" baseline="0" dirty="0">
                <a:solidFill>
                  <a:schemeClr val="tx1"/>
                </a:solidFill>
                <a:effectLst/>
                <a:latin typeface="+mn-lt"/>
                <a:ea typeface="+mn-ea"/>
                <a:cs typeface="+mn-cs"/>
              </a:rPr>
              <a:t> this was generally agreed on),</a:t>
            </a:r>
            <a:r>
              <a:rPr lang="en-US" sz="1200" kern="120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prior mathematicians’ definitions of continuity had failed to capture the intuitive </a:t>
            </a:r>
            <a:r>
              <a:rPr lang="en-US" sz="1200" i="0" kern="1200" baseline="0" dirty="0">
                <a:solidFill>
                  <a:schemeClr val="tx1"/>
                </a:solidFill>
                <a:effectLst/>
                <a:latin typeface="+mn-lt"/>
                <a:ea typeface="+mn-ea"/>
                <a:cs typeface="+mn-cs"/>
              </a:rPr>
              <a:t>notion they were going for. </a:t>
            </a:r>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54</a:t>
            </a:fld>
            <a:endParaRPr lang="en-US"/>
          </a:p>
        </p:txBody>
      </p:sp>
    </p:spTree>
    <p:extLst>
      <p:ext uri="{BB962C8B-B14F-4D97-AF65-F5344CB8AC3E}">
        <p14:creationId xmlns:p14="http://schemas.microsoft.com/office/powerpoint/2010/main" val="9496591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what we should take from this is that</a:t>
            </a:r>
            <a:r>
              <a:rPr lang="en-US" sz="1200" kern="1200" baseline="0" dirty="0">
                <a:solidFill>
                  <a:schemeClr val="tx1"/>
                </a:solidFill>
                <a:effectLst/>
                <a:latin typeface="+mn-lt"/>
                <a:ea typeface="+mn-ea"/>
                <a:cs typeface="+mn-cs"/>
              </a:rPr>
              <a:t> theorists prior to Dedekind were indeed mistaken when they gave definitions of denseness in trying to spell out continuity. They were trying to draw a line here,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6107D7-6865-6543-AE55-EC5D54489414}" type="slidenum">
              <a:rPr lang="en-US" smtClean="0"/>
              <a:t>55</a:t>
            </a:fld>
            <a:endParaRPr lang="en-US"/>
          </a:p>
        </p:txBody>
      </p:sp>
    </p:spTree>
    <p:extLst>
      <p:ext uri="{BB962C8B-B14F-4D97-AF65-F5344CB8AC3E}">
        <p14:creationId xmlns:p14="http://schemas.microsoft.com/office/powerpoint/2010/main" val="36160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but they ended up drawing one here. And so my original question remains: </a:t>
            </a:r>
            <a:r>
              <a:rPr lang="en-US" sz="1200" i="1" kern="1200" baseline="0" dirty="0">
                <a:solidFill>
                  <a:schemeClr val="tx1"/>
                </a:solidFill>
                <a:effectLst/>
                <a:latin typeface="+mn-lt"/>
                <a:ea typeface="+mn-ea"/>
                <a:cs typeface="+mn-cs"/>
              </a:rPr>
              <a:t>why</a:t>
            </a:r>
            <a:r>
              <a:rPr lang="en-US" sz="1200" kern="1200" baseline="0" dirty="0">
                <a:solidFill>
                  <a:schemeClr val="tx1"/>
                </a:solidFill>
                <a:effectLst/>
                <a:latin typeface="+mn-lt"/>
                <a:ea typeface="+mn-ea"/>
                <a:cs typeface="+mn-cs"/>
              </a:rPr>
              <a:t> did they make this mistake. My rather speculative proposal, based on what I’ve been arguing, is this: </a:t>
            </a:r>
            <a:r>
              <a:rPr lang="en-US" sz="1200" kern="1200" dirty="0">
                <a:solidFill>
                  <a:schemeClr val="tx1"/>
                </a:solidFill>
                <a:effectLst/>
                <a:latin typeface="+mn-lt"/>
                <a:ea typeface="+mn-ea"/>
                <a:cs typeface="+mn-cs"/>
              </a:rPr>
              <a:t>The error was due to over-reliance on visual thinking.</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6107D7-6865-6543-AE55-EC5D54489414}" type="slidenum">
              <a:rPr lang="en-US" smtClean="0"/>
              <a:t>56</a:t>
            </a:fld>
            <a:endParaRPr lang="en-US"/>
          </a:p>
        </p:txBody>
      </p:sp>
    </p:spTree>
    <p:extLst>
      <p:ext uri="{BB962C8B-B14F-4D97-AF65-F5344CB8AC3E}">
        <p14:creationId xmlns:p14="http://schemas.microsoft.com/office/powerpoint/2010/main" val="13751661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Mathematicians</a:t>
            </a:r>
            <a:r>
              <a:rPr lang="en-US" sz="1200" kern="1200" baseline="0" dirty="0">
                <a:solidFill>
                  <a:schemeClr val="tx1"/>
                </a:solidFill>
                <a:effectLst/>
                <a:latin typeface="+mn-lt"/>
                <a:ea typeface="+mn-ea"/>
                <a:cs typeface="+mn-cs"/>
              </a:rPr>
              <a:t> were searching for a definition of </a:t>
            </a:r>
            <a:r>
              <a:rPr lang="en-US" sz="1200" kern="1200" dirty="0">
                <a:solidFill>
                  <a:schemeClr val="tx1"/>
                </a:solidFill>
                <a:effectLst/>
                <a:latin typeface="+mn-lt"/>
                <a:ea typeface="+mn-ea"/>
                <a:cs typeface="+mn-cs"/>
              </a:rPr>
              <a:t>our intuitive idea of a totally gapless line,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intuitive </a:t>
            </a:r>
            <a:r>
              <a:rPr lang="en-US" sz="1200" i="1" kern="1200" dirty="0">
                <a:solidFill>
                  <a:schemeClr val="tx1"/>
                </a:solidFill>
                <a:effectLst/>
                <a:latin typeface="+mn-lt"/>
                <a:ea typeface="+mn-ea"/>
                <a:cs typeface="+mn-cs"/>
              </a:rPr>
              <a:t>geometrical </a:t>
            </a:r>
            <a:r>
              <a:rPr lang="en-US" sz="1200" kern="1200" dirty="0">
                <a:solidFill>
                  <a:schemeClr val="tx1"/>
                </a:solidFill>
                <a:effectLst/>
                <a:latin typeface="+mn-lt"/>
                <a:ea typeface="+mn-ea"/>
                <a:cs typeface="+mn-cs"/>
              </a:rPr>
              <a:t>notion of continuity at work in Euclidean proof. The correct definition of that notion of </a:t>
            </a:r>
            <a:r>
              <a:rPr lang="en-US" sz="1200" i="1" kern="1200" dirty="0">
                <a:solidFill>
                  <a:schemeClr val="tx1"/>
                </a:solidFill>
                <a:effectLst/>
                <a:latin typeface="+mn-lt"/>
                <a:ea typeface="+mn-ea"/>
                <a:cs typeface="+mn-cs"/>
              </a:rPr>
              <a:t>total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gaplessness</a:t>
            </a:r>
            <a:r>
              <a:rPr lang="en-US" sz="1200" kern="1200" dirty="0">
                <a:solidFill>
                  <a:schemeClr val="tx1"/>
                </a:solidFill>
                <a:effectLst/>
                <a:latin typeface="+mn-lt"/>
                <a:ea typeface="+mn-ea"/>
                <a:cs typeface="+mn-cs"/>
              </a:rPr>
              <a:t> is, again, the one marked off [CONT]</a:t>
            </a:r>
          </a:p>
        </p:txBody>
      </p:sp>
      <p:sp>
        <p:nvSpPr>
          <p:cNvPr id="4" name="Slide Number Placeholder 3"/>
          <p:cNvSpPr>
            <a:spLocks noGrp="1"/>
          </p:cNvSpPr>
          <p:nvPr>
            <p:ph type="sldNum" sz="quarter" idx="10"/>
          </p:nvPr>
        </p:nvSpPr>
        <p:spPr/>
        <p:txBody>
          <a:bodyPr/>
          <a:lstStyle/>
          <a:p>
            <a:fld id="{636107D7-6865-6543-AE55-EC5D54489414}" type="slidenum">
              <a:rPr lang="en-US" smtClean="0"/>
              <a:t>57</a:t>
            </a:fld>
            <a:endParaRPr lang="en-US"/>
          </a:p>
        </p:txBody>
      </p:sp>
    </p:spTree>
    <p:extLst>
      <p:ext uri="{BB962C8B-B14F-4D97-AF65-F5344CB8AC3E}">
        <p14:creationId xmlns:p14="http://schemas.microsoft.com/office/powerpoint/2010/main" val="6565720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r-IN"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here. </a:t>
            </a:r>
            <a:r>
              <a:rPr lang="en-US" sz="1200" i="0" kern="1200" dirty="0">
                <a:solidFill>
                  <a:schemeClr val="tx1"/>
                </a:solidFill>
                <a:effectLst/>
                <a:latin typeface="+mn-lt"/>
                <a:ea typeface="+mn-ea"/>
                <a:cs typeface="+mn-cs"/>
              </a:rPr>
              <a:t>But,</a:t>
            </a:r>
            <a:r>
              <a:rPr lang="en-US" sz="1200" i="0" kern="1200" baseline="0" dirty="0">
                <a:solidFill>
                  <a:schemeClr val="tx1"/>
                </a:solidFill>
                <a:effectLst/>
                <a:latin typeface="+mn-lt"/>
                <a:ea typeface="+mn-ea"/>
                <a:cs typeface="+mn-cs"/>
              </a:rPr>
              <a:t> in searching for the definition to mark that line, mathematicians, because they, like most people, tend to think visually, hit instead </a:t>
            </a:r>
            <a:r>
              <a:rPr lang="en-US" sz="1200" kern="1200" dirty="0">
                <a:solidFill>
                  <a:schemeClr val="tx1"/>
                </a:solidFill>
                <a:effectLst/>
                <a:latin typeface="+mn-lt"/>
                <a:ea typeface="+mn-ea"/>
                <a:cs typeface="+mn-cs"/>
              </a:rPr>
              <a:t>on what it would take for a line to be maximally </a:t>
            </a:r>
            <a:r>
              <a:rPr lang="en-US" sz="1200" i="1" kern="1200" dirty="0">
                <a:solidFill>
                  <a:schemeClr val="tx1"/>
                </a:solidFill>
                <a:effectLst/>
                <a:latin typeface="+mn-lt"/>
                <a:ea typeface="+mn-ea"/>
                <a:cs typeface="+mn-cs"/>
              </a:rPr>
              <a:t>visually</a:t>
            </a:r>
            <a:r>
              <a:rPr lang="en-US" sz="1200" kern="1200" dirty="0">
                <a:solidFill>
                  <a:schemeClr val="tx1"/>
                </a:solidFill>
                <a:effectLst/>
                <a:latin typeface="+mn-lt"/>
                <a:ea typeface="+mn-ea"/>
                <a:cs typeface="+mn-cs"/>
              </a:rPr>
              <a:t> gapless.</a:t>
            </a:r>
          </a:p>
        </p:txBody>
      </p:sp>
      <p:sp>
        <p:nvSpPr>
          <p:cNvPr id="4" name="Slide Number Placeholder 3"/>
          <p:cNvSpPr>
            <a:spLocks noGrp="1"/>
          </p:cNvSpPr>
          <p:nvPr>
            <p:ph type="sldNum" sz="quarter" idx="10"/>
          </p:nvPr>
        </p:nvSpPr>
        <p:spPr/>
        <p:txBody>
          <a:bodyPr/>
          <a:lstStyle/>
          <a:p>
            <a:fld id="{636107D7-6865-6543-AE55-EC5D54489414}" type="slidenum">
              <a:rPr lang="en-US" smtClean="0"/>
              <a:t>58</a:t>
            </a:fld>
            <a:endParaRPr lang="en-US"/>
          </a:p>
        </p:txBody>
      </p:sp>
    </p:spTree>
    <p:extLst>
      <p:ext uri="{BB962C8B-B14F-4D97-AF65-F5344CB8AC3E}">
        <p14:creationId xmlns:p14="http://schemas.microsoft.com/office/powerpoint/2010/main" val="15852970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what I’ve argued is that </a:t>
            </a:r>
            <a:r>
              <a:rPr lang="en-US" sz="1200" i="1" kern="1200" dirty="0">
                <a:solidFill>
                  <a:schemeClr val="tx1"/>
                </a:solidFill>
                <a:effectLst/>
                <a:latin typeface="+mn-lt"/>
                <a:ea typeface="+mn-ea"/>
                <a:cs typeface="+mn-cs"/>
              </a:rPr>
              <a:t>denseness </a:t>
            </a:r>
            <a:r>
              <a:rPr lang="en-US" sz="1200" kern="1200" dirty="0">
                <a:solidFill>
                  <a:schemeClr val="tx1"/>
                </a:solidFill>
                <a:effectLst/>
                <a:latin typeface="+mn-lt"/>
                <a:ea typeface="+mn-ea"/>
                <a:cs typeface="+mn-cs"/>
              </a:rPr>
              <a:t>is what is required to meet this specifically visual condition.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6107D7-6865-6543-AE55-EC5D54489414}" type="slidenum">
              <a:rPr lang="en-US" smtClean="0"/>
              <a:t>59</a:t>
            </a:fld>
            <a:endParaRPr lang="en-US"/>
          </a:p>
        </p:txBody>
      </p:sp>
    </p:spTree>
    <p:extLst>
      <p:ext uri="{BB962C8B-B14F-4D97-AF65-F5344CB8AC3E}">
        <p14:creationId xmlns:p14="http://schemas.microsoft.com/office/powerpoint/2010/main" val="1316525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a:t>
            </a:r>
          </a:p>
          <a:p>
            <a:r>
              <a:rPr lang="en-US" sz="1200" kern="1200" dirty="0">
                <a:solidFill>
                  <a:schemeClr val="tx1"/>
                </a:solidFill>
                <a:effectLst/>
                <a:latin typeface="+mn-lt"/>
                <a:ea typeface="+mn-ea"/>
                <a:cs typeface="+mn-cs"/>
              </a:rPr>
              <a:t>Such an “axiomatic” system of Euclidean geometry was first explicitly formulated by Hilbert in 1899. Hilbert’s work was a hugely important step in the development of modern geometry; Einstein himself said that it was crucial in the development of relativistic physics. But, I want to suggest, this kind of axiomatic system is not a good way to understand</a:t>
            </a:r>
            <a:r>
              <a:rPr lang="en-US" sz="1200" kern="1200" baseline="0" dirty="0">
                <a:solidFill>
                  <a:schemeClr val="tx1"/>
                </a:solidFill>
                <a:effectLst/>
                <a:latin typeface="+mn-lt"/>
                <a:ea typeface="+mn-ea"/>
                <a:cs typeface="+mn-cs"/>
              </a:rPr>
              <a:t> the geometrical system we find in</a:t>
            </a:r>
            <a:r>
              <a:rPr lang="en-US" sz="1200" kern="1200" dirty="0">
                <a:solidFill>
                  <a:schemeClr val="tx1"/>
                </a:solidFill>
                <a:effectLst/>
                <a:latin typeface="+mn-lt"/>
                <a:ea typeface="+mn-ea"/>
                <a:cs typeface="+mn-cs"/>
              </a:rPr>
              <a:t> Euclid: for the proofs in Euclid’s text do not appear to meet the standards of axiomatic proof; and the logical tools used by Hilbert in spelling out such a system weren’t developed until two thousand years after Euclid’s time.</a:t>
            </a:r>
          </a:p>
        </p:txBody>
      </p:sp>
      <p:sp>
        <p:nvSpPr>
          <p:cNvPr id="4" name="Slide Number Placeholder 3"/>
          <p:cNvSpPr>
            <a:spLocks noGrp="1"/>
          </p:cNvSpPr>
          <p:nvPr>
            <p:ph type="sldNum" sz="quarter" idx="10"/>
          </p:nvPr>
        </p:nvSpPr>
        <p:spPr/>
        <p:txBody>
          <a:bodyPr/>
          <a:lstStyle/>
          <a:p>
            <a:fld id="{636107D7-6865-6543-AE55-EC5D54489414}" type="slidenum">
              <a:rPr lang="en-US" smtClean="0"/>
              <a:t>6</a:t>
            </a:fld>
            <a:endParaRPr lang="en-US"/>
          </a:p>
        </p:txBody>
      </p:sp>
    </p:spTree>
    <p:extLst>
      <p:ext uri="{BB962C8B-B14F-4D97-AF65-F5344CB8AC3E}">
        <p14:creationId xmlns:p14="http://schemas.microsoft.com/office/powerpoint/2010/main" val="20346454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earlier theorists were misled by visual thinking. And, conversely, Dedekind’s </a:t>
            </a:r>
            <a:r>
              <a:rPr lang="en-US" sz="1200" i="1" kern="1200" dirty="0">
                <a:solidFill>
                  <a:schemeClr val="tx1"/>
                </a:solidFill>
                <a:effectLst/>
                <a:latin typeface="+mn-lt"/>
                <a:ea typeface="+mn-ea"/>
                <a:cs typeface="+mn-cs"/>
              </a:rPr>
              <a:t>success</a:t>
            </a:r>
            <a:r>
              <a:rPr lang="en-US" sz="1200" kern="1200" dirty="0">
                <a:solidFill>
                  <a:schemeClr val="tx1"/>
                </a:solidFill>
                <a:effectLst/>
                <a:latin typeface="+mn-lt"/>
                <a:ea typeface="+mn-ea"/>
                <a:cs typeface="+mn-cs"/>
              </a:rPr>
              <a:t> in articulating a proper definition of continuity might be attributable, in part, to his determination to capture the continuity of the real numbers in a way “internal” to </a:t>
            </a:r>
            <a:r>
              <a:rPr lang="en-US" sz="1200" i="1" kern="1200" dirty="0">
                <a:solidFill>
                  <a:schemeClr val="tx1"/>
                </a:solidFill>
                <a:effectLst/>
                <a:latin typeface="+mn-lt"/>
                <a:ea typeface="+mn-ea"/>
                <a:cs typeface="+mn-cs"/>
              </a:rPr>
              <a:t>arithmetic</a:t>
            </a:r>
            <a:r>
              <a:rPr lang="en-US" sz="1200" kern="1200" dirty="0">
                <a:solidFill>
                  <a:schemeClr val="tx1"/>
                </a:solidFill>
                <a:effectLst/>
                <a:latin typeface="+mn-lt"/>
                <a:ea typeface="+mn-ea"/>
                <a:cs typeface="+mn-cs"/>
              </a:rPr>
              <a:t>, without recourse to any visual thinking. </a:t>
            </a:r>
            <a:r>
              <a:rPr lang="en-US" sz="1200" i="0" kern="1200" baseline="0" dirty="0">
                <a:solidFill>
                  <a:schemeClr val="tx1"/>
                </a:solidFill>
                <a:effectLst/>
                <a:latin typeface="+mn-lt"/>
                <a:ea typeface="+mn-ea"/>
                <a:cs typeface="+mn-cs"/>
              </a:rPr>
              <a:t>That separation between visual thinking and our initially </a:t>
            </a:r>
            <a:r>
              <a:rPr lang="en-US" sz="1200" i="1" kern="1200" baseline="0" dirty="0">
                <a:solidFill>
                  <a:schemeClr val="tx1"/>
                </a:solidFill>
                <a:effectLst/>
                <a:latin typeface="+mn-lt"/>
                <a:ea typeface="+mn-ea"/>
                <a:cs typeface="+mn-cs"/>
              </a:rPr>
              <a:t>geometrical </a:t>
            </a:r>
            <a:r>
              <a:rPr lang="en-US" sz="1200" i="0" kern="1200" baseline="0" dirty="0">
                <a:solidFill>
                  <a:schemeClr val="tx1"/>
                </a:solidFill>
                <a:effectLst/>
                <a:latin typeface="+mn-lt"/>
                <a:ea typeface="+mn-ea"/>
                <a:cs typeface="+mn-cs"/>
              </a:rPr>
              <a:t>notion of continuity, which is made explicit in Dedekind, is one of the features of our conceptual scheme that I’ve been highlighting today.</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36107D7-6865-6543-AE55-EC5D54489414}" type="slidenum">
              <a:rPr lang="en-US" smtClean="0"/>
              <a:t>60</a:t>
            </a:fld>
            <a:endParaRPr lang="en-US"/>
          </a:p>
        </p:txBody>
      </p:sp>
    </p:spTree>
    <p:extLst>
      <p:ext uri="{BB962C8B-B14F-4D97-AF65-F5344CB8AC3E}">
        <p14:creationId xmlns:p14="http://schemas.microsoft.com/office/powerpoint/2010/main" val="645363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Okay, so a</a:t>
            </a:r>
            <a:r>
              <a:rPr lang="en-US" sz="1200" kern="1200" baseline="0" dirty="0">
                <a:solidFill>
                  <a:schemeClr val="tx1"/>
                </a:solidFill>
                <a:effectLst/>
                <a:latin typeface="+mn-lt"/>
                <a:ea typeface="+mn-ea"/>
                <a:cs typeface="+mn-cs"/>
              </a:rPr>
              <a:t>gain, just to sum up the main points of the talk: First, I</a:t>
            </a:r>
            <a:r>
              <a:rPr lang="en-US" sz="1200" kern="1200" dirty="0">
                <a:solidFill>
                  <a:schemeClr val="tx1"/>
                </a:solidFill>
                <a:effectLst/>
                <a:latin typeface="+mn-lt"/>
                <a:ea typeface="+mn-ea"/>
                <a:cs typeface="+mn-cs"/>
              </a:rPr>
              <a:t> argued that our geometrical concepts are genuinely </a:t>
            </a:r>
            <a:r>
              <a:rPr lang="en-US" sz="1200" kern="1200" dirty="0" err="1">
                <a:solidFill>
                  <a:schemeClr val="tx1"/>
                </a:solidFill>
                <a:effectLst/>
                <a:latin typeface="+mn-lt"/>
                <a:ea typeface="+mn-ea"/>
                <a:cs typeface="+mn-cs"/>
              </a:rPr>
              <a:t>contentful</a:t>
            </a:r>
            <a:r>
              <a:rPr lang="en-US" sz="1200" kern="1200" dirty="0">
                <a:solidFill>
                  <a:schemeClr val="tx1"/>
                </a:solidFill>
                <a:effectLst/>
                <a:latin typeface="+mn-lt"/>
                <a:ea typeface="+mn-ea"/>
                <a:cs typeface="+mn-cs"/>
              </a:rPr>
              <a:t>, supplying the materials needed to plug the formal gaps in the structure of Euclid’s proofs.</a:t>
            </a:r>
          </a:p>
        </p:txBody>
      </p:sp>
      <p:sp>
        <p:nvSpPr>
          <p:cNvPr id="4" name="Slide Number Placeholder 3"/>
          <p:cNvSpPr>
            <a:spLocks noGrp="1"/>
          </p:cNvSpPr>
          <p:nvPr>
            <p:ph type="sldNum" sz="quarter" idx="10"/>
          </p:nvPr>
        </p:nvSpPr>
        <p:spPr/>
        <p:txBody>
          <a:bodyPr/>
          <a:lstStyle/>
          <a:p>
            <a:fld id="{636107D7-6865-6543-AE55-EC5D54489414}" type="slidenum">
              <a:rPr lang="en-US" smtClean="0"/>
              <a:t>61</a:t>
            </a:fld>
            <a:endParaRPr lang="en-US"/>
          </a:p>
        </p:txBody>
      </p:sp>
    </p:spTree>
    <p:extLst>
      <p:ext uri="{BB962C8B-B14F-4D97-AF65-F5344CB8AC3E}">
        <p14:creationId xmlns:p14="http://schemas.microsoft.com/office/powerpoint/2010/main" val="7284691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second, I have suggested that these geometrical concepts can’t be derived from experience; they must be </a:t>
            </a:r>
            <a:r>
              <a:rPr lang="en-US" sz="1200" i="1" kern="1200" dirty="0">
                <a:solidFill>
                  <a:schemeClr val="tx1"/>
                </a:solidFill>
                <a:effectLst/>
                <a:latin typeface="+mn-lt"/>
                <a:ea typeface="+mn-ea"/>
                <a:cs typeface="+mn-cs"/>
              </a:rPr>
              <a:t>a priori</a:t>
            </a:r>
            <a:r>
              <a:rPr lang="en-US" sz="1200" kern="1200" dirty="0">
                <a:solidFill>
                  <a:schemeClr val="tx1"/>
                </a:solidFill>
                <a:effectLst/>
                <a:latin typeface="+mn-lt"/>
                <a:ea typeface="+mn-ea"/>
                <a:cs typeface="+mn-cs"/>
              </a:rPr>
              <a:t>. This might seem like a surprising combination of views in the contemporary context,</a:t>
            </a:r>
            <a:r>
              <a:rPr lang="en-US" sz="1200" kern="1200" baseline="0" dirty="0">
                <a:solidFill>
                  <a:schemeClr val="tx1"/>
                </a:solidFill>
                <a:effectLst/>
                <a:latin typeface="+mn-lt"/>
                <a:ea typeface="+mn-ea"/>
                <a:cs typeface="+mn-cs"/>
              </a:rPr>
              <a:t> where </a:t>
            </a:r>
            <a:r>
              <a:rPr lang="en-US" sz="1200" i="1" kern="1200" baseline="0" dirty="0">
                <a:solidFill>
                  <a:schemeClr val="tx1"/>
                </a:solidFill>
                <a:effectLst/>
                <a:latin typeface="+mn-lt"/>
                <a:ea typeface="+mn-ea"/>
                <a:cs typeface="+mn-cs"/>
              </a:rPr>
              <a:t>a priori </a:t>
            </a:r>
            <a:r>
              <a:rPr lang="en-US" sz="1200" i="0" kern="1200" baseline="0" dirty="0">
                <a:solidFill>
                  <a:schemeClr val="tx1"/>
                </a:solidFill>
                <a:effectLst/>
                <a:latin typeface="+mn-lt"/>
                <a:ea typeface="+mn-ea"/>
                <a:cs typeface="+mn-cs"/>
              </a:rPr>
              <a:t>and purely formal are taken to be close to synonymous. </a:t>
            </a:r>
            <a:r>
              <a:rPr lang="en-US" sz="1200" kern="1200" dirty="0">
                <a:solidFill>
                  <a:schemeClr val="tx1"/>
                </a:solidFill>
                <a:effectLst/>
                <a:latin typeface="+mn-lt"/>
                <a:ea typeface="+mn-ea"/>
                <a:cs typeface="+mn-cs"/>
              </a:rPr>
              <a:t>But, what I hope </a:t>
            </a:r>
            <a:r>
              <a:rPr lang="en-US" sz="1200" kern="1200">
                <a:solidFill>
                  <a:schemeClr val="tx1"/>
                </a:solidFill>
                <a:effectLst/>
                <a:latin typeface="+mn-lt"/>
                <a:ea typeface="+mn-ea"/>
                <a:cs typeface="+mn-cs"/>
              </a:rPr>
              <a:t>to have shown</a:t>
            </a:r>
            <a:r>
              <a:rPr lang="en-US" sz="1200" kern="1200" baseline="0">
                <a:solidFill>
                  <a:schemeClr val="tx1"/>
                </a:solidFill>
                <a:effectLst/>
                <a:latin typeface="+mn-lt"/>
                <a:ea typeface="+mn-ea"/>
                <a:cs typeface="+mn-cs"/>
              </a:rPr>
              <a:t> is that </a:t>
            </a:r>
            <a:r>
              <a:rPr lang="en-US" sz="1200" kern="1200">
                <a:solidFill>
                  <a:schemeClr val="tx1"/>
                </a:solidFill>
                <a:effectLst/>
                <a:latin typeface="+mn-lt"/>
                <a:ea typeface="+mn-ea"/>
                <a:cs typeface="+mn-cs"/>
              </a:rPr>
              <a:t>a </a:t>
            </a:r>
            <a:r>
              <a:rPr lang="en-US" sz="1200" kern="1200" dirty="0">
                <a:solidFill>
                  <a:schemeClr val="tx1"/>
                </a:solidFill>
                <a:effectLst/>
                <a:latin typeface="+mn-lt"/>
                <a:ea typeface="+mn-ea"/>
                <a:cs typeface="+mn-cs"/>
              </a:rPr>
              <a:t>proper analysis of Euclidean proof requires that we return to a more traditional conception of the practice, and acknowledge the role played by our substantive, </a:t>
            </a:r>
            <a:r>
              <a:rPr lang="en-US" sz="1200" i="1" kern="1200" dirty="0">
                <a:solidFill>
                  <a:schemeClr val="tx1"/>
                </a:solidFill>
                <a:effectLst/>
                <a:latin typeface="+mn-lt"/>
                <a:ea typeface="+mn-ea"/>
                <a:cs typeface="+mn-cs"/>
              </a:rPr>
              <a:t>a priori</a:t>
            </a:r>
            <a:r>
              <a:rPr lang="en-US" sz="1200" kern="1200" dirty="0">
                <a:solidFill>
                  <a:schemeClr val="tx1"/>
                </a:solidFill>
                <a:effectLst/>
                <a:latin typeface="+mn-lt"/>
                <a:ea typeface="+mn-ea"/>
                <a:cs typeface="+mn-cs"/>
              </a:rPr>
              <a:t> geometrical concepts.</a:t>
            </a:r>
          </a:p>
        </p:txBody>
      </p:sp>
      <p:sp>
        <p:nvSpPr>
          <p:cNvPr id="4" name="Slide Number Placeholder 3"/>
          <p:cNvSpPr>
            <a:spLocks noGrp="1"/>
          </p:cNvSpPr>
          <p:nvPr>
            <p:ph type="sldNum" sz="quarter" idx="10"/>
          </p:nvPr>
        </p:nvSpPr>
        <p:spPr/>
        <p:txBody>
          <a:bodyPr/>
          <a:lstStyle/>
          <a:p>
            <a:fld id="{636107D7-6865-6543-AE55-EC5D54489414}" type="slidenum">
              <a:rPr lang="en-US" smtClean="0"/>
              <a:t>62</a:t>
            </a:fld>
            <a:endParaRPr lang="en-US"/>
          </a:p>
        </p:txBody>
      </p:sp>
    </p:spTree>
    <p:extLst>
      <p:ext uri="{BB962C8B-B14F-4D97-AF65-F5344CB8AC3E}">
        <p14:creationId xmlns:p14="http://schemas.microsoft.com/office/powerpoint/2010/main" val="1404615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Leaving </a:t>
            </a:r>
            <a:r>
              <a:rPr lang="en-US" dirty="0" err="1"/>
              <a:t>Strawson’s</a:t>
            </a:r>
            <a:r>
              <a:rPr lang="en-US" dirty="0"/>
              <a:t> “phenomenal</a:t>
            </a:r>
            <a:r>
              <a:rPr lang="en-US" baseline="0" dirty="0"/>
              <a:t> geometry” behind, we can now turn to some more recent work in the so-called “philosophy of mathematical practice,” which has emphasized </a:t>
            </a:r>
            <a:r>
              <a:rPr lang="en-US" sz="1200" kern="1200" dirty="0">
                <a:solidFill>
                  <a:schemeClr val="tx1"/>
                </a:solidFill>
                <a:effectLst/>
                <a:latin typeface="+mn-lt"/>
                <a:ea typeface="+mn-ea"/>
                <a:cs typeface="+mn-cs"/>
              </a:rPr>
              <a:t>the role of a different class of visual items—the diagrams included in Euclid’s text—in offering an explanation of how the gap in Euclid I.1 can be filled. </a:t>
            </a:r>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65</a:t>
            </a:fld>
            <a:endParaRPr lang="en-US"/>
          </a:p>
        </p:txBody>
      </p:sp>
    </p:spTree>
    <p:extLst>
      <p:ext uri="{BB962C8B-B14F-4D97-AF65-F5344CB8AC3E}">
        <p14:creationId xmlns:p14="http://schemas.microsoft.com/office/powerpoint/2010/main" val="14546646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Ken </a:t>
            </a:r>
            <a:r>
              <a:rPr lang="en-US" sz="1200" kern="1200" dirty="0" err="1">
                <a:solidFill>
                  <a:schemeClr val="tx1"/>
                </a:solidFill>
                <a:effectLst/>
                <a:latin typeface="+mn-lt"/>
                <a:ea typeface="+mn-ea"/>
                <a:cs typeface="+mn-cs"/>
              </a:rPr>
              <a:t>Manders</a:t>
            </a:r>
            <a:r>
              <a:rPr lang="en-US" sz="1200" kern="1200" dirty="0">
                <a:solidFill>
                  <a:schemeClr val="tx1"/>
                </a:solidFill>
                <a:effectLst/>
                <a:latin typeface="+mn-lt"/>
                <a:ea typeface="+mn-ea"/>
                <a:cs typeface="+mn-cs"/>
              </a:rPr>
              <a:t>, one of the leading figures in this movement, suggests that an analysis of the role of “diagrammatic reasoning” in Euclid reveals that we are,</a:t>
            </a:r>
            <a:r>
              <a:rPr lang="en-US" sz="1200" kern="1200" baseline="0" dirty="0">
                <a:solidFill>
                  <a:schemeClr val="tx1"/>
                </a:solidFill>
                <a:effectLst/>
                <a:latin typeface="+mn-lt"/>
                <a:ea typeface="+mn-ea"/>
                <a:cs typeface="+mn-cs"/>
              </a:rPr>
              <a:t> in his words, </a:t>
            </a:r>
            <a:r>
              <a:rPr lang="en-US" sz="1200" kern="1200" dirty="0">
                <a:solidFill>
                  <a:schemeClr val="tx1"/>
                </a:solidFill>
                <a:effectLst/>
                <a:latin typeface="+mn-lt"/>
                <a:ea typeface="+mn-ea"/>
                <a:cs typeface="+mn-cs"/>
              </a:rPr>
              <a:t>licensed “to attribute the intersection points the diagrams show” in Elements 1.1. – that is, to derive the existence of the intersection point </a:t>
            </a:r>
            <a:r>
              <a:rPr lang="en-US" sz="1200" i="1" kern="1200" dirty="0">
                <a:solidFill>
                  <a:schemeClr val="tx1"/>
                </a:solidFill>
                <a:effectLst/>
                <a:latin typeface="+mn-lt"/>
                <a:ea typeface="+mn-ea"/>
                <a:cs typeface="+mn-cs"/>
              </a:rPr>
              <a:t>C</a:t>
            </a:r>
            <a:r>
              <a:rPr lang="en-US" sz="1200" kern="1200" dirty="0">
                <a:solidFill>
                  <a:schemeClr val="tx1"/>
                </a:solidFill>
                <a:effectLst/>
                <a:latin typeface="+mn-lt"/>
                <a:ea typeface="+mn-ea"/>
                <a:cs typeface="+mn-cs"/>
              </a:rPr>
              <a:t> from the diagram that accompanies Euclid’s text.</a:t>
            </a:r>
          </a:p>
        </p:txBody>
      </p:sp>
      <p:sp>
        <p:nvSpPr>
          <p:cNvPr id="4" name="Slide Number Placeholder 3"/>
          <p:cNvSpPr>
            <a:spLocks noGrp="1"/>
          </p:cNvSpPr>
          <p:nvPr>
            <p:ph type="sldNum" sz="quarter" idx="10"/>
          </p:nvPr>
        </p:nvSpPr>
        <p:spPr/>
        <p:txBody>
          <a:bodyPr/>
          <a:lstStyle/>
          <a:p>
            <a:fld id="{636107D7-6865-6543-AE55-EC5D54489414}" type="slidenum">
              <a:rPr lang="en-US" smtClean="0"/>
              <a:t>66</a:t>
            </a:fld>
            <a:endParaRPr lang="en-US"/>
          </a:p>
        </p:txBody>
      </p:sp>
    </p:spTree>
    <p:extLst>
      <p:ext uri="{BB962C8B-B14F-4D97-AF65-F5344CB8AC3E}">
        <p14:creationId xmlns:p14="http://schemas.microsoft.com/office/powerpoint/2010/main" val="12378572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defending this claim, </a:t>
            </a:r>
            <a:r>
              <a:rPr lang="en-US" sz="1200" kern="1200" dirty="0" err="1">
                <a:solidFill>
                  <a:schemeClr val="tx1"/>
                </a:solidFill>
                <a:effectLst/>
                <a:latin typeface="+mn-lt"/>
                <a:ea typeface="+mn-ea"/>
                <a:cs typeface="+mn-cs"/>
              </a:rPr>
              <a:t>Manders</a:t>
            </a:r>
            <a:r>
              <a:rPr lang="en-US" sz="1200" kern="1200" dirty="0">
                <a:solidFill>
                  <a:schemeClr val="tx1"/>
                </a:solidFill>
                <a:effectLst/>
                <a:latin typeface="+mn-lt"/>
                <a:ea typeface="+mn-ea"/>
                <a:cs typeface="+mn-cs"/>
              </a:rPr>
              <a:t> first distinguishes between two different types of features we find in Euclidean diagrams, which he labels “exact” and “co-exact” features.</a:t>
            </a:r>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67</a:t>
            </a:fld>
            <a:endParaRPr lang="en-US"/>
          </a:p>
        </p:txBody>
      </p:sp>
    </p:spTree>
    <p:extLst>
      <p:ext uri="{BB962C8B-B14F-4D97-AF65-F5344CB8AC3E}">
        <p14:creationId xmlns:p14="http://schemas.microsoft.com/office/powerpoint/2010/main" val="3775946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Manders</a:t>
            </a:r>
            <a:r>
              <a:rPr lang="en-US" sz="1200" kern="1200" dirty="0">
                <a:solidFill>
                  <a:schemeClr val="tx1"/>
                </a:solidFill>
                <a:effectLst/>
                <a:latin typeface="+mn-lt"/>
                <a:ea typeface="+mn-ea"/>
                <a:cs typeface="+mn-cs"/>
              </a:rPr>
              <a:t>’ suggestion is that claims about </a:t>
            </a:r>
            <a:r>
              <a:rPr lang="en-US" sz="1200" i="1" kern="1200" dirty="0">
                <a:solidFill>
                  <a:schemeClr val="tx1"/>
                </a:solidFill>
                <a:effectLst/>
                <a:latin typeface="+mn-lt"/>
                <a:ea typeface="+mn-ea"/>
                <a:cs typeface="+mn-cs"/>
              </a:rPr>
              <a:t>co</a:t>
            </a:r>
            <a:r>
              <a:rPr lang="en-US" sz="1200" kern="1200" dirty="0">
                <a:solidFill>
                  <a:schemeClr val="tx1"/>
                </a:solidFill>
                <a:effectLst/>
                <a:latin typeface="+mn-lt"/>
                <a:ea typeface="+mn-ea"/>
                <a:cs typeface="+mn-cs"/>
              </a:rPr>
              <a:t>-exact features—which are things like one figure’s being a subpart of another—can be legitimately inferred from diagrams, because the features in question are, in his words, “insensitive to the effects of a range of variation in diagrams.”</a:t>
            </a:r>
            <a:r>
              <a:rPr lang="en-US" dirty="0">
                <a:effectLst/>
              </a:rPr>
              <a:t> The idea here is that these</a:t>
            </a:r>
            <a:r>
              <a:rPr lang="en-US" baseline="0" dirty="0">
                <a:effectLst/>
              </a:rPr>
              <a:t> features don’t depend on the minute details of the diagrams, so we can just read them off what the diagrams seem to show.</a:t>
            </a:r>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68</a:t>
            </a:fld>
            <a:endParaRPr lang="en-US"/>
          </a:p>
        </p:txBody>
      </p:sp>
    </p:spTree>
    <p:extLst>
      <p:ext uri="{BB962C8B-B14F-4D97-AF65-F5344CB8AC3E}">
        <p14:creationId xmlns:p14="http://schemas.microsoft.com/office/powerpoint/2010/main" val="3871861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contrast, claims about exact features, such as the equality of the lengths of two line segments, can’t be inferred from the diagrams, because these features “would fail immediately upon almost any diagram variation.”</a:t>
            </a:r>
          </a:p>
        </p:txBody>
      </p:sp>
      <p:sp>
        <p:nvSpPr>
          <p:cNvPr id="4" name="Slide Number Placeholder 3"/>
          <p:cNvSpPr>
            <a:spLocks noGrp="1"/>
          </p:cNvSpPr>
          <p:nvPr>
            <p:ph type="sldNum" sz="quarter" idx="10"/>
          </p:nvPr>
        </p:nvSpPr>
        <p:spPr/>
        <p:txBody>
          <a:bodyPr/>
          <a:lstStyle/>
          <a:p>
            <a:fld id="{636107D7-6865-6543-AE55-EC5D54489414}" type="slidenum">
              <a:rPr lang="en-US" smtClean="0"/>
              <a:t>69</a:t>
            </a:fld>
            <a:endParaRPr lang="en-US"/>
          </a:p>
        </p:txBody>
      </p:sp>
    </p:spTree>
    <p:extLst>
      <p:ext uri="{BB962C8B-B14F-4D97-AF65-F5344CB8AC3E}">
        <p14:creationId xmlns:p14="http://schemas.microsoft.com/office/powerpoint/2010/main" val="8042128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Applying this framework to the specific case of Elements I.1, </a:t>
            </a:r>
            <a:r>
              <a:rPr lang="en-US" sz="1200" kern="1200" dirty="0" err="1">
                <a:solidFill>
                  <a:schemeClr val="tx1"/>
                </a:solidFill>
                <a:effectLst/>
                <a:latin typeface="+mn-lt"/>
                <a:ea typeface="+mn-ea"/>
                <a:cs typeface="+mn-cs"/>
              </a:rPr>
              <a:t>Manders</a:t>
            </a:r>
            <a:r>
              <a:rPr lang="en-US" sz="1200" kern="1200" dirty="0">
                <a:solidFill>
                  <a:schemeClr val="tx1"/>
                </a:solidFill>
                <a:effectLst/>
                <a:latin typeface="+mn-lt"/>
                <a:ea typeface="+mn-ea"/>
                <a:cs typeface="+mn-cs"/>
              </a:rPr>
              <a:t> claims that the existence of the intersection point of the circles is a co-exact feature, since in his words, READ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I want to suggest that there </a:t>
            </a:r>
            <a:r>
              <a:rPr lang="en-US" sz="1200" i="1" kern="1200" dirty="0">
                <a:solidFill>
                  <a:schemeClr val="tx1"/>
                </a:solidFill>
                <a:effectLst/>
                <a:latin typeface="+mn-lt"/>
                <a:ea typeface="+mn-ea"/>
                <a:cs typeface="+mn-cs"/>
              </a:rPr>
              <a:t>is</a:t>
            </a:r>
            <a:r>
              <a:rPr lang="en-US" sz="1200" kern="1200" dirty="0">
                <a:solidFill>
                  <a:schemeClr val="tx1"/>
                </a:solidFill>
                <a:effectLst/>
                <a:latin typeface="+mn-lt"/>
                <a:ea typeface="+mn-ea"/>
                <a:cs typeface="+mn-cs"/>
              </a:rPr>
              <a:t> a certain kind of “distortion” of the construction in I.1 that would undermine the inference to the conclusion that the circles intersect, even though it involves no </a:t>
            </a:r>
            <a:r>
              <a:rPr lang="en-US" sz="1200" i="1" kern="1200" dirty="0">
                <a:solidFill>
                  <a:schemeClr val="tx1"/>
                </a:solidFill>
                <a:effectLst/>
                <a:latin typeface="+mn-lt"/>
                <a:ea typeface="+mn-ea"/>
                <a:cs typeface="+mn-cs"/>
              </a:rPr>
              <a:t>major</a:t>
            </a:r>
            <a:r>
              <a:rPr lang="en-US" sz="1200" kern="1200" dirty="0">
                <a:solidFill>
                  <a:schemeClr val="tx1"/>
                </a:solidFill>
                <a:effectLst/>
                <a:latin typeface="+mn-lt"/>
                <a:ea typeface="+mn-ea"/>
                <a:cs typeface="+mn-cs"/>
              </a:rPr>
              <a:t> distortion of the diagram: namely, the shift from the construction in the real plane to the construction in the rational plane. Indeed, such a “distortion” involves no</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change </a:t>
            </a:r>
            <a:r>
              <a:rPr lang="en-US" sz="1200" i="1" kern="1200" dirty="0">
                <a:solidFill>
                  <a:schemeClr val="tx1"/>
                </a:solidFill>
                <a:effectLst/>
                <a:latin typeface="+mn-lt"/>
                <a:ea typeface="+mn-ea"/>
                <a:cs typeface="+mn-cs"/>
              </a:rPr>
              <a:t>whatsoever</a:t>
            </a:r>
            <a:r>
              <a:rPr lang="en-US" sz="1200" kern="1200" dirty="0">
                <a:solidFill>
                  <a:schemeClr val="tx1"/>
                </a:solidFill>
                <a:effectLst/>
                <a:latin typeface="+mn-lt"/>
                <a:ea typeface="+mn-ea"/>
                <a:cs typeface="+mn-cs"/>
              </a:rPr>
              <a:t> in the diagram: as I have explained in discussing </a:t>
            </a:r>
            <a:r>
              <a:rPr lang="en-US" sz="1200" kern="1200" dirty="0" err="1">
                <a:solidFill>
                  <a:schemeClr val="tx1"/>
                </a:solidFill>
                <a:effectLst/>
                <a:latin typeface="+mn-lt"/>
                <a:ea typeface="+mn-ea"/>
                <a:cs typeface="+mn-cs"/>
              </a:rPr>
              <a:t>Strawson</a:t>
            </a:r>
            <a:r>
              <a:rPr lang="en-US" sz="1200" kern="1200" dirty="0">
                <a:solidFill>
                  <a:schemeClr val="tx1"/>
                </a:solidFill>
                <a:effectLst/>
                <a:latin typeface="+mn-lt"/>
                <a:ea typeface="+mn-ea"/>
                <a:cs typeface="+mn-cs"/>
              </a:rPr>
              <a:t>, the </a:t>
            </a:r>
            <a:r>
              <a:rPr lang="en-US" sz="1200" i="1" kern="1200" dirty="0">
                <a:solidFill>
                  <a:schemeClr val="tx1"/>
                </a:solidFill>
                <a:effectLst/>
                <a:latin typeface="+mn-lt"/>
                <a:ea typeface="+mn-ea"/>
                <a:cs typeface="+mn-cs"/>
              </a:rPr>
              <a:t>pictures</a:t>
            </a:r>
            <a:r>
              <a:rPr lang="en-US" sz="1200" kern="1200" dirty="0">
                <a:solidFill>
                  <a:schemeClr val="tx1"/>
                </a:solidFill>
                <a:effectLst/>
                <a:latin typeface="+mn-lt"/>
                <a:ea typeface="+mn-ea"/>
                <a:cs typeface="+mn-cs"/>
              </a:rPr>
              <a:t> of the two constructions—one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the intended model and one in the defective model—would be visually </a:t>
            </a:r>
            <a:r>
              <a:rPr lang="en-US" sz="1200" i="1" kern="1200" dirty="0">
                <a:solidFill>
                  <a:schemeClr val="tx1"/>
                </a:solidFill>
                <a:effectLst/>
                <a:latin typeface="+mn-lt"/>
                <a:ea typeface="+mn-ea"/>
                <a:cs typeface="+mn-cs"/>
              </a:rPr>
              <a:t>identical</a:t>
            </a:r>
            <a:r>
              <a:rPr lang="en-US" sz="1200" kern="1200" dirty="0">
                <a:solidFill>
                  <a:schemeClr val="tx1"/>
                </a:solidFill>
                <a:effectLst/>
                <a:latin typeface="+mn-lt"/>
                <a:ea typeface="+mn-ea"/>
                <a:cs typeface="+mn-cs"/>
              </a:rPr>
              <a:t>. The point of intersection thus seems to fit better with </a:t>
            </a:r>
            <a:r>
              <a:rPr lang="en-US" sz="1200" kern="1200" dirty="0" err="1">
                <a:solidFill>
                  <a:schemeClr val="tx1"/>
                </a:solidFill>
                <a:effectLst/>
                <a:latin typeface="+mn-lt"/>
                <a:ea typeface="+mn-ea"/>
                <a:cs typeface="+mn-cs"/>
              </a:rPr>
              <a:t>Manders’s</a:t>
            </a:r>
            <a:r>
              <a:rPr lang="en-US" sz="1200" kern="1200" dirty="0">
                <a:solidFill>
                  <a:schemeClr val="tx1"/>
                </a:solidFill>
                <a:effectLst/>
                <a:latin typeface="+mn-lt"/>
                <a:ea typeface="+mn-ea"/>
                <a:cs typeface="+mn-cs"/>
              </a:rPr>
              <a:t> description of </a:t>
            </a:r>
            <a:r>
              <a:rPr lang="en-US" sz="1200" i="1" kern="1200" dirty="0">
                <a:solidFill>
                  <a:schemeClr val="tx1"/>
                </a:solidFill>
                <a:effectLst/>
                <a:latin typeface="+mn-lt"/>
                <a:ea typeface="+mn-ea"/>
                <a:cs typeface="+mn-cs"/>
              </a:rPr>
              <a:t>exact</a:t>
            </a:r>
            <a:r>
              <a:rPr lang="en-US" sz="1200" kern="1200" dirty="0">
                <a:solidFill>
                  <a:schemeClr val="tx1"/>
                </a:solidFill>
                <a:effectLst/>
                <a:latin typeface="+mn-lt"/>
                <a:ea typeface="+mn-ea"/>
                <a:cs typeface="+mn-cs"/>
              </a:rPr>
              <a:t> features: its existence is sensitive to the most minor of variations in the diagram </a:t>
            </a:r>
            <a:r>
              <a:rPr lang="mr-IN"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the </a:t>
            </a:r>
            <a:r>
              <a:rPr lang="en-US" sz="1200" i="1" kern="1200" dirty="0">
                <a:solidFill>
                  <a:schemeClr val="tx1"/>
                </a:solidFill>
                <a:effectLst/>
                <a:latin typeface="+mn-lt"/>
                <a:ea typeface="+mn-ea"/>
                <a:cs typeface="+mn-cs"/>
              </a:rPr>
              <a:t>null</a:t>
            </a:r>
            <a:r>
              <a:rPr lang="en-US" sz="1200" i="0" kern="1200" dirty="0">
                <a:solidFill>
                  <a:schemeClr val="tx1"/>
                </a:solidFill>
                <a:effectLst/>
                <a:latin typeface="+mn-lt"/>
                <a:ea typeface="+mn-ea"/>
                <a:cs typeface="+mn-cs"/>
              </a:rPr>
              <a:t> diagrammatic variation involved in shifting from the intended to the defective model</a:t>
            </a:r>
            <a:r>
              <a:rPr lang="en-US" sz="1200" kern="1200" dirty="0">
                <a:solidFill>
                  <a:schemeClr val="tx1"/>
                </a:solidFill>
                <a:effectLst/>
                <a:latin typeface="+mn-lt"/>
                <a:ea typeface="+mn-ea"/>
                <a:cs typeface="+mn-cs"/>
              </a:rPr>
              <a:t>. [] Now, to be fair, </a:t>
            </a:r>
            <a:r>
              <a:rPr lang="en-US" sz="1200" kern="1200" dirty="0" err="1">
                <a:solidFill>
                  <a:schemeClr val="tx1"/>
                </a:solidFill>
                <a:effectLst/>
                <a:latin typeface="+mn-lt"/>
                <a:ea typeface="+mn-ea"/>
                <a:cs typeface="+mn-cs"/>
              </a:rPr>
              <a:t>Manders</a:t>
            </a:r>
            <a:r>
              <a:rPr lang="en-US" sz="1200" kern="1200" dirty="0">
                <a:solidFill>
                  <a:schemeClr val="tx1"/>
                </a:solidFill>
                <a:effectLst/>
                <a:latin typeface="+mn-lt"/>
                <a:ea typeface="+mn-ea"/>
                <a:cs typeface="+mn-cs"/>
              </a:rPr>
              <a:t> doesn’t take the point of intersection to be stable under </a:t>
            </a:r>
            <a:r>
              <a:rPr lang="en-US" sz="1200" i="1" kern="1200" dirty="0">
                <a:solidFill>
                  <a:schemeClr val="tx1"/>
                </a:solidFill>
                <a:effectLst/>
                <a:latin typeface="+mn-lt"/>
                <a:ea typeface="+mn-ea"/>
                <a:cs typeface="+mn-cs"/>
              </a:rPr>
              <a:t>every</a:t>
            </a:r>
            <a:r>
              <a:rPr lang="en-US" sz="1200" kern="1200" dirty="0">
                <a:solidFill>
                  <a:schemeClr val="tx1"/>
                </a:solidFill>
                <a:effectLst/>
                <a:latin typeface="+mn-lt"/>
                <a:ea typeface="+mn-ea"/>
                <a:cs typeface="+mn-cs"/>
              </a:rPr>
              <a:t> possible type of distortion. He writes</a:t>
            </a:r>
            <a:r>
              <a:rPr lang="en-US" sz="1200" kern="1200" baseline="0" dirty="0">
                <a:solidFill>
                  <a:schemeClr val="tx1"/>
                </a:solidFill>
                <a:effectLst/>
                <a:latin typeface="+mn-lt"/>
                <a:ea typeface="+mn-ea"/>
                <a:cs typeface="+mn-cs"/>
              </a:rPr>
              <a:t> that [SLIDE]</a:t>
            </a:r>
          </a:p>
        </p:txBody>
      </p:sp>
      <p:sp>
        <p:nvSpPr>
          <p:cNvPr id="4" name="Slide Number Placeholder 3"/>
          <p:cNvSpPr>
            <a:spLocks noGrp="1"/>
          </p:cNvSpPr>
          <p:nvPr>
            <p:ph type="sldNum" sz="quarter" idx="10"/>
          </p:nvPr>
        </p:nvSpPr>
        <p:spPr/>
        <p:txBody>
          <a:bodyPr/>
          <a:lstStyle/>
          <a:p>
            <a:fld id="{636107D7-6865-6543-AE55-EC5D54489414}" type="slidenum">
              <a:rPr lang="en-US" smtClean="0"/>
              <a:t>70</a:t>
            </a:fld>
            <a:endParaRPr lang="en-US"/>
          </a:p>
        </p:txBody>
      </p:sp>
    </p:spTree>
    <p:extLst>
      <p:ext uri="{BB962C8B-B14F-4D97-AF65-F5344CB8AC3E}">
        <p14:creationId xmlns:p14="http://schemas.microsoft.com/office/powerpoint/2010/main" val="17806656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a:t>
            </a:r>
          </a:p>
          <a:p>
            <a:r>
              <a:rPr lang="en-US" sz="1200" kern="1200" dirty="0">
                <a:solidFill>
                  <a:schemeClr val="tx1"/>
                </a:solidFill>
                <a:effectLst/>
                <a:latin typeface="+mn-lt"/>
                <a:ea typeface="+mn-ea"/>
                <a:cs typeface="+mn-cs"/>
              </a:rPr>
              <a:t>So the kind of “distortion” I just mentioned—shifting from a construction in the real plane to one in the rational plane—is one that </a:t>
            </a:r>
            <a:r>
              <a:rPr lang="en-US" sz="1200" kern="1200" dirty="0" err="1">
                <a:solidFill>
                  <a:schemeClr val="tx1"/>
                </a:solidFill>
                <a:effectLst/>
                <a:latin typeface="+mn-lt"/>
                <a:ea typeface="+mn-ea"/>
                <a:cs typeface="+mn-cs"/>
              </a:rPr>
              <a:t>Manders</a:t>
            </a:r>
            <a:r>
              <a:rPr lang="en-US" sz="1200" kern="1200" dirty="0">
                <a:solidFill>
                  <a:schemeClr val="tx1"/>
                </a:solidFill>
                <a:effectLst/>
                <a:latin typeface="+mn-lt"/>
                <a:ea typeface="+mn-ea"/>
                <a:cs typeface="+mn-cs"/>
              </a:rPr>
              <a:t> means to rule out.</a:t>
            </a:r>
            <a:r>
              <a:rPr lang="en-US" sz="1200"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But this simply pre-supposes what is in question, when we are asking whether there is a gap in Euclid I.1, and how it might be filled: the question is what licenses us to assume that the circles </a:t>
            </a:r>
            <a:r>
              <a:rPr lang="en-US" sz="1200" i="1" kern="1200" dirty="0">
                <a:solidFill>
                  <a:schemeClr val="tx1"/>
                </a:solidFill>
                <a:effectLst/>
                <a:latin typeface="+mn-lt"/>
                <a:ea typeface="+mn-ea"/>
                <a:cs typeface="+mn-cs"/>
              </a:rPr>
              <a:t>are</a:t>
            </a:r>
            <a:r>
              <a:rPr lang="en-US" sz="1200" kern="1200" dirty="0">
                <a:solidFill>
                  <a:schemeClr val="tx1"/>
                </a:solidFill>
                <a:effectLst/>
                <a:latin typeface="+mn-lt"/>
                <a:ea typeface="+mn-ea"/>
                <a:cs typeface="+mn-cs"/>
              </a:rPr>
              <a:t> continuous closed curves in the first place, so that we may legitimately infer that they do intersect. And, interestingly, despite his emphasis on the role of diagrams in Euclidean proof, </a:t>
            </a:r>
            <a:r>
              <a:rPr lang="en-US" sz="1200" kern="1200" dirty="0" err="1">
                <a:solidFill>
                  <a:schemeClr val="tx1"/>
                </a:solidFill>
                <a:effectLst/>
                <a:latin typeface="+mn-lt"/>
                <a:ea typeface="+mn-ea"/>
                <a:cs typeface="+mn-cs"/>
              </a:rPr>
              <a:t>Manders’s</a:t>
            </a:r>
            <a:r>
              <a:rPr lang="en-US" sz="1200" kern="1200" dirty="0">
                <a:solidFill>
                  <a:schemeClr val="tx1"/>
                </a:solidFill>
                <a:effectLst/>
                <a:latin typeface="+mn-lt"/>
                <a:ea typeface="+mn-ea"/>
                <a:cs typeface="+mn-cs"/>
              </a:rPr>
              <a:t> real answer to </a:t>
            </a:r>
            <a:r>
              <a:rPr lang="en-US" sz="1200" i="1" kern="1200" dirty="0">
                <a:solidFill>
                  <a:schemeClr val="tx1"/>
                </a:solidFill>
                <a:effectLst/>
                <a:latin typeface="+mn-lt"/>
                <a:ea typeface="+mn-ea"/>
                <a:cs typeface="+mn-cs"/>
              </a:rPr>
              <a:t>that </a:t>
            </a:r>
            <a:r>
              <a:rPr lang="en-US" sz="1200" kern="1200" dirty="0">
                <a:solidFill>
                  <a:schemeClr val="tx1"/>
                </a:solidFill>
                <a:effectLst/>
                <a:latin typeface="+mn-lt"/>
                <a:ea typeface="+mn-ea"/>
                <a:cs typeface="+mn-cs"/>
              </a:rPr>
              <a:t>question seems to be that the needed content is conveyed by the </a:t>
            </a:r>
            <a:r>
              <a:rPr lang="en-US" sz="1200" i="1" kern="1200" dirty="0">
                <a:solidFill>
                  <a:schemeClr val="tx1"/>
                </a:solidFill>
                <a:effectLst/>
                <a:latin typeface="+mn-lt"/>
                <a:ea typeface="+mn-ea"/>
                <a:cs typeface="+mn-cs"/>
              </a:rPr>
              <a:t>text</a:t>
            </a:r>
            <a:r>
              <a:rPr lang="en-US" sz="1200" kern="1200" dirty="0">
                <a:solidFill>
                  <a:schemeClr val="tx1"/>
                </a:solidFill>
                <a:effectLst/>
                <a:latin typeface="+mn-lt"/>
                <a:ea typeface="+mn-ea"/>
                <a:cs typeface="+mn-cs"/>
              </a:rPr>
              <a:t> that accompanies Euclid’s diagrams, rather than by anything visual. </a:t>
            </a:r>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71</a:t>
            </a:fld>
            <a:endParaRPr lang="en-US"/>
          </a:p>
        </p:txBody>
      </p:sp>
    </p:spTree>
    <p:extLst>
      <p:ext uri="{BB962C8B-B14F-4D97-AF65-F5344CB8AC3E}">
        <p14:creationId xmlns:p14="http://schemas.microsoft.com/office/powerpoint/2010/main" val="53853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Why is ”Axiomatics” a bad way to understand Euclidean proof? Well, as Einstein emphasizes, for a proof to be valid in that kind of formal deduction system, each step must be derivable from the preceding steps via rules of logical inference that take account only of the </a:t>
            </a:r>
            <a:r>
              <a:rPr lang="en-US" sz="1200" i="1" kern="1200" dirty="0">
                <a:solidFill>
                  <a:schemeClr val="tx1"/>
                </a:solidFill>
                <a:effectLst/>
                <a:latin typeface="+mn-lt"/>
                <a:ea typeface="+mn-ea"/>
                <a:cs typeface="+mn-cs"/>
              </a:rPr>
              <a:t>form</a:t>
            </a:r>
            <a:r>
              <a:rPr lang="en-US" sz="1200" kern="1200" dirty="0">
                <a:solidFill>
                  <a:schemeClr val="tx1"/>
                </a:solidFill>
                <a:effectLst/>
                <a:latin typeface="+mn-lt"/>
                <a:ea typeface="+mn-ea"/>
                <a:cs typeface="+mn-cs"/>
              </a:rPr>
              <a:t> of the propositions in the earlier steps, without relying on the </a:t>
            </a:r>
            <a:r>
              <a:rPr lang="en-US" sz="1200" i="1" kern="1200" dirty="0">
                <a:solidFill>
                  <a:schemeClr val="tx1"/>
                </a:solidFill>
                <a:effectLst/>
                <a:latin typeface="+mn-lt"/>
                <a:ea typeface="+mn-ea"/>
                <a:cs typeface="+mn-cs"/>
              </a:rPr>
              <a:t>content</a:t>
            </a:r>
            <a:r>
              <a:rPr lang="en-US" sz="1200" kern="1200" dirty="0">
                <a:solidFill>
                  <a:schemeClr val="tx1"/>
                </a:solidFill>
                <a:effectLst/>
                <a:latin typeface="+mn-lt"/>
                <a:ea typeface="+mn-ea"/>
                <a:cs typeface="+mn-cs"/>
              </a:rPr>
              <a:t> of any of the non-logical terms – terms like “point” and “straight line.”  But, famously, many of Euclid’s proofs fail to satisfy this constraint.</a:t>
            </a:r>
          </a:p>
          <a:p>
            <a:r>
              <a:rPr lang="en-US" sz="1200" kern="1200" dirty="0">
                <a:solidFill>
                  <a:schemeClr val="tx1"/>
                </a:solidFill>
                <a:effectLst/>
                <a:latin typeface="+mn-lt"/>
                <a:ea typeface="+mn-ea"/>
                <a:cs typeface="+mn-cs"/>
              </a:rPr>
              <a:t>Consider </a:t>
            </a:r>
            <a:r>
              <a:rPr lang="en-US" sz="1200" i="1" kern="1200" dirty="0">
                <a:solidFill>
                  <a:schemeClr val="tx1"/>
                </a:solidFill>
                <a:effectLst/>
                <a:latin typeface="+mn-lt"/>
                <a:ea typeface="+mn-ea"/>
                <a:cs typeface="+mn-cs"/>
              </a:rPr>
              <a:t>Elements</a:t>
            </a:r>
            <a:r>
              <a:rPr lang="en-US" sz="1200" kern="1200" dirty="0">
                <a:solidFill>
                  <a:schemeClr val="tx1"/>
                </a:solidFill>
                <a:effectLst/>
                <a:latin typeface="+mn-lt"/>
                <a:ea typeface="+mn-ea"/>
                <a:cs typeface="+mn-cs"/>
              </a:rPr>
              <a:t> I.1, the very first proposition in Euclid’s text, in which Euclid proves that it is possible “to construct an equilateral triangle on a given finite straight-line,” </a:t>
            </a:r>
            <a:r>
              <a:rPr lang="en-US" sz="1200" i="1" kern="1200" dirty="0">
                <a:solidFill>
                  <a:schemeClr val="tx1"/>
                </a:solidFill>
                <a:effectLst/>
                <a:latin typeface="+mn-lt"/>
                <a:ea typeface="+mn-ea"/>
                <a:cs typeface="+mn-cs"/>
              </a:rPr>
              <a:t>AB</a:t>
            </a:r>
            <a:r>
              <a:rPr lang="en-US" sz="1200" kern="1200" dirty="0">
                <a:solidFill>
                  <a:schemeClr val="tx1"/>
                </a:solidFill>
                <a:effectLst/>
                <a:latin typeface="+mn-lt"/>
                <a:ea typeface="+mn-ea"/>
                <a:cs typeface="+mn-cs"/>
              </a:rPr>
              <a:t>. [SO HERE IS AB... DO PROOF]</a:t>
            </a:r>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7</a:t>
            </a:fld>
            <a:endParaRPr lang="en-US"/>
          </a:p>
        </p:txBody>
      </p:sp>
    </p:spTree>
    <p:extLst>
      <p:ext uri="{BB962C8B-B14F-4D97-AF65-F5344CB8AC3E}">
        <p14:creationId xmlns:p14="http://schemas.microsoft.com/office/powerpoint/2010/main" val="507490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Manders</a:t>
            </a:r>
            <a:r>
              <a:rPr lang="en-US" sz="1200" kern="1200" dirty="0">
                <a:solidFill>
                  <a:schemeClr val="tx1"/>
                </a:solidFill>
                <a:effectLst/>
                <a:latin typeface="+mn-lt"/>
                <a:ea typeface="+mn-ea"/>
                <a:cs typeface="+mn-cs"/>
              </a:rPr>
              <a:t> writes, READ</a:t>
            </a:r>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72</a:t>
            </a:fld>
            <a:endParaRPr lang="en-US"/>
          </a:p>
        </p:txBody>
      </p:sp>
    </p:spTree>
    <p:extLst>
      <p:ext uri="{BB962C8B-B14F-4D97-AF65-F5344CB8AC3E}">
        <p14:creationId xmlns:p14="http://schemas.microsoft.com/office/powerpoint/2010/main" val="18368491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particular,</a:t>
            </a:r>
            <a:r>
              <a:rPr lang="en-US" sz="1200" kern="1200" baseline="0" dirty="0">
                <a:solidFill>
                  <a:schemeClr val="tx1"/>
                </a:solidFill>
                <a:effectLst/>
                <a:latin typeface="+mn-lt"/>
                <a:ea typeface="+mn-ea"/>
                <a:cs typeface="+mn-cs"/>
              </a:rPr>
              <a:t> in Elements </a:t>
            </a:r>
            <a:r>
              <a:rPr lang="en-US" sz="1200" kern="1200" dirty="0">
                <a:solidFill>
                  <a:schemeClr val="tx1"/>
                </a:solidFill>
                <a:effectLst/>
                <a:latin typeface="+mn-lt"/>
                <a:ea typeface="+mn-ea"/>
                <a:cs typeface="+mn-cs"/>
              </a:rPr>
              <a:t>I.1, the “diagram entries” include two “circles.” </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According to </a:t>
            </a:r>
            <a:r>
              <a:rPr lang="en-US" sz="1200" kern="1200" dirty="0" err="1">
                <a:solidFill>
                  <a:schemeClr val="tx1"/>
                </a:solidFill>
                <a:effectLst/>
                <a:latin typeface="+mn-lt"/>
                <a:ea typeface="+mn-ea"/>
                <a:cs typeface="+mn-cs"/>
              </a:rPr>
              <a:t>Manders</a:t>
            </a:r>
            <a:r>
              <a:rPr lang="en-US" sz="1200" kern="1200" dirty="0">
                <a:solidFill>
                  <a:schemeClr val="tx1"/>
                </a:solidFill>
                <a:effectLst/>
                <a:latin typeface="+mn-lt"/>
                <a:ea typeface="+mn-ea"/>
                <a:cs typeface="+mn-cs"/>
              </a:rPr>
              <a:t>, the accompanying text, in using the term “circle,” is specifying that these are to be regarded as “(at a minimum) continuous non-self-intersecting curves.” So the continuity of the curves is not, in the end, visually derived from the diagram; it is built into the diagram, in virtue of the content conveyed by the term “circle” in the accompanying 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Thus, it turns out that even on </a:t>
            </a:r>
            <a:r>
              <a:rPr lang="en-US" sz="1200" kern="1200" dirty="0" err="1">
                <a:solidFill>
                  <a:schemeClr val="tx1"/>
                </a:solidFill>
                <a:effectLst/>
                <a:latin typeface="+mn-lt"/>
                <a:ea typeface="+mn-ea"/>
                <a:cs typeface="+mn-cs"/>
              </a:rPr>
              <a:t>Manders’s</a:t>
            </a:r>
            <a:r>
              <a:rPr lang="en-US" sz="1200" kern="1200" dirty="0">
                <a:solidFill>
                  <a:schemeClr val="tx1"/>
                </a:solidFill>
                <a:effectLst/>
                <a:latin typeface="+mn-lt"/>
                <a:ea typeface="+mn-ea"/>
                <a:cs typeface="+mn-cs"/>
              </a:rPr>
              <a:t> picture (which is meant to emphasize the role of diagrams in Euclidean proof), the content needed to fill the gap in Elements I.1 comes not from anything visual in the proof, but from something conceptual that we bring to the practice: namely, our understanding that a Euclidean construction of a circle is to be counted as resulting in a continuous curve. The question of whether the relevant understanding “springs from experience,” then, is not answered by pointing to the role that our visual experience of the diagram plays; it turns on the nature of our </a:t>
            </a:r>
            <a:r>
              <a:rPr lang="en-US" sz="1200" i="1" kern="1200" dirty="0">
                <a:solidFill>
                  <a:schemeClr val="tx1"/>
                </a:solidFill>
                <a:effectLst/>
                <a:latin typeface="+mn-lt"/>
                <a:ea typeface="+mn-ea"/>
                <a:cs typeface="+mn-cs"/>
              </a:rPr>
              <a:t>concept</a:t>
            </a:r>
            <a:r>
              <a:rPr lang="en-US" sz="1200" kern="1200" dirty="0">
                <a:solidFill>
                  <a:schemeClr val="tx1"/>
                </a:solidFill>
                <a:effectLst/>
                <a:latin typeface="+mn-lt"/>
                <a:ea typeface="+mn-ea"/>
                <a:cs typeface="+mn-cs"/>
              </a:rPr>
              <a:t> of a circle—the concept used in </a:t>
            </a:r>
            <a:r>
              <a:rPr lang="en-US" sz="1200" i="1" kern="1200" dirty="0">
                <a:solidFill>
                  <a:schemeClr val="tx1"/>
                </a:solidFill>
                <a:effectLst/>
                <a:latin typeface="+mn-lt"/>
                <a:ea typeface="+mn-ea"/>
                <a:cs typeface="+mn-cs"/>
              </a:rPr>
              <a:t>constructing</a:t>
            </a:r>
            <a:r>
              <a:rPr lang="en-US" sz="1200" kern="1200" dirty="0">
                <a:solidFill>
                  <a:schemeClr val="tx1"/>
                </a:solidFill>
                <a:effectLst/>
                <a:latin typeface="+mn-lt"/>
                <a:ea typeface="+mn-ea"/>
                <a:cs typeface="+mn-cs"/>
              </a:rPr>
              <a:t> and </a:t>
            </a:r>
            <a:r>
              <a:rPr lang="en-US" sz="1200" i="1" kern="1200" dirty="0">
                <a:solidFill>
                  <a:schemeClr val="tx1"/>
                </a:solidFill>
                <a:effectLst/>
                <a:latin typeface="+mn-lt"/>
                <a:ea typeface="+mn-ea"/>
                <a:cs typeface="+mn-cs"/>
              </a:rPr>
              <a:t>interpreting</a:t>
            </a:r>
            <a:r>
              <a:rPr lang="en-US" sz="1200" kern="1200" dirty="0">
                <a:solidFill>
                  <a:schemeClr val="tx1"/>
                </a:solidFill>
                <a:effectLst/>
                <a:latin typeface="+mn-lt"/>
                <a:ea typeface="+mn-ea"/>
                <a:cs typeface="+mn-cs"/>
              </a:rPr>
              <a:t> the diagram—and whether </a:t>
            </a:r>
            <a:r>
              <a:rPr lang="en-US" sz="1200" i="1" kern="1200" dirty="0">
                <a:solidFill>
                  <a:schemeClr val="tx1"/>
                </a:solidFill>
                <a:effectLst/>
                <a:latin typeface="+mn-lt"/>
                <a:ea typeface="+mn-ea"/>
                <a:cs typeface="+mn-cs"/>
              </a:rPr>
              <a:t>it</a:t>
            </a:r>
            <a:r>
              <a:rPr lang="en-US" sz="1200" kern="1200" dirty="0">
                <a:solidFill>
                  <a:schemeClr val="tx1"/>
                </a:solidFill>
                <a:effectLst/>
                <a:latin typeface="+mn-lt"/>
                <a:ea typeface="+mn-ea"/>
                <a:cs typeface="+mn-cs"/>
              </a:rPr>
              <a:t> is derived from experience. [SECTION</a:t>
            </a:r>
            <a:r>
              <a:rPr lang="en-US" sz="1200" kern="1200" baseline="0" dirty="0">
                <a:solidFill>
                  <a:schemeClr val="tx1"/>
                </a:solidFill>
                <a:effectLst/>
                <a:latin typeface="+mn-lt"/>
                <a:ea typeface="+mn-ea"/>
                <a:cs typeface="+mn-cs"/>
              </a:rPr>
              <a:t> BREAK]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6107D7-6865-6543-AE55-EC5D54489414}" type="slidenum">
              <a:rPr lang="en-US" smtClean="0"/>
              <a:t>73</a:t>
            </a:fld>
            <a:endParaRPr lang="en-US"/>
          </a:p>
        </p:txBody>
      </p:sp>
    </p:spTree>
    <p:extLst>
      <p:ext uri="{BB962C8B-B14F-4D97-AF65-F5344CB8AC3E}">
        <p14:creationId xmlns:p14="http://schemas.microsoft.com/office/powerpoint/2010/main" val="11294282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recent</a:t>
            </a:r>
            <a:r>
              <a:rPr lang="en-US" sz="1200" kern="1200" baseline="0" dirty="0">
                <a:solidFill>
                  <a:schemeClr val="tx1"/>
                </a:solidFill>
                <a:effectLst/>
                <a:latin typeface="+mn-lt"/>
                <a:ea typeface="+mn-ea"/>
                <a:cs typeface="+mn-cs"/>
              </a:rPr>
              <a:t> work, </a:t>
            </a:r>
            <a:r>
              <a:rPr lang="en-US" sz="1200" kern="1200" dirty="0">
                <a:solidFill>
                  <a:schemeClr val="tx1"/>
                </a:solidFill>
                <a:effectLst/>
                <a:latin typeface="+mn-lt"/>
                <a:ea typeface="+mn-ea"/>
                <a:cs typeface="+mn-cs"/>
              </a:rPr>
              <a:t>Marcus </a:t>
            </a:r>
            <a:r>
              <a:rPr lang="en-US" sz="1200" kern="1200" dirty="0" err="1">
                <a:solidFill>
                  <a:schemeClr val="tx1"/>
                </a:solidFill>
                <a:effectLst/>
                <a:latin typeface="+mn-lt"/>
                <a:ea typeface="+mn-ea"/>
                <a:cs typeface="+mn-cs"/>
              </a:rPr>
              <a:t>Giaquinto</a:t>
            </a:r>
            <a:r>
              <a:rPr lang="en-US" sz="1200" kern="1200" dirty="0">
                <a:solidFill>
                  <a:schemeClr val="tx1"/>
                </a:solidFill>
                <a:effectLst/>
                <a:latin typeface="+mn-lt"/>
                <a:ea typeface="+mn-ea"/>
                <a:cs typeface="+mn-cs"/>
              </a:rPr>
              <a:t> has offered a subtle and complex answer to this question about the origins of our geometrical concepts.</a:t>
            </a:r>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74</a:t>
            </a:fld>
            <a:endParaRPr lang="en-US"/>
          </a:p>
        </p:txBody>
      </p:sp>
    </p:spTree>
    <p:extLst>
      <p:ext uri="{BB962C8B-B14F-4D97-AF65-F5344CB8AC3E}">
        <p14:creationId xmlns:p14="http://schemas.microsoft.com/office/powerpoint/2010/main" val="11328661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rPr>
              <a:t>Giaquinto</a:t>
            </a:r>
            <a:r>
              <a:rPr lang="en-US" sz="1200" kern="1200" dirty="0">
                <a:solidFill>
                  <a:schemeClr val="tx1"/>
                </a:solidFill>
                <a:effectLst/>
                <a:latin typeface="+mn-lt"/>
                <a:ea typeface="+mn-ea"/>
                <a:cs typeface="+mn-cs"/>
              </a:rPr>
              <a:t> begins by distinguishing what he calls our “geometrical concept” of circularity from our “perceptual concept.” Our geometrical concept is the one at work in Euclidean proof. It applies to objects possessing the properties needed to ground the proofs: what he calls “perfect” circles. The defective model of I.1 is ruled out by the content of that concept. In particular, the defective model is ruled out by the fact that our geometrical concept is a concept of a figure that instantiates, in </a:t>
            </a:r>
            <a:r>
              <a:rPr lang="en-US" sz="1200" kern="1200" dirty="0" err="1">
                <a:solidFill>
                  <a:schemeClr val="tx1"/>
                </a:solidFill>
                <a:effectLst/>
                <a:latin typeface="+mn-lt"/>
                <a:ea typeface="+mn-ea"/>
                <a:cs typeface="+mn-cs"/>
              </a:rPr>
              <a:t>Giaquinto’s</a:t>
            </a:r>
            <a:r>
              <a:rPr lang="en-US" sz="1200" kern="1200" dirty="0">
                <a:solidFill>
                  <a:schemeClr val="tx1"/>
                </a:solidFill>
                <a:effectLst/>
                <a:latin typeface="+mn-lt"/>
                <a:ea typeface="+mn-ea"/>
                <a:cs typeface="+mn-cs"/>
              </a:rPr>
              <a:t> words, “</a:t>
            </a:r>
            <a:r>
              <a:rPr lang="en-US" sz="1200" kern="1200" dirty="0" err="1">
                <a:solidFill>
                  <a:schemeClr val="tx1"/>
                </a:solidFill>
                <a:effectLst/>
                <a:latin typeface="+mn-lt"/>
                <a:ea typeface="+mn-ea"/>
                <a:cs typeface="+mn-cs"/>
              </a:rPr>
              <a:t>closedness</a:t>
            </a:r>
            <a:r>
              <a:rPr lang="en-US" sz="1200" kern="1200" dirty="0">
                <a:solidFill>
                  <a:schemeClr val="tx1"/>
                </a:solidFill>
                <a:effectLst/>
                <a:latin typeface="+mn-lt"/>
                <a:ea typeface="+mn-ea"/>
                <a:cs typeface="+mn-cs"/>
              </a:rPr>
              <a:t>, that is, having no gap”.</a:t>
            </a:r>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75</a:t>
            </a:fld>
            <a:endParaRPr lang="en-US"/>
          </a:p>
        </p:txBody>
      </p:sp>
    </p:spTree>
    <p:extLst>
      <p:ext uri="{BB962C8B-B14F-4D97-AF65-F5344CB8AC3E}">
        <p14:creationId xmlns:p14="http://schemas.microsoft.com/office/powerpoint/2010/main" val="12509653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But where, we might wonder, does this </a:t>
            </a:r>
            <a:r>
              <a:rPr lang="en-US" sz="1200" i="1" kern="1200" dirty="0">
                <a:solidFill>
                  <a:schemeClr val="tx1"/>
                </a:solidFill>
                <a:effectLst/>
                <a:latin typeface="+mn-lt"/>
                <a:ea typeface="+mn-ea"/>
                <a:cs typeface="+mn-cs"/>
              </a:rPr>
              <a:t>geometrical</a:t>
            </a:r>
            <a:r>
              <a:rPr lang="en-US" sz="1200" kern="1200" dirty="0">
                <a:solidFill>
                  <a:schemeClr val="tx1"/>
                </a:solidFill>
                <a:effectLst/>
                <a:latin typeface="+mn-lt"/>
                <a:ea typeface="+mn-ea"/>
                <a:cs typeface="+mn-cs"/>
              </a:rPr>
              <a:t> concept of a circle come from? </a:t>
            </a:r>
            <a:r>
              <a:rPr lang="en-US" sz="1200" kern="1200" dirty="0" err="1">
                <a:solidFill>
                  <a:schemeClr val="tx1"/>
                </a:solidFill>
                <a:effectLst/>
                <a:latin typeface="+mn-lt"/>
                <a:ea typeface="+mn-ea"/>
                <a:cs typeface="+mn-cs"/>
              </a:rPr>
              <a:t>Giaquinto’s</a:t>
            </a:r>
            <a:r>
              <a:rPr lang="en-US" sz="1200" kern="1200" dirty="0">
                <a:solidFill>
                  <a:schemeClr val="tx1"/>
                </a:solidFill>
                <a:effectLst/>
                <a:latin typeface="+mn-lt"/>
                <a:ea typeface="+mn-ea"/>
                <a:cs typeface="+mn-cs"/>
              </a:rPr>
              <a:t> answer is that our geometrical concept is, in a somewhat complex way, derived from experience, and from the developmentally prior </a:t>
            </a:r>
            <a:r>
              <a:rPr lang="en-US" sz="1200" i="1" kern="1200" dirty="0">
                <a:solidFill>
                  <a:schemeClr val="tx1"/>
                </a:solidFill>
                <a:effectLst/>
                <a:latin typeface="+mn-lt"/>
                <a:ea typeface="+mn-ea"/>
                <a:cs typeface="+mn-cs"/>
              </a:rPr>
              <a:t>perceptual</a:t>
            </a:r>
            <a:r>
              <a:rPr lang="en-US" sz="1200" kern="1200" dirty="0">
                <a:solidFill>
                  <a:schemeClr val="tx1"/>
                </a:solidFill>
                <a:effectLst/>
                <a:latin typeface="+mn-lt"/>
                <a:ea typeface="+mn-ea"/>
                <a:cs typeface="+mn-cs"/>
              </a:rPr>
              <a:t> concept of a circle. Here is how </a:t>
            </a:r>
            <a:r>
              <a:rPr lang="en-US" sz="1200" kern="1200" dirty="0" err="1">
                <a:solidFill>
                  <a:schemeClr val="tx1"/>
                </a:solidFill>
                <a:effectLst/>
                <a:latin typeface="+mn-lt"/>
                <a:ea typeface="+mn-ea"/>
                <a:cs typeface="+mn-cs"/>
              </a:rPr>
              <a:t>Giaquinto</a:t>
            </a:r>
            <a:r>
              <a:rPr lang="en-US" sz="1200" kern="1200" dirty="0">
                <a:solidFill>
                  <a:schemeClr val="tx1"/>
                </a:solidFill>
                <a:effectLst/>
                <a:latin typeface="+mn-lt"/>
                <a:ea typeface="+mn-ea"/>
                <a:cs typeface="+mn-cs"/>
              </a:rPr>
              <a:t> thinks this process works: In perceiving or imagining circular objects or figures, we form a perceptual concept of circularity. This concept applies to many objects that are not </a:t>
            </a:r>
            <a:r>
              <a:rPr lang="en-US" sz="1200" i="1" kern="1200" dirty="0">
                <a:solidFill>
                  <a:schemeClr val="tx1"/>
                </a:solidFill>
                <a:effectLst/>
                <a:latin typeface="+mn-lt"/>
                <a:ea typeface="+mn-ea"/>
                <a:cs typeface="+mn-cs"/>
              </a:rPr>
              <a:t>exactly</a:t>
            </a:r>
            <a:r>
              <a:rPr lang="en-US" sz="1200" kern="1200" dirty="0">
                <a:solidFill>
                  <a:schemeClr val="tx1"/>
                </a:solidFill>
                <a:effectLst/>
                <a:latin typeface="+mn-lt"/>
                <a:ea typeface="+mn-ea"/>
                <a:cs typeface="+mn-cs"/>
              </a:rPr>
              <a:t> circular, according to the strict mathematical definition. But we have a natural tendency to rank those objects as “better” or “worse” circles. Those that have visible gaps, or are visibly asymmetrical, are ranked worse than those that are less </a:t>
            </a:r>
            <a:r>
              <a:rPr lang="en-US" sz="1200" kern="1200" dirty="0" err="1">
                <a:solidFill>
                  <a:schemeClr val="tx1"/>
                </a:solidFill>
                <a:effectLst/>
                <a:latin typeface="+mn-lt"/>
                <a:ea typeface="+mn-ea"/>
                <a:cs typeface="+mn-cs"/>
              </a:rPr>
              <a:t>gappy</a:t>
            </a:r>
            <a:r>
              <a:rPr lang="en-US" sz="1200" kern="1200" dirty="0">
                <a:solidFill>
                  <a:schemeClr val="tx1"/>
                </a:solidFill>
                <a:effectLst/>
                <a:latin typeface="+mn-lt"/>
                <a:ea typeface="+mn-ea"/>
                <a:cs typeface="+mn-cs"/>
              </a:rPr>
              <a:t> or asymmetrical. At the limit of our acuity, if a circle contains </a:t>
            </a:r>
            <a:r>
              <a:rPr lang="en-US" sz="1200" i="1" kern="1200" dirty="0">
                <a:solidFill>
                  <a:schemeClr val="tx1"/>
                </a:solidFill>
                <a:effectLst/>
                <a:latin typeface="+mn-lt"/>
                <a:ea typeface="+mn-ea"/>
                <a:cs typeface="+mn-cs"/>
              </a:rPr>
              <a:t>no</a:t>
            </a:r>
            <a:r>
              <a:rPr lang="en-US" sz="1200" kern="1200" dirty="0">
                <a:solidFill>
                  <a:schemeClr val="tx1"/>
                </a:solidFill>
                <a:effectLst/>
                <a:latin typeface="+mn-lt"/>
                <a:ea typeface="+mn-ea"/>
                <a:cs typeface="+mn-cs"/>
              </a:rPr>
              <a:t> visible gaps or asymmetries, we judge that it “looks perfect.”</a:t>
            </a:r>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76</a:t>
            </a:fld>
            <a:endParaRPr lang="en-US"/>
          </a:p>
        </p:txBody>
      </p:sp>
    </p:spTree>
    <p:extLst>
      <p:ext uri="{BB962C8B-B14F-4D97-AF65-F5344CB8AC3E}">
        <p14:creationId xmlns:p14="http://schemas.microsoft.com/office/powerpoint/2010/main" val="1099597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then form the concept of a perfect circle as a figure that </a:t>
            </a:r>
            <a:r>
              <a:rPr lang="en-US" sz="1200" i="1" kern="1200" dirty="0">
                <a:solidFill>
                  <a:schemeClr val="tx1"/>
                </a:solidFill>
                <a:effectLst/>
                <a:latin typeface="+mn-lt"/>
                <a:ea typeface="+mn-ea"/>
                <a:cs typeface="+mn-cs"/>
              </a:rPr>
              <a:t>is</a:t>
            </a:r>
            <a:r>
              <a:rPr lang="en-US" sz="1200" kern="1200" dirty="0">
                <a:solidFill>
                  <a:schemeClr val="tx1"/>
                </a:solidFill>
                <a:effectLst/>
                <a:latin typeface="+mn-lt"/>
                <a:ea typeface="+mn-ea"/>
                <a:cs typeface="+mn-cs"/>
              </a:rPr>
              <a:t> as a perfect-looking circle </a:t>
            </a:r>
            <a:r>
              <a:rPr lang="en-US" sz="1200" i="1" kern="1200" dirty="0">
                <a:solidFill>
                  <a:schemeClr val="tx1"/>
                </a:solidFill>
                <a:effectLst/>
                <a:latin typeface="+mn-lt"/>
                <a:ea typeface="+mn-ea"/>
                <a:cs typeface="+mn-cs"/>
              </a:rPr>
              <a:t>looks</a:t>
            </a:r>
            <a:r>
              <a:rPr lang="en-US" sz="1200" kern="1200" dirty="0">
                <a:solidFill>
                  <a:schemeClr val="tx1"/>
                </a:solidFill>
                <a:effectLst/>
                <a:latin typeface="+mn-lt"/>
                <a:ea typeface="+mn-ea"/>
                <a:cs typeface="+mn-cs"/>
              </a:rPr>
              <a:t>; it is a figure that “has the spatial properties that any perceptual circle must appear to have in order to look perfect.”. This is our geometrical concept of a circle.</a:t>
            </a:r>
          </a:p>
          <a:p>
            <a:r>
              <a:rPr lang="en-US" sz="1200" kern="1200" dirty="0" err="1">
                <a:solidFill>
                  <a:schemeClr val="tx1"/>
                </a:solidFill>
                <a:effectLst/>
                <a:latin typeface="+mn-lt"/>
                <a:ea typeface="+mn-ea"/>
                <a:cs typeface="+mn-cs"/>
              </a:rPr>
              <a:t>Giaquinto</a:t>
            </a:r>
            <a:r>
              <a:rPr lang="en-US" sz="1200" kern="1200" dirty="0">
                <a:solidFill>
                  <a:schemeClr val="tx1"/>
                </a:solidFill>
                <a:effectLst/>
                <a:latin typeface="+mn-lt"/>
                <a:ea typeface="+mn-ea"/>
                <a:cs typeface="+mn-cs"/>
              </a:rPr>
              <a:t> is careful to flag the ways in which the concept we employ in Euclidean proof includes features—such as continuity—that are not possessed by the objects we perceive. But, I want to suggest, </a:t>
            </a:r>
            <a:r>
              <a:rPr lang="en-US" sz="1200" kern="1200" dirty="0" err="1">
                <a:solidFill>
                  <a:schemeClr val="tx1"/>
                </a:solidFill>
                <a:effectLst/>
                <a:latin typeface="+mn-lt"/>
                <a:ea typeface="+mn-ea"/>
                <a:cs typeface="+mn-cs"/>
              </a:rPr>
              <a:t>Giaquinto’s</a:t>
            </a:r>
            <a:r>
              <a:rPr lang="en-US" sz="1200" kern="1200" dirty="0">
                <a:solidFill>
                  <a:schemeClr val="tx1"/>
                </a:solidFill>
                <a:effectLst/>
                <a:latin typeface="+mn-lt"/>
                <a:ea typeface="+mn-ea"/>
                <a:cs typeface="+mn-cs"/>
              </a:rPr>
              <a:t> story about how we come to have our geometrical concepts, like </a:t>
            </a:r>
            <a:r>
              <a:rPr lang="en-US" sz="1200" kern="1200" dirty="0" err="1">
                <a:solidFill>
                  <a:schemeClr val="tx1"/>
                </a:solidFill>
                <a:effectLst/>
                <a:latin typeface="+mn-lt"/>
                <a:ea typeface="+mn-ea"/>
                <a:cs typeface="+mn-cs"/>
              </a:rPr>
              <a:t>Strawson’s</a:t>
            </a:r>
            <a:r>
              <a:rPr lang="en-US" sz="1200" kern="1200" dirty="0">
                <a:solidFill>
                  <a:schemeClr val="tx1"/>
                </a:solidFill>
                <a:effectLst/>
                <a:latin typeface="+mn-lt"/>
                <a:ea typeface="+mn-ea"/>
                <a:cs typeface="+mn-cs"/>
              </a:rPr>
              <a:t> earlier account of “</a:t>
            </a:r>
            <a:r>
              <a:rPr lang="en-US" sz="1200" kern="1200" dirty="0" err="1">
                <a:solidFill>
                  <a:schemeClr val="tx1"/>
                </a:solidFill>
                <a:effectLst/>
                <a:latin typeface="+mn-lt"/>
                <a:ea typeface="+mn-ea"/>
                <a:cs typeface="+mn-cs"/>
              </a:rPr>
              <a:t>picturable</a:t>
            </a:r>
            <a:r>
              <a:rPr lang="en-US" sz="1200" kern="1200" dirty="0">
                <a:solidFill>
                  <a:schemeClr val="tx1"/>
                </a:solidFill>
                <a:effectLst/>
                <a:latin typeface="+mn-lt"/>
                <a:ea typeface="+mn-ea"/>
                <a:cs typeface="+mn-cs"/>
              </a:rPr>
              <a:t> meanings,” still puts too much weight on the role of </a:t>
            </a:r>
            <a:r>
              <a:rPr lang="en-US" sz="1200" i="1" kern="1200" dirty="0">
                <a:solidFill>
                  <a:schemeClr val="tx1"/>
                </a:solidFill>
                <a:effectLst/>
                <a:latin typeface="+mn-lt"/>
                <a:ea typeface="+mn-ea"/>
                <a:cs typeface="+mn-cs"/>
              </a:rPr>
              <a:t>visual experience</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Again, on </a:t>
            </a:r>
            <a:r>
              <a:rPr lang="en-US" sz="1200" kern="1200" dirty="0" err="1">
                <a:solidFill>
                  <a:schemeClr val="tx1"/>
                </a:solidFill>
                <a:effectLst/>
                <a:latin typeface="+mn-lt"/>
                <a:ea typeface="+mn-ea"/>
                <a:cs typeface="+mn-cs"/>
              </a:rPr>
              <a:t>Giaquinto’s</a:t>
            </a:r>
            <a:r>
              <a:rPr lang="en-US" sz="1200" kern="1200" dirty="0">
                <a:solidFill>
                  <a:schemeClr val="tx1"/>
                </a:solidFill>
                <a:effectLst/>
                <a:latin typeface="+mn-lt"/>
                <a:ea typeface="+mn-ea"/>
                <a:cs typeface="+mn-cs"/>
              </a:rPr>
              <a:t> picture, the features included in our geometrical concept are those that a “perceptual circle must appear to have in order to look perfect.” But, I claim, a concept of this sort—one derived from features that perceived circles “appear to have”—could never distinguish between a continuous curve and a merely dense one. [CONT]</a:t>
            </a:r>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77</a:t>
            </a:fld>
            <a:endParaRPr lang="en-US"/>
          </a:p>
        </p:txBody>
      </p:sp>
    </p:spTree>
    <p:extLst>
      <p:ext uri="{BB962C8B-B14F-4D97-AF65-F5344CB8AC3E}">
        <p14:creationId xmlns:p14="http://schemas.microsoft.com/office/powerpoint/2010/main" val="7527226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see why, consider what it would be for a figure to appear to have the property of mere-denseness. A curve that is merely dense, as I noted in my discussion of </a:t>
            </a:r>
            <a:r>
              <a:rPr lang="en-US" sz="1200" kern="1200" dirty="0" err="1">
                <a:solidFill>
                  <a:schemeClr val="tx1"/>
                </a:solidFill>
                <a:effectLst/>
                <a:latin typeface="+mn-lt"/>
                <a:ea typeface="+mn-ea"/>
                <a:cs typeface="+mn-cs"/>
              </a:rPr>
              <a:t>Strawson</a:t>
            </a:r>
            <a:r>
              <a:rPr lang="en-US" sz="1200" kern="1200" dirty="0">
                <a:solidFill>
                  <a:schemeClr val="tx1"/>
                </a:solidFill>
                <a:effectLst/>
                <a:latin typeface="+mn-lt"/>
                <a:ea typeface="+mn-ea"/>
                <a:cs typeface="+mn-cs"/>
              </a:rPr>
              <a:t>, would have no </a:t>
            </a:r>
            <a:r>
              <a:rPr lang="en-US" sz="1200" i="1" kern="1200" dirty="0">
                <a:solidFill>
                  <a:schemeClr val="tx1"/>
                </a:solidFill>
                <a:effectLst/>
                <a:latin typeface="+mn-lt"/>
                <a:ea typeface="+mn-ea"/>
                <a:cs typeface="+mn-cs"/>
              </a:rPr>
              <a:t>visible</a:t>
            </a:r>
            <a:r>
              <a:rPr lang="en-US" sz="1200" kern="1200" dirty="0">
                <a:solidFill>
                  <a:schemeClr val="tx1"/>
                </a:solidFill>
                <a:effectLst/>
                <a:latin typeface="+mn-lt"/>
                <a:ea typeface="+mn-ea"/>
                <a:cs typeface="+mn-cs"/>
              </a:rPr>
              <a:t> gaps </a:t>
            </a:r>
            <a:r>
              <a:rPr lang="mr-IN"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this is what came out of the discussion of </a:t>
            </a:r>
            <a:r>
              <a:rPr lang="en-US" sz="1200" kern="1200" dirty="0" err="1">
                <a:solidFill>
                  <a:schemeClr val="tx1"/>
                </a:solidFill>
                <a:effectLst/>
                <a:latin typeface="+mn-lt"/>
                <a:ea typeface="+mn-ea"/>
                <a:cs typeface="+mn-cs"/>
              </a:rPr>
              <a:t>Strawson</a:t>
            </a:r>
            <a:r>
              <a:rPr lang="en-US" sz="1200" kern="1200" dirty="0">
                <a:solidFill>
                  <a:schemeClr val="tx1"/>
                </a:solidFill>
                <a:effectLst/>
                <a:latin typeface="+mn-lt"/>
                <a:ea typeface="+mn-ea"/>
                <a:cs typeface="+mn-cs"/>
              </a:rPr>
              <a:t>. So lacking any visible gaps seems to be the way a circle would appear, if it appeared to have the property of mere-denseness. And that is precisely how, on </a:t>
            </a:r>
            <a:r>
              <a:rPr lang="en-US" sz="1200" kern="1200" dirty="0" err="1">
                <a:solidFill>
                  <a:schemeClr val="tx1"/>
                </a:solidFill>
                <a:effectLst/>
                <a:latin typeface="+mn-lt"/>
                <a:ea typeface="+mn-ea"/>
                <a:cs typeface="+mn-cs"/>
              </a:rPr>
              <a:t>Giaquinto’s</a:t>
            </a:r>
            <a:r>
              <a:rPr lang="en-US" sz="1200" kern="1200" dirty="0">
                <a:solidFill>
                  <a:schemeClr val="tx1"/>
                </a:solidFill>
                <a:effectLst/>
                <a:latin typeface="+mn-lt"/>
                <a:ea typeface="+mn-ea"/>
                <a:cs typeface="+mn-cs"/>
              </a:rPr>
              <a:t> own account, a perfect-looking circle looks: it has no visible gaps. Thus, a perfect-looking circle is one that </a:t>
            </a:r>
            <a:r>
              <a:rPr lang="en-US" sz="1200" i="1" kern="1200" dirty="0">
                <a:solidFill>
                  <a:schemeClr val="tx1"/>
                </a:solidFill>
                <a:effectLst/>
                <a:latin typeface="+mn-lt"/>
                <a:ea typeface="+mn-ea"/>
                <a:cs typeface="+mn-cs"/>
              </a:rPr>
              <a:t>appears</a:t>
            </a:r>
            <a:r>
              <a:rPr lang="en-US" sz="1200" kern="1200" dirty="0">
                <a:solidFill>
                  <a:schemeClr val="tx1"/>
                </a:solidFill>
                <a:effectLst/>
                <a:latin typeface="+mn-lt"/>
                <a:ea typeface="+mn-ea"/>
                <a:cs typeface="+mn-cs"/>
              </a:rPr>
              <a:t> to be merely-dense. But then, according to </a:t>
            </a:r>
            <a:r>
              <a:rPr lang="en-US" sz="1200" kern="1200" dirty="0" err="1">
                <a:solidFill>
                  <a:schemeClr val="tx1"/>
                </a:solidFill>
                <a:effectLst/>
                <a:latin typeface="+mn-lt"/>
                <a:ea typeface="+mn-ea"/>
                <a:cs typeface="+mn-cs"/>
              </a:rPr>
              <a:t>Giaquinto’s</a:t>
            </a:r>
            <a:r>
              <a:rPr lang="en-US" sz="1200" kern="1200" dirty="0">
                <a:solidFill>
                  <a:schemeClr val="tx1"/>
                </a:solidFill>
                <a:effectLst/>
                <a:latin typeface="+mn-lt"/>
                <a:ea typeface="+mn-ea"/>
                <a:cs typeface="+mn-cs"/>
              </a:rPr>
              <a:t> own definition, a circle that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perfect would be one that </a:t>
            </a:r>
            <a:r>
              <a:rPr lang="en-US" sz="1200" i="1" kern="1200" dirty="0">
                <a:solidFill>
                  <a:schemeClr val="tx1"/>
                </a:solidFill>
                <a:effectLst/>
                <a:latin typeface="+mn-lt"/>
                <a:ea typeface="+mn-ea"/>
                <a:cs typeface="+mn-cs"/>
              </a:rPr>
              <a:t>is</a:t>
            </a:r>
            <a:r>
              <a:rPr lang="en-US" sz="1200" kern="1200" dirty="0">
                <a:solidFill>
                  <a:schemeClr val="tx1"/>
                </a:solidFill>
                <a:effectLst/>
                <a:latin typeface="+mn-lt"/>
                <a:ea typeface="+mn-ea"/>
                <a:cs typeface="+mn-cs"/>
              </a:rPr>
              <a:t> merely-dense. So our geometrical concept of a circle—our concept of a perfect circle, as defined in this perceptual way—would be a concept of a merely-dense curve. But then that concept couldn’t possibly rule out the defective model after all.</a:t>
            </a:r>
            <a:r>
              <a:rPr lang="en-US" sz="1200" kern="1200" baseline="0" dirty="0">
                <a:solidFill>
                  <a:schemeClr val="tx1"/>
                </a:solidFill>
                <a:effectLst/>
                <a:latin typeface="+mn-lt"/>
                <a:ea typeface="+mn-ea"/>
                <a:cs typeface="+mn-cs"/>
              </a:rPr>
              <a:t> [CONT]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6107D7-6865-6543-AE55-EC5D54489414}" type="slidenum">
              <a:rPr lang="en-US" smtClean="0"/>
              <a:t>78</a:t>
            </a:fld>
            <a:endParaRPr lang="en-US"/>
          </a:p>
        </p:txBody>
      </p:sp>
    </p:spTree>
    <p:extLst>
      <p:ext uri="{BB962C8B-B14F-4D97-AF65-F5344CB8AC3E}">
        <p14:creationId xmlns:p14="http://schemas.microsoft.com/office/powerpoint/2010/main" val="20222328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a:t>
            </a:r>
            <a:r>
              <a:rPr lang="en-US" sz="1200" kern="1200" dirty="0" err="1">
                <a:solidFill>
                  <a:schemeClr val="tx1"/>
                </a:solidFill>
                <a:effectLst/>
                <a:latin typeface="+mn-lt"/>
                <a:ea typeface="+mn-ea"/>
                <a:cs typeface="+mn-cs"/>
              </a:rPr>
              <a:t>Giaquinto</a:t>
            </a:r>
            <a:r>
              <a:rPr lang="en-US" sz="1200" kern="1200" dirty="0">
                <a:solidFill>
                  <a:schemeClr val="tx1"/>
                </a:solidFill>
                <a:effectLst/>
                <a:latin typeface="+mn-lt"/>
                <a:ea typeface="+mn-ea"/>
                <a:cs typeface="+mn-cs"/>
              </a:rPr>
              <a:t> might protest that a circle can’t </a:t>
            </a:r>
            <a:r>
              <a:rPr lang="en-US" sz="1200" i="1" kern="1200" dirty="0">
                <a:solidFill>
                  <a:schemeClr val="tx1"/>
                </a:solidFill>
                <a:effectLst/>
                <a:latin typeface="+mn-lt"/>
                <a:ea typeface="+mn-ea"/>
                <a:cs typeface="+mn-cs"/>
              </a:rPr>
              <a:t>look</a:t>
            </a:r>
            <a:r>
              <a:rPr lang="en-US" sz="1200" kern="1200" dirty="0">
                <a:solidFill>
                  <a:schemeClr val="tx1"/>
                </a:solidFill>
                <a:effectLst/>
                <a:latin typeface="+mn-lt"/>
                <a:ea typeface="+mn-ea"/>
                <a:cs typeface="+mn-cs"/>
              </a:rPr>
              <a:t> to be merely-dense: to have gaps, but only ones that are invisible. In a sense, this is surely right: since the gaps in question are invisible, they won’t affect the way the circle looks. But it seems equally true, then, that a circle can’t </a:t>
            </a:r>
            <a:r>
              <a:rPr lang="en-US" sz="1200" i="1" kern="1200" dirty="0">
                <a:solidFill>
                  <a:schemeClr val="tx1"/>
                </a:solidFill>
                <a:effectLst/>
                <a:latin typeface="+mn-lt"/>
                <a:ea typeface="+mn-ea"/>
                <a:cs typeface="+mn-cs"/>
              </a:rPr>
              <a:t>look</a:t>
            </a:r>
            <a:r>
              <a:rPr lang="en-US" sz="1200" kern="1200" dirty="0">
                <a:solidFill>
                  <a:schemeClr val="tx1"/>
                </a:solidFill>
                <a:effectLst/>
                <a:latin typeface="+mn-lt"/>
                <a:ea typeface="+mn-ea"/>
                <a:cs typeface="+mn-cs"/>
              </a:rPr>
              <a:t> to be genuinely continuous, </a:t>
            </a:r>
            <a:r>
              <a:rPr lang="en-US" sz="1200" i="1" kern="1200" dirty="0">
                <a:solidFill>
                  <a:schemeClr val="tx1"/>
                </a:solidFill>
                <a:effectLst/>
                <a:latin typeface="+mn-lt"/>
                <a:ea typeface="+mn-ea"/>
                <a:cs typeface="+mn-cs"/>
              </a:rPr>
              <a:t>rather than</a:t>
            </a:r>
            <a:r>
              <a:rPr lang="en-US" sz="1200" kern="1200" dirty="0">
                <a:solidFill>
                  <a:schemeClr val="tx1"/>
                </a:solidFill>
                <a:effectLst/>
                <a:latin typeface="+mn-lt"/>
                <a:ea typeface="+mn-ea"/>
                <a:cs typeface="+mn-cs"/>
              </a:rPr>
              <a:t> merely-dense: the </a:t>
            </a:r>
            <a:r>
              <a:rPr lang="en-US" sz="1200" i="1" kern="1200" dirty="0">
                <a:solidFill>
                  <a:schemeClr val="tx1"/>
                </a:solidFill>
                <a:effectLst/>
                <a:latin typeface="+mn-lt"/>
                <a:ea typeface="+mn-ea"/>
                <a:cs typeface="+mn-cs"/>
              </a:rPr>
              <a:t>absence </a:t>
            </a:r>
            <a:r>
              <a:rPr lang="en-US" sz="1200" kern="1200" dirty="0">
                <a:solidFill>
                  <a:schemeClr val="tx1"/>
                </a:solidFill>
                <a:effectLst/>
                <a:latin typeface="+mn-lt"/>
                <a:ea typeface="+mn-ea"/>
                <a:cs typeface="+mn-cs"/>
              </a:rPr>
              <a:t>of such invisible gaps, which is what distinguishes the continuous curve from the merely-dense one, also won’t affect the way the curve looks. There is nothing in the way a circle looks—even when it “looks perfect”—that privileges the property of continuity over mere denseness. And so a concept of a circle that </a:t>
            </a:r>
            <a:r>
              <a:rPr lang="en-US" sz="1200" i="1" kern="1200" dirty="0">
                <a:solidFill>
                  <a:schemeClr val="tx1"/>
                </a:solidFill>
                <a:effectLst/>
                <a:latin typeface="+mn-lt"/>
                <a:ea typeface="+mn-ea"/>
                <a:cs typeface="+mn-cs"/>
              </a:rPr>
              <a:t>is</a:t>
            </a:r>
            <a:r>
              <a:rPr lang="en-US" sz="1200" kern="1200" dirty="0">
                <a:solidFill>
                  <a:schemeClr val="tx1"/>
                </a:solidFill>
                <a:effectLst/>
                <a:latin typeface="+mn-lt"/>
                <a:ea typeface="+mn-ea"/>
                <a:cs typeface="+mn-cs"/>
              </a:rPr>
              <a:t> the way a perfect circle </a:t>
            </a:r>
            <a:r>
              <a:rPr lang="en-US" sz="1200" i="1" kern="1200" dirty="0">
                <a:solidFill>
                  <a:schemeClr val="tx1"/>
                </a:solidFill>
                <a:effectLst/>
                <a:latin typeface="+mn-lt"/>
                <a:ea typeface="+mn-ea"/>
                <a:cs typeface="+mn-cs"/>
              </a:rPr>
              <a:t>looks</a:t>
            </a:r>
            <a:r>
              <a:rPr lang="en-US" sz="1200" kern="1200" dirty="0">
                <a:solidFill>
                  <a:schemeClr val="tx1"/>
                </a:solidFill>
                <a:effectLst/>
                <a:latin typeface="+mn-lt"/>
                <a:ea typeface="+mn-ea"/>
                <a:cs typeface="+mn-cs"/>
              </a:rPr>
              <a:t> cannot do the work of ruling out the merely-dense defective model of </a:t>
            </a:r>
            <a:r>
              <a:rPr lang="en-US" sz="1200" i="1" kern="1200" dirty="0">
                <a:solidFill>
                  <a:schemeClr val="tx1"/>
                </a:solidFill>
                <a:effectLst/>
                <a:latin typeface="+mn-lt"/>
                <a:ea typeface="+mn-ea"/>
                <a:cs typeface="+mn-cs"/>
              </a:rPr>
              <a:t>Elements</a:t>
            </a:r>
            <a:r>
              <a:rPr lang="en-US" sz="1200" i="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I.1.</a:t>
            </a:r>
            <a:r>
              <a:rPr lang="en-US" sz="1200" kern="1200" baseline="0" dirty="0">
                <a:solidFill>
                  <a:schemeClr val="tx1"/>
                </a:solidFill>
                <a:effectLst/>
                <a:latin typeface="+mn-lt"/>
                <a:ea typeface="+mn-ea"/>
                <a:cs typeface="+mn-cs"/>
              </a:rPr>
              <a:t> [SECTION BREAK]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6107D7-6865-6543-AE55-EC5D54489414}" type="slidenum">
              <a:rPr lang="en-US" smtClean="0"/>
              <a:t>79</a:t>
            </a:fld>
            <a:endParaRPr lang="en-US"/>
          </a:p>
        </p:txBody>
      </p:sp>
    </p:spTree>
    <p:extLst>
      <p:ext uri="{BB962C8B-B14F-4D97-AF65-F5344CB8AC3E}">
        <p14:creationId xmlns:p14="http://schemas.microsoft.com/office/powerpoint/2010/main" val="9899100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reason I want to focus on this kind</a:t>
            </a:r>
            <a:r>
              <a:rPr lang="en-US" sz="1200" kern="1200" baseline="0" dirty="0">
                <a:solidFill>
                  <a:schemeClr val="tx1"/>
                </a:solidFill>
                <a:effectLst/>
                <a:latin typeface="+mn-lt"/>
                <a:ea typeface="+mn-ea"/>
                <a:cs typeface="+mn-cs"/>
              </a:rPr>
              <a:t> of descriptive metaphysical question is that, </a:t>
            </a:r>
            <a:r>
              <a:rPr lang="en-US" sz="1200" kern="1200" dirty="0">
                <a:solidFill>
                  <a:schemeClr val="tx1"/>
                </a:solidFill>
                <a:effectLst/>
                <a:latin typeface="+mn-lt"/>
                <a:ea typeface="+mn-ea"/>
                <a:cs typeface="+mn-cs"/>
              </a:rPr>
              <a:t>in an important sense, questions about the nature of our spatial representations are prior to the questions about the structure of space and space-time engendered by Einstein’s discoveries. For in understanding how to interpret contemporary scientific theories of spatiotemporal structure, we need to get clear on how our actual concepts of spatial properties represent the world around us. Spatial concepts and perception of spatial properties play central roles at each step of our scientific investigations, including investigations of the structure of space-time itself. To give just one example: Eddington’s empirical confirmation of general relativity involved the measurement of the distance between images of stars on superimposed photographic plates – a measurement carried out under the assumption that the measuring device and the plates themselves conformed to our mathematical concepts of spatial relations like Pythagorean distance. Thus, the evidence such experiments provide in support of Einstein’s theories is itself dependent on our perceptual and mathematical representations of the spatial features of our experimental devices.</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36107D7-6865-6543-AE55-EC5D54489414}" type="slidenum">
              <a:rPr lang="en-US" smtClean="0"/>
              <a:t>80</a:t>
            </a:fld>
            <a:endParaRPr lang="en-US"/>
          </a:p>
        </p:txBody>
      </p:sp>
    </p:spTree>
    <p:extLst>
      <p:ext uri="{BB962C8B-B14F-4D97-AF65-F5344CB8AC3E}">
        <p14:creationId xmlns:p14="http://schemas.microsoft.com/office/powerpoint/2010/main" val="1885730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8</a:t>
            </a:fld>
            <a:endParaRPr lang="en-US"/>
          </a:p>
        </p:txBody>
      </p:sp>
    </p:spTree>
    <p:extLst>
      <p:ext uri="{BB962C8B-B14F-4D97-AF65-F5344CB8AC3E}">
        <p14:creationId xmlns:p14="http://schemas.microsoft.com/office/powerpoint/2010/main" val="1013588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6107D7-6865-6543-AE55-EC5D54489414}" type="slidenum">
              <a:rPr lang="en-US" smtClean="0"/>
              <a:t>9</a:t>
            </a:fld>
            <a:endParaRPr lang="en-US"/>
          </a:p>
        </p:txBody>
      </p:sp>
    </p:spTree>
    <p:extLst>
      <p:ext uri="{BB962C8B-B14F-4D97-AF65-F5344CB8AC3E}">
        <p14:creationId xmlns:p14="http://schemas.microsoft.com/office/powerpoint/2010/main" val="1913383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C2C11E-E18B-8B4C-B8FE-1704E3BEF955}" type="datetimeFigureOut">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FB707-CE08-6440-A28A-146CE757D719}" type="slidenum">
              <a:rPr lang="en-US" smtClean="0"/>
              <a:t>‹#›</a:t>
            </a:fld>
            <a:endParaRPr lang="en-US"/>
          </a:p>
        </p:txBody>
      </p:sp>
    </p:spTree>
    <p:extLst>
      <p:ext uri="{BB962C8B-B14F-4D97-AF65-F5344CB8AC3E}">
        <p14:creationId xmlns:p14="http://schemas.microsoft.com/office/powerpoint/2010/main" val="1412649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2C11E-E18B-8B4C-B8FE-1704E3BEF955}" type="datetimeFigureOut">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FB707-CE08-6440-A28A-146CE757D719}" type="slidenum">
              <a:rPr lang="en-US" smtClean="0"/>
              <a:t>‹#›</a:t>
            </a:fld>
            <a:endParaRPr lang="en-US"/>
          </a:p>
        </p:txBody>
      </p:sp>
    </p:spTree>
    <p:extLst>
      <p:ext uri="{BB962C8B-B14F-4D97-AF65-F5344CB8AC3E}">
        <p14:creationId xmlns:p14="http://schemas.microsoft.com/office/powerpoint/2010/main" val="3797742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2C11E-E18B-8B4C-B8FE-1704E3BEF955}" type="datetimeFigureOut">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FB707-CE08-6440-A28A-146CE757D719}" type="slidenum">
              <a:rPr lang="en-US" smtClean="0"/>
              <a:t>‹#›</a:t>
            </a:fld>
            <a:endParaRPr lang="en-US"/>
          </a:p>
        </p:txBody>
      </p:sp>
    </p:spTree>
    <p:extLst>
      <p:ext uri="{BB962C8B-B14F-4D97-AF65-F5344CB8AC3E}">
        <p14:creationId xmlns:p14="http://schemas.microsoft.com/office/powerpoint/2010/main" val="2175571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2C11E-E18B-8B4C-B8FE-1704E3BEF955}" type="datetimeFigureOut">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FB707-CE08-6440-A28A-146CE757D719}" type="slidenum">
              <a:rPr lang="en-US" smtClean="0"/>
              <a:t>‹#›</a:t>
            </a:fld>
            <a:endParaRPr lang="en-US"/>
          </a:p>
        </p:txBody>
      </p:sp>
    </p:spTree>
    <p:extLst>
      <p:ext uri="{BB962C8B-B14F-4D97-AF65-F5344CB8AC3E}">
        <p14:creationId xmlns:p14="http://schemas.microsoft.com/office/powerpoint/2010/main" val="55318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C2C11E-E18B-8B4C-B8FE-1704E3BEF955}" type="datetimeFigureOut">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4FB707-CE08-6440-A28A-146CE757D719}" type="slidenum">
              <a:rPr lang="en-US" smtClean="0"/>
              <a:t>‹#›</a:t>
            </a:fld>
            <a:endParaRPr lang="en-US"/>
          </a:p>
        </p:txBody>
      </p:sp>
    </p:spTree>
    <p:extLst>
      <p:ext uri="{BB962C8B-B14F-4D97-AF65-F5344CB8AC3E}">
        <p14:creationId xmlns:p14="http://schemas.microsoft.com/office/powerpoint/2010/main" val="321892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C2C11E-E18B-8B4C-B8FE-1704E3BEF955}" type="datetimeFigureOut">
              <a:rPr lang="en-US" smtClean="0"/>
              <a:t>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FB707-CE08-6440-A28A-146CE757D719}" type="slidenum">
              <a:rPr lang="en-US" smtClean="0"/>
              <a:t>‹#›</a:t>
            </a:fld>
            <a:endParaRPr lang="en-US"/>
          </a:p>
        </p:txBody>
      </p:sp>
    </p:spTree>
    <p:extLst>
      <p:ext uri="{BB962C8B-B14F-4D97-AF65-F5344CB8AC3E}">
        <p14:creationId xmlns:p14="http://schemas.microsoft.com/office/powerpoint/2010/main" val="112347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C2C11E-E18B-8B4C-B8FE-1704E3BEF955}" type="datetimeFigureOut">
              <a:rPr lang="en-US" smtClean="0"/>
              <a:t>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4FB707-CE08-6440-A28A-146CE757D719}" type="slidenum">
              <a:rPr lang="en-US" smtClean="0"/>
              <a:t>‹#›</a:t>
            </a:fld>
            <a:endParaRPr lang="en-US"/>
          </a:p>
        </p:txBody>
      </p:sp>
    </p:spTree>
    <p:extLst>
      <p:ext uri="{BB962C8B-B14F-4D97-AF65-F5344CB8AC3E}">
        <p14:creationId xmlns:p14="http://schemas.microsoft.com/office/powerpoint/2010/main" val="2187471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C2C11E-E18B-8B4C-B8FE-1704E3BEF955}" type="datetimeFigureOut">
              <a:rPr lang="en-US" smtClean="0"/>
              <a:t>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4FB707-CE08-6440-A28A-146CE757D719}" type="slidenum">
              <a:rPr lang="en-US" smtClean="0"/>
              <a:t>‹#›</a:t>
            </a:fld>
            <a:endParaRPr lang="en-US"/>
          </a:p>
        </p:txBody>
      </p:sp>
    </p:spTree>
    <p:extLst>
      <p:ext uri="{BB962C8B-B14F-4D97-AF65-F5344CB8AC3E}">
        <p14:creationId xmlns:p14="http://schemas.microsoft.com/office/powerpoint/2010/main" val="4283114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2C11E-E18B-8B4C-B8FE-1704E3BEF955}" type="datetimeFigureOut">
              <a:rPr lang="en-US" smtClean="0"/>
              <a:t>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4FB707-CE08-6440-A28A-146CE757D719}" type="slidenum">
              <a:rPr lang="en-US" smtClean="0"/>
              <a:t>‹#›</a:t>
            </a:fld>
            <a:endParaRPr lang="en-US"/>
          </a:p>
        </p:txBody>
      </p:sp>
    </p:spTree>
    <p:extLst>
      <p:ext uri="{BB962C8B-B14F-4D97-AF65-F5344CB8AC3E}">
        <p14:creationId xmlns:p14="http://schemas.microsoft.com/office/powerpoint/2010/main" val="1275978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C2C11E-E18B-8B4C-B8FE-1704E3BEF955}" type="datetimeFigureOut">
              <a:rPr lang="en-US" smtClean="0"/>
              <a:t>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FB707-CE08-6440-A28A-146CE757D719}" type="slidenum">
              <a:rPr lang="en-US" smtClean="0"/>
              <a:t>‹#›</a:t>
            </a:fld>
            <a:endParaRPr lang="en-US"/>
          </a:p>
        </p:txBody>
      </p:sp>
    </p:spTree>
    <p:extLst>
      <p:ext uri="{BB962C8B-B14F-4D97-AF65-F5344CB8AC3E}">
        <p14:creationId xmlns:p14="http://schemas.microsoft.com/office/powerpoint/2010/main" val="262990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C2C11E-E18B-8B4C-B8FE-1704E3BEF955}" type="datetimeFigureOut">
              <a:rPr lang="en-US" smtClean="0"/>
              <a:t>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4FB707-CE08-6440-A28A-146CE757D719}" type="slidenum">
              <a:rPr lang="en-US" smtClean="0"/>
              <a:t>‹#›</a:t>
            </a:fld>
            <a:endParaRPr lang="en-US"/>
          </a:p>
        </p:txBody>
      </p:sp>
    </p:spTree>
    <p:extLst>
      <p:ext uri="{BB962C8B-B14F-4D97-AF65-F5344CB8AC3E}">
        <p14:creationId xmlns:p14="http://schemas.microsoft.com/office/powerpoint/2010/main" val="213060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2C11E-E18B-8B4C-B8FE-1704E3BEF955}" type="datetimeFigureOut">
              <a:rPr lang="en-US" smtClean="0"/>
              <a:t>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FB707-CE08-6440-A28A-146CE757D719}" type="slidenum">
              <a:rPr lang="en-US" smtClean="0"/>
              <a:t>‹#›</a:t>
            </a:fld>
            <a:endParaRPr lang="en-US"/>
          </a:p>
        </p:txBody>
      </p:sp>
    </p:spTree>
    <p:extLst>
      <p:ext uri="{BB962C8B-B14F-4D97-AF65-F5344CB8AC3E}">
        <p14:creationId xmlns:p14="http://schemas.microsoft.com/office/powerpoint/2010/main" val="3627806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02"/>
            <a:ext cx="8229600" cy="5793562"/>
          </a:xfrm>
        </p:spPr>
        <p:txBody>
          <a:bodyPr>
            <a:normAutofit/>
          </a:bodyPr>
          <a:lstStyle/>
          <a:p>
            <a:pPr marL="0" indent="0">
              <a:buNone/>
            </a:pPr>
            <a:endParaRPr lang="en-US" dirty="0"/>
          </a:p>
          <a:p>
            <a:pPr marL="0" indent="0">
              <a:buNone/>
            </a:pPr>
            <a:endParaRPr lang="en-US" dirty="0"/>
          </a:p>
          <a:p>
            <a:pPr marL="0" indent="0" algn="ctr">
              <a:buNone/>
            </a:pPr>
            <a:r>
              <a:rPr lang="en-US" sz="4200" i="1" dirty="0"/>
              <a:t>A Priori </a:t>
            </a:r>
            <a:r>
              <a:rPr lang="en-US" sz="4200" dirty="0"/>
              <a:t>Concepts in Euclidean Proof</a:t>
            </a:r>
          </a:p>
          <a:p>
            <a:pPr marL="0" indent="0" algn="ctr">
              <a:buNone/>
            </a:pPr>
            <a:r>
              <a:rPr lang="en-US" sz="2800" dirty="0"/>
              <a:t>Peter Epstein</a:t>
            </a:r>
          </a:p>
          <a:p>
            <a:pPr marL="0" indent="0" algn="ctr">
              <a:buNone/>
            </a:pPr>
            <a:r>
              <a:rPr lang="en-US" sz="2400" dirty="0"/>
              <a:t>Brandeis University</a:t>
            </a:r>
          </a:p>
          <a:p>
            <a:pPr marL="0" indent="0" algn="ctr">
              <a:buNone/>
            </a:pPr>
            <a:endParaRPr lang="en-US" sz="2400" dirty="0"/>
          </a:p>
          <a:p>
            <a:pPr marL="0" indent="0" algn="ctr">
              <a:buNone/>
            </a:pPr>
            <a:endParaRPr lang="en-US" sz="2400" dirty="0"/>
          </a:p>
          <a:p>
            <a:pPr marL="0" indent="0" algn="ctr">
              <a:buNone/>
            </a:pPr>
            <a:r>
              <a:rPr lang="en-US" sz="2000" dirty="0"/>
              <a:t>Current Directions in the Philosophy of Mathematics</a:t>
            </a:r>
          </a:p>
          <a:p>
            <a:pPr marL="0" indent="0" algn="ctr">
              <a:buNone/>
            </a:pPr>
            <a:r>
              <a:rPr lang="en-US" sz="2000" dirty="0"/>
              <a:t>Joint Mathematics Meeting</a:t>
            </a:r>
          </a:p>
          <a:p>
            <a:pPr marL="0" indent="0" algn="ctr">
              <a:buNone/>
            </a:pPr>
            <a:r>
              <a:rPr lang="en-US" sz="2000" dirty="0"/>
              <a:t>Boston, MA</a:t>
            </a:r>
          </a:p>
          <a:p>
            <a:pPr marL="0" indent="0" algn="ctr">
              <a:buNone/>
            </a:pPr>
            <a:r>
              <a:rPr lang="en-US" sz="2000" dirty="0"/>
              <a:t>January 5, 2023</a:t>
            </a:r>
          </a:p>
        </p:txBody>
      </p:sp>
    </p:spTree>
    <p:extLst>
      <p:ext uri="{BB962C8B-B14F-4D97-AF65-F5344CB8AC3E}">
        <p14:creationId xmlns:p14="http://schemas.microsoft.com/office/powerpoint/2010/main" val="679424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52447" y="913893"/>
            <a:ext cx="7607706" cy="4990413"/>
            <a:chOff x="1218772" y="1475184"/>
            <a:chExt cx="5696157" cy="3797438"/>
          </a:xfrm>
        </p:grpSpPr>
        <p:sp>
          <p:nvSpPr>
            <p:cNvPr id="9" name="Oval 8"/>
            <p:cNvSpPr/>
            <p:nvPr/>
          </p:nvSpPr>
          <p:spPr>
            <a:xfrm>
              <a:off x="1218772" y="1475184"/>
              <a:ext cx="3797438" cy="379743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Oval 9"/>
            <p:cNvSpPr/>
            <p:nvPr/>
          </p:nvSpPr>
          <p:spPr>
            <a:xfrm>
              <a:off x="3117491" y="1475184"/>
              <a:ext cx="3797438" cy="3797438"/>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3" name="TextBox 12"/>
          <p:cNvSpPr txBox="1"/>
          <p:nvPr/>
        </p:nvSpPr>
        <p:spPr>
          <a:xfrm>
            <a:off x="140361" y="3104300"/>
            <a:ext cx="468698" cy="646331"/>
          </a:xfrm>
          <a:prstGeom prst="rect">
            <a:avLst/>
          </a:prstGeom>
          <a:noFill/>
        </p:spPr>
        <p:txBody>
          <a:bodyPr wrap="none" rtlCol="0">
            <a:spAutoFit/>
          </a:bodyPr>
          <a:lstStyle/>
          <a:p>
            <a:r>
              <a:rPr lang="en-US" sz="3600" dirty="0"/>
              <a:t>D</a:t>
            </a:r>
          </a:p>
        </p:txBody>
      </p:sp>
      <p:sp>
        <p:nvSpPr>
          <p:cNvPr id="14" name="TextBox 13"/>
          <p:cNvSpPr txBox="1"/>
          <p:nvPr/>
        </p:nvSpPr>
        <p:spPr>
          <a:xfrm>
            <a:off x="8292439" y="3104300"/>
            <a:ext cx="410088" cy="646331"/>
          </a:xfrm>
          <a:prstGeom prst="rect">
            <a:avLst/>
          </a:prstGeom>
          <a:noFill/>
        </p:spPr>
        <p:txBody>
          <a:bodyPr wrap="none" rtlCol="0">
            <a:spAutoFit/>
          </a:bodyPr>
          <a:lstStyle/>
          <a:p>
            <a:r>
              <a:rPr lang="en-US" sz="3600" dirty="0"/>
              <a:t>E</a:t>
            </a:r>
          </a:p>
        </p:txBody>
      </p:sp>
      <p:sp>
        <p:nvSpPr>
          <p:cNvPr id="15" name="TextBox 14"/>
          <p:cNvSpPr txBox="1"/>
          <p:nvPr/>
        </p:nvSpPr>
        <p:spPr>
          <a:xfrm>
            <a:off x="5767745" y="3384562"/>
            <a:ext cx="435786" cy="646331"/>
          </a:xfrm>
          <a:prstGeom prst="rect">
            <a:avLst/>
          </a:prstGeom>
          <a:noFill/>
        </p:spPr>
        <p:txBody>
          <a:bodyPr wrap="none" rtlCol="0">
            <a:spAutoFit/>
          </a:bodyPr>
          <a:lstStyle/>
          <a:p>
            <a:r>
              <a:rPr lang="en-US" sz="3600" dirty="0"/>
              <a:t>B</a:t>
            </a:r>
          </a:p>
        </p:txBody>
      </p:sp>
      <p:sp>
        <p:nvSpPr>
          <p:cNvPr id="16" name="TextBox 15"/>
          <p:cNvSpPr txBox="1"/>
          <p:nvPr/>
        </p:nvSpPr>
        <p:spPr>
          <a:xfrm>
            <a:off x="2719651" y="3296794"/>
            <a:ext cx="453970" cy="646331"/>
          </a:xfrm>
          <a:prstGeom prst="rect">
            <a:avLst/>
          </a:prstGeom>
          <a:noFill/>
        </p:spPr>
        <p:txBody>
          <a:bodyPr wrap="none" rtlCol="0">
            <a:spAutoFit/>
          </a:bodyPr>
          <a:lstStyle/>
          <a:p>
            <a:r>
              <a:rPr lang="en-US" sz="3600" dirty="0"/>
              <a:t>A</a:t>
            </a:r>
          </a:p>
        </p:txBody>
      </p:sp>
      <p:sp>
        <p:nvSpPr>
          <p:cNvPr id="19" name="Oval 18"/>
          <p:cNvSpPr/>
          <p:nvPr/>
        </p:nvSpPr>
        <p:spPr>
          <a:xfrm>
            <a:off x="309052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678096"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8948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8225234"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6840454" y="132502"/>
            <a:ext cx="1873530" cy="646331"/>
          </a:xfrm>
          <a:prstGeom prst="rect">
            <a:avLst/>
          </a:prstGeom>
          <a:noFill/>
        </p:spPr>
        <p:txBody>
          <a:bodyPr wrap="none" rtlCol="0">
            <a:spAutoFit/>
          </a:bodyPr>
          <a:lstStyle/>
          <a:p>
            <a:r>
              <a:rPr lang="en-US" sz="3600" dirty="0"/>
              <a:t>Euclid I.1</a:t>
            </a:r>
          </a:p>
        </p:txBody>
      </p:sp>
      <p:cxnSp>
        <p:nvCxnSpPr>
          <p:cNvPr id="24" name="Straight Connector 23"/>
          <p:cNvCxnSpPr/>
          <p:nvPr/>
        </p:nvCxnSpPr>
        <p:spPr>
          <a:xfrm>
            <a:off x="3224937" y="3391949"/>
            <a:ext cx="2453159" cy="0"/>
          </a:xfrm>
          <a:prstGeom prst="line">
            <a:avLst/>
          </a:prstGeom>
          <a:ln w="254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258094" y="455668"/>
            <a:ext cx="430827" cy="646331"/>
          </a:xfrm>
          <a:prstGeom prst="rect">
            <a:avLst/>
          </a:prstGeom>
          <a:noFill/>
        </p:spPr>
        <p:txBody>
          <a:bodyPr wrap="none" rtlCol="0">
            <a:spAutoFit/>
          </a:bodyPr>
          <a:lstStyle/>
          <a:p>
            <a:r>
              <a:rPr lang="en-US" sz="3600" dirty="0"/>
              <a:t>C</a:t>
            </a:r>
          </a:p>
        </p:txBody>
      </p:sp>
      <p:sp>
        <p:nvSpPr>
          <p:cNvPr id="21" name="Oval 20"/>
          <p:cNvSpPr/>
          <p:nvPr/>
        </p:nvSpPr>
        <p:spPr>
          <a:xfrm>
            <a:off x="4391192" y="1155686"/>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438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52447" y="913893"/>
            <a:ext cx="7607706" cy="4990413"/>
            <a:chOff x="1218772" y="1475184"/>
            <a:chExt cx="5696157" cy="3797438"/>
          </a:xfrm>
        </p:grpSpPr>
        <p:sp>
          <p:nvSpPr>
            <p:cNvPr id="9" name="Oval 8"/>
            <p:cNvSpPr/>
            <p:nvPr/>
          </p:nvSpPr>
          <p:spPr>
            <a:xfrm>
              <a:off x="1218772" y="1475184"/>
              <a:ext cx="3797438" cy="379743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Oval 9"/>
            <p:cNvSpPr/>
            <p:nvPr/>
          </p:nvSpPr>
          <p:spPr>
            <a:xfrm>
              <a:off x="3117491" y="1475184"/>
              <a:ext cx="3797438" cy="3797438"/>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Isosceles Triangle 11"/>
            <p:cNvSpPr/>
            <p:nvPr/>
          </p:nvSpPr>
          <p:spPr>
            <a:xfrm>
              <a:off x="3117491" y="1724026"/>
              <a:ext cx="1898719" cy="1636827"/>
            </a:xfrm>
            <a:prstGeom prst="triangl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3" name="TextBox 12"/>
          <p:cNvSpPr txBox="1"/>
          <p:nvPr/>
        </p:nvSpPr>
        <p:spPr>
          <a:xfrm>
            <a:off x="140361" y="3104300"/>
            <a:ext cx="468698" cy="646331"/>
          </a:xfrm>
          <a:prstGeom prst="rect">
            <a:avLst/>
          </a:prstGeom>
          <a:noFill/>
        </p:spPr>
        <p:txBody>
          <a:bodyPr wrap="none" rtlCol="0">
            <a:spAutoFit/>
          </a:bodyPr>
          <a:lstStyle/>
          <a:p>
            <a:r>
              <a:rPr lang="en-US" sz="3600" dirty="0"/>
              <a:t>D</a:t>
            </a:r>
          </a:p>
        </p:txBody>
      </p:sp>
      <p:sp>
        <p:nvSpPr>
          <p:cNvPr id="14" name="TextBox 13"/>
          <p:cNvSpPr txBox="1"/>
          <p:nvPr/>
        </p:nvSpPr>
        <p:spPr>
          <a:xfrm>
            <a:off x="8292439" y="3104300"/>
            <a:ext cx="410088" cy="646331"/>
          </a:xfrm>
          <a:prstGeom prst="rect">
            <a:avLst/>
          </a:prstGeom>
          <a:noFill/>
        </p:spPr>
        <p:txBody>
          <a:bodyPr wrap="none" rtlCol="0">
            <a:spAutoFit/>
          </a:bodyPr>
          <a:lstStyle/>
          <a:p>
            <a:r>
              <a:rPr lang="en-US" sz="3600" dirty="0"/>
              <a:t>E</a:t>
            </a:r>
          </a:p>
        </p:txBody>
      </p:sp>
      <p:sp>
        <p:nvSpPr>
          <p:cNvPr id="15" name="TextBox 14"/>
          <p:cNvSpPr txBox="1"/>
          <p:nvPr/>
        </p:nvSpPr>
        <p:spPr>
          <a:xfrm>
            <a:off x="5767745" y="3384562"/>
            <a:ext cx="435786" cy="646331"/>
          </a:xfrm>
          <a:prstGeom prst="rect">
            <a:avLst/>
          </a:prstGeom>
          <a:noFill/>
        </p:spPr>
        <p:txBody>
          <a:bodyPr wrap="none" rtlCol="0">
            <a:spAutoFit/>
          </a:bodyPr>
          <a:lstStyle/>
          <a:p>
            <a:r>
              <a:rPr lang="en-US" sz="3600" dirty="0"/>
              <a:t>B</a:t>
            </a:r>
          </a:p>
        </p:txBody>
      </p:sp>
      <p:sp>
        <p:nvSpPr>
          <p:cNvPr id="16" name="TextBox 15"/>
          <p:cNvSpPr txBox="1"/>
          <p:nvPr/>
        </p:nvSpPr>
        <p:spPr>
          <a:xfrm>
            <a:off x="2719651" y="3296794"/>
            <a:ext cx="453970" cy="646331"/>
          </a:xfrm>
          <a:prstGeom prst="rect">
            <a:avLst/>
          </a:prstGeom>
          <a:noFill/>
        </p:spPr>
        <p:txBody>
          <a:bodyPr wrap="none" rtlCol="0">
            <a:spAutoFit/>
          </a:bodyPr>
          <a:lstStyle/>
          <a:p>
            <a:r>
              <a:rPr lang="en-US" sz="3600" dirty="0"/>
              <a:t>A</a:t>
            </a:r>
          </a:p>
        </p:txBody>
      </p:sp>
      <p:sp>
        <p:nvSpPr>
          <p:cNvPr id="17" name="TextBox 16"/>
          <p:cNvSpPr txBox="1"/>
          <p:nvPr/>
        </p:nvSpPr>
        <p:spPr>
          <a:xfrm>
            <a:off x="4258094" y="455668"/>
            <a:ext cx="430827" cy="646331"/>
          </a:xfrm>
          <a:prstGeom prst="rect">
            <a:avLst/>
          </a:prstGeom>
          <a:noFill/>
        </p:spPr>
        <p:txBody>
          <a:bodyPr wrap="none" rtlCol="0">
            <a:spAutoFit/>
          </a:bodyPr>
          <a:lstStyle/>
          <a:p>
            <a:r>
              <a:rPr lang="en-US" sz="3600" dirty="0"/>
              <a:t>C</a:t>
            </a:r>
          </a:p>
        </p:txBody>
      </p:sp>
      <p:sp>
        <p:nvSpPr>
          <p:cNvPr id="19" name="Oval 18"/>
          <p:cNvSpPr/>
          <p:nvPr/>
        </p:nvSpPr>
        <p:spPr>
          <a:xfrm>
            <a:off x="309052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678096"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4391192" y="1155686"/>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8948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8225234"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6840454" y="132502"/>
            <a:ext cx="1873530" cy="646331"/>
          </a:xfrm>
          <a:prstGeom prst="rect">
            <a:avLst/>
          </a:prstGeom>
          <a:noFill/>
        </p:spPr>
        <p:txBody>
          <a:bodyPr wrap="none" rtlCol="0">
            <a:spAutoFit/>
          </a:bodyPr>
          <a:lstStyle/>
          <a:p>
            <a:r>
              <a:rPr lang="en-US" sz="3600" dirty="0"/>
              <a:t>Euclid I.1</a:t>
            </a:r>
          </a:p>
        </p:txBody>
      </p:sp>
    </p:spTree>
    <p:extLst>
      <p:ext uri="{BB962C8B-B14F-4D97-AF65-F5344CB8AC3E}">
        <p14:creationId xmlns:p14="http://schemas.microsoft.com/office/powerpoint/2010/main" val="236338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52447" y="913893"/>
            <a:ext cx="7607706" cy="4990413"/>
            <a:chOff x="1218772" y="1475184"/>
            <a:chExt cx="5696157" cy="3797438"/>
          </a:xfrm>
        </p:grpSpPr>
        <p:sp>
          <p:nvSpPr>
            <p:cNvPr id="9" name="Oval 8"/>
            <p:cNvSpPr/>
            <p:nvPr/>
          </p:nvSpPr>
          <p:spPr>
            <a:xfrm>
              <a:off x="1218772" y="1475184"/>
              <a:ext cx="3797438" cy="379743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Oval 9"/>
            <p:cNvSpPr/>
            <p:nvPr/>
          </p:nvSpPr>
          <p:spPr>
            <a:xfrm>
              <a:off x="3117491" y="1475184"/>
              <a:ext cx="3797438" cy="3797438"/>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Isosceles Triangle 11"/>
            <p:cNvSpPr/>
            <p:nvPr/>
          </p:nvSpPr>
          <p:spPr>
            <a:xfrm>
              <a:off x="3117491" y="1724026"/>
              <a:ext cx="1898719" cy="1636827"/>
            </a:xfrm>
            <a:prstGeom prst="triangl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5" name="TextBox 14"/>
          <p:cNvSpPr txBox="1"/>
          <p:nvPr/>
        </p:nvSpPr>
        <p:spPr>
          <a:xfrm>
            <a:off x="5767745" y="3384562"/>
            <a:ext cx="435786" cy="646331"/>
          </a:xfrm>
          <a:prstGeom prst="rect">
            <a:avLst/>
          </a:prstGeom>
          <a:noFill/>
        </p:spPr>
        <p:txBody>
          <a:bodyPr wrap="none" rtlCol="0">
            <a:spAutoFit/>
          </a:bodyPr>
          <a:lstStyle/>
          <a:p>
            <a:r>
              <a:rPr lang="en-US" sz="3600" dirty="0"/>
              <a:t>B</a:t>
            </a:r>
          </a:p>
        </p:txBody>
      </p:sp>
      <p:sp>
        <p:nvSpPr>
          <p:cNvPr id="16" name="TextBox 15"/>
          <p:cNvSpPr txBox="1"/>
          <p:nvPr/>
        </p:nvSpPr>
        <p:spPr>
          <a:xfrm>
            <a:off x="2719651" y="3296794"/>
            <a:ext cx="453970" cy="646331"/>
          </a:xfrm>
          <a:prstGeom prst="rect">
            <a:avLst/>
          </a:prstGeom>
          <a:noFill/>
        </p:spPr>
        <p:txBody>
          <a:bodyPr wrap="none" rtlCol="0">
            <a:spAutoFit/>
          </a:bodyPr>
          <a:lstStyle/>
          <a:p>
            <a:r>
              <a:rPr lang="en-US" sz="3600" dirty="0"/>
              <a:t>A</a:t>
            </a:r>
          </a:p>
        </p:txBody>
      </p:sp>
      <p:sp>
        <p:nvSpPr>
          <p:cNvPr id="17" name="TextBox 16"/>
          <p:cNvSpPr txBox="1"/>
          <p:nvPr/>
        </p:nvSpPr>
        <p:spPr>
          <a:xfrm>
            <a:off x="4258094" y="455668"/>
            <a:ext cx="430827" cy="646331"/>
          </a:xfrm>
          <a:prstGeom prst="rect">
            <a:avLst/>
          </a:prstGeom>
          <a:noFill/>
        </p:spPr>
        <p:txBody>
          <a:bodyPr wrap="none" rtlCol="0">
            <a:spAutoFit/>
          </a:bodyPr>
          <a:lstStyle/>
          <a:p>
            <a:r>
              <a:rPr lang="en-US" sz="3600" dirty="0"/>
              <a:t>C</a:t>
            </a:r>
          </a:p>
        </p:txBody>
      </p:sp>
      <p:sp>
        <p:nvSpPr>
          <p:cNvPr id="19" name="Oval 18"/>
          <p:cNvSpPr/>
          <p:nvPr/>
        </p:nvSpPr>
        <p:spPr>
          <a:xfrm>
            <a:off x="309052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678096"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4391192" y="1155686"/>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H="1">
            <a:off x="4688921" y="455668"/>
            <a:ext cx="1725670" cy="64633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840454" y="132502"/>
            <a:ext cx="1873530" cy="646331"/>
          </a:xfrm>
          <a:prstGeom prst="rect">
            <a:avLst/>
          </a:prstGeom>
          <a:noFill/>
        </p:spPr>
        <p:txBody>
          <a:bodyPr wrap="none" rtlCol="0">
            <a:spAutoFit/>
          </a:bodyPr>
          <a:lstStyle/>
          <a:p>
            <a:r>
              <a:rPr lang="en-US" sz="3600" dirty="0"/>
              <a:t>Euclid I.1</a:t>
            </a:r>
          </a:p>
        </p:txBody>
      </p:sp>
      <p:sp>
        <p:nvSpPr>
          <p:cNvPr id="14" name="TextBox 13"/>
          <p:cNvSpPr txBox="1"/>
          <p:nvPr/>
        </p:nvSpPr>
        <p:spPr>
          <a:xfrm>
            <a:off x="140361" y="3104300"/>
            <a:ext cx="468698" cy="646331"/>
          </a:xfrm>
          <a:prstGeom prst="rect">
            <a:avLst/>
          </a:prstGeom>
          <a:noFill/>
        </p:spPr>
        <p:txBody>
          <a:bodyPr wrap="none" rtlCol="0">
            <a:spAutoFit/>
          </a:bodyPr>
          <a:lstStyle/>
          <a:p>
            <a:r>
              <a:rPr lang="en-US" sz="3600" dirty="0"/>
              <a:t>D</a:t>
            </a:r>
          </a:p>
        </p:txBody>
      </p:sp>
      <p:sp>
        <p:nvSpPr>
          <p:cNvPr id="22" name="TextBox 21"/>
          <p:cNvSpPr txBox="1"/>
          <p:nvPr/>
        </p:nvSpPr>
        <p:spPr>
          <a:xfrm>
            <a:off x="8292439" y="3104300"/>
            <a:ext cx="410088" cy="646331"/>
          </a:xfrm>
          <a:prstGeom prst="rect">
            <a:avLst/>
          </a:prstGeom>
          <a:noFill/>
        </p:spPr>
        <p:txBody>
          <a:bodyPr wrap="none" rtlCol="0">
            <a:spAutoFit/>
          </a:bodyPr>
          <a:lstStyle/>
          <a:p>
            <a:r>
              <a:rPr lang="en-US" sz="3600" dirty="0"/>
              <a:t>E</a:t>
            </a:r>
          </a:p>
        </p:txBody>
      </p:sp>
      <p:sp>
        <p:nvSpPr>
          <p:cNvPr id="23" name="Oval 22"/>
          <p:cNvSpPr/>
          <p:nvPr/>
        </p:nvSpPr>
        <p:spPr>
          <a:xfrm>
            <a:off x="58948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8225234"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878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652447" y="913893"/>
            <a:ext cx="5071804" cy="499041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1" name="Straight Connector 10"/>
          <p:cNvCxnSpPr/>
          <p:nvPr/>
        </p:nvCxnSpPr>
        <p:spPr>
          <a:xfrm flipV="1">
            <a:off x="140361" y="3384562"/>
            <a:ext cx="8888283" cy="42904"/>
          </a:xfrm>
          <a:prstGeom prst="line">
            <a:avLst/>
          </a:prstGeom>
          <a:ln w="38100" cmpd="sng">
            <a:solidFill>
              <a:srgbClr val="7F7F7F"/>
            </a:solidFill>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440514" y="221071"/>
            <a:ext cx="0" cy="6054666"/>
          </a:xfrm>
          <a:prstGeom prst="line">
            <a:avLst/>
          </a:prstGeom>
          <a:ln w="38100"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887306" y="2681240"/>
            <a:ext cx="1362874" cy="584775"/>
          </a:xfrm>
          <a:prstGeom prst="rect">
            <a:avLst/>
          </a:prstGeom>
          <a:noFill/>
        </p:spPr>
        <p:txBody>
          <a:bodyPr wrap="none" rtlCol="0">
            <a:spAutoFit/>
          </a:bodyPr>
          <a:lstStyle/>
          <a:p>
            <a:r>
              <a:rPr lang="en-US" sz="3200" dirty="0"/>
              <a:t>B (1, 0)</a:t>
            </a:r>
          </a:p>
        </p:txBody>
      </p:sp>
      <p:sp>
        <p:nvSpPr>
          <p:cNvPr id="28" name="TextBox 27"/>
          <p:cNvSpPr txBox="1"/>
          <p:nvPr/>
        </p:nvSpPr>
        <p:spPr>
          <a:xfrm>
            <a:off x="1588194" y="2681240"/>
            <a:ext cx="1502334" cy="584775"/>
          </a:xfrm>
          <a:prstGeom prst="rect">
            <a:avLst/>
          </a:prstGeom>
          <a:noFill/>
        </p:spPr>
        <p:txBody>
          <a:bodyPr wrap="none" rtlCol="0">
            <a:spAutoFit/>
          </a:bodyPr>
          <a:lstStyle/>
          <a:p>
            <a:r>
              <a:rPr lang="en-US" sz="3200" dirty="0"/>
              <a:t>A (-1, 0)</a:t>
            </a:r>
          </a:p>
        </p:txBody>
      </p:sp>
      <p:sp>
        <p:nvSpPr>
          <p:cNvPr id="29" name="TextBox 28"/>
          <p:cNvSpPr txBox="1"/>
          <p:nvPr/>
        </p:nvSpPr>
        <p:spPr>
          <a:xfrm>
            <a:off x="4525601" y="407403"/>
            <a:ext cx="1657826" cy="584775"/>
          </a:xfrm>
          <a:prstGeom prst="rect">
            <a:avLst/>
          </a:prstGeom>
          <a:noFill/>
        </p:spPr>
        <p:txBody>
          <a:bodyPr wrap="none" rtlCol="0">
            <a:spAutoFit/>
          </a:bodyPr>
          <a:lstStyle/>
          <a:p>
            <a:r>
              <a:rPr lang="en-US" sz="3200"/>
              <a:t>C (0</a:t>
            </a:r>
            <a:r>
              <a:rPr lang="en-US" sz="3200" dirty="0"/>
              <a:t>, √</a:t>
            </a:r>
            <a:r>
              <a:rPr lang="en-US" sz="3200" dirty="0">
                <a:effectLst/>
              </a:rPr>
              <a:t> 3</a:t>
            </a:r>
            <a:r>
              <a:rPr lang="en-US" sz="3200" dirty="0"/>
              <a:t>)</a:t>
            </a:r>
          </a:p>
        </p:txBody>
      </p:sp>
      <p:sp>
        <p:nvSpPr>
          <p:cNvPr id="22" name="TextBox 21"/>
          <p:cNvSpPr txBox="1"/>
          <p:nvPr/>
        </p:nvSpPr>
        <p:spPr>
          <a:xfrm>
            <a:off x="6840454" y="132502"/>
            <a:ext cx="1873530" cy="646331"/>
          </a:xfrm>
          <a:prstGeom prst="rect">
            <a:avLst/>
          </a:prstGeom>
          <a:noFill/>
        </p:spPr>
        <p:txBody>
          <a:bodyPr wrap="none" rtlCol="0">
            <a:spAutoFit/>
          </a:bodyPr>
          <a:lstStyle/>
          <a:p>
            <a:r>
              <a:rPr lang="en-US" sz="3600" dirty="0"/>
              <a:t>Euclid I.1</a:t>
            </a:r>
          </a:p>
        </p:txBody>
      </p:sp>
      <p:sp>
        <p:nvSpPr>
          <p:cNvPr id="23" name="TextBox 22"/>
          <p:cNvSpPr txBox="1"/>
          <p:nvPr/>
        </p:nvSpPr>
        <p:spPr>
          <a:xfrm>
            <a:off x="5822643" y="5952571"/>
            <a:ext cx="3206001" cy="646331"/>
          </a:xfrm>
          <a:prstGeom prst="rect">
            <a:avLst/>
          </a:prstGeom>
          <a:noFill/>
        </p:spPr>
        <p:txBody>
          <a:bodyPr wrap="none" rtlCol="0">
            <a:spAutoFit/>
          </a:bodyPr>
          <a:lstStyle/>
          <a:p>
            <a:r>
              <a:rPr lang="en-US" sz="3600" dirty="0"/>
              <a:t>Intended Model</a:t>
            </a:r>
          </a:p>
        </p:txBody>
      </p:sp>
      <p:sp>
        <p:nvSpPr>
          <p:cNvPr id="10" name="Oval 9"/>
          <p:cNvSpPr/>
          <p:nvPr/>
        </p:nvSpPr>
        <p:spPr>
          <a:xfrm>
            <a:off x="3188349" y="913893"/>
            <a:ext cx="5071804" cy="499041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Isosceles Triangle 11"/>
          <p:cNvSpPr/>
          <p:nvPr/>
        </p:nvSpPr>
        <p:spPr>
          <a:xfrm>
            <a:off x="3188349" y="1240909"/>
            <a:ext cx="2535902" cy="2151040"/>
          </a:xfrm>
          <a:prstGeom prst="triangl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Oval 18"/>
          <p:cNvSpPr/>
          <p:nvPr/>
        </p:nvSpPr>
        <p:spPr>
          <a:xfrm>
            <a:off x="309052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678096"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4391192" y="1155686"/>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1143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40454" y="132502"/>
            <a:ext cx="1873530" cy="646331"/>
          </a:xfrm>
          <a:prstGeom prst="rect">
            <a:avLst/>
          </a:prstGeom>
          <a:noFill/>
        </p:spPr>
        <p:txBody>
          <a:bodyPr wrap="none" rtlCol="0">
            <a:spAutoFit/>
          </a:bodyPr>
          <a:lstStyle/>
          <a:p>
            <a:r>
              <a:rPr lang="en-US" sz="3600" dirty="0"/>
              <a:t>Euclid I.1</a:t>
            </a:r>
          </a:p>
        </p:txBody>
      </p:sp>
      <p:cxnSp>
        <p:nvCxnSpPr>
          <p:cNvPr id="8" name="Straight Connector 7"/>
          <p:cNvCxnSpPr/>
          <p:nvPr/>
        </p:nvCxnSpPr>
        <p:spPr>
          <a:xfrm flipV="1">
            <a:off x="140361" y="3384562"/>
            <a:ext cx="8888283" cy="42904"/>
          </a:xfrm>
          <a:prstGeom prst="line">
            <a:avLst/>
          </a:prstGeom>
          <a:ln w="38100" cmpd="sng">
            <a:solidFill>
              <a:srgbClr val="7F7F7F"/>
            </a:solidFill>
            <a:prstDash val="dash"/>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440514" y="221071"/>
            <a:ext cx="0" cy="6054666"/>
          </a:xfrm>
          <a:prstGeom prst="line">
            <a:avLst/>
          </a:prstGeom>
          <a:ln w="38100"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822643" y="5952571"/>
            <a:ext cx="2865528" cy="646331"/>
          </a:xfrm>
          <a:prstGeom prst="rect">
            <a:avLst/>
          </a:prstGeom>
          <a:noFill/>
        </p:spPr>
        <p:txBody>
          <a:bodyPr wrap="none" rtlCol="0">
            <a:spAutoFit/>
          </a:bodyPr>
          <a:lstStyle/>
          <a:p>
            <a:r>
              <a:rPr lang="en-US" sz="3600" dirty="0"/>
              <a:t>Rational Plane</a:t>
            </a:r>
          </a:p>
        </p:txBody>
      </p:sp>
    </p:spTree>
    <p:extLst>
      <p:ext uri="{BB962C8B-B14F-4D97-AF65-F5344CB8AC3E}">
        <p14:creationId xmlns:p14="http://schemas.microsoft.com/office/powerpoint/2010/main" val="1263730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40454" y="132502"/>
            <a:ext cx="1873530" cy="646331"/>
          </a:xfrm>
          <a:prstGeom prst="rect">
            <a:avLst/>
          </a:prstGeom>
          <a:noFill/>
        </p:spPr>
        <p:txBody>
          <a:bodyPr wrap="none" rtlCol="0">
            <a:spAutoFit/>
          </a:bodyPr>
          <a:lstStyle/>
          <a:p>
            <a:r>
              <a:rPr lang="en-US" sz="3600" dirty="0"/>
              <a:t>Euclid I.1</a:t>
            </a:r>
          </a:p>
        </p:txBody>
      </p:sp>
      <p:cxnSp>
        <p:nvCxnSpPr>
          <p:cNvPr id="8" name="Straight Connector 7"/>
          <p:cNvCxnSpPr/>
          <p:nvPr/>
        </p:nvCxnSpPr>
        <p:spPr>
          <a:xfrm flipV="1">
            <a:off x="140361" y="3384562"/>
            <a:ext cx="8888283" cy="42904"/>
          </a:xfrm>
          <a:prstGeom prst="line">
            <a:avLst/>
          </a:prstGeom>
          <a:ln w="38100" cmpd="sng">
            <a:solidFill>
              <a:srgbClr val="7F7F7F"/>
            </a:solidFill>
            <a:prstDash val="dash"/>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440514" y="221071"/>
            <a:ext cx="0" cy="6054666"/>
          </a:xfrm>
          <a:prstGeom prst="line">
            <a:avLst/>
          </a:prstGeom>
          <a:ln w="38100"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822643" y="5952571"/>
            <a:ext cx="2865528" cy="646331"/>
          </a:xfrm>
          <a:prstGeom prst="rect">
            <a:avLst/>
          </a:prstGeom>
          <a:noFill/>
        </p:spPr>
        <p:txBody>
          <a:bodyPr wrap="none" rtlCol="0">
            <a:spAutoFit/>
          </a:bodyPr>
          <a:lstStyle/>
          <a:p>
            <a:r>
              <a:rPr lang="en-US" sz="3600" dirty="0"/>
              <a:t>Rational Plane</a:t>
            </a:r>
          </a:p>
        </p:txBody>
      </p:sp>
      <p:cxnSp>
        <p:nvCxnSpPr>
          <p:cNvPr id="24" name="Straight Connector 23"/>
          <p:cNvCxnSpPr/>
          <p:nvPr/>
        </p:nvCxnSpPr>
        <p:spPr>
          <a:xfrm>
            <a:off x="3224937" y="3391949"/>
            <a:ext cx="2453159"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887306" y="2681240"/>
            <a:ext cx="1362874" cy="584775"/>
          </a:xfrm>
          <a:prstGeom prst="rect">
            <a:avLst/>
          </a:prstGeom>
          <a:noFill/>
        </p:spPr>
        <p:txBody>
          <a:bodyPr wrap="none" rtlCol="0">
            <a:spAutoFit/>
          </a:bodyPr>
          <a:lstStyle/>
          <a:p>
            <a:r>
              <a:rPr lang="en-US" sz="3200" dirty="0"/>
              <a:t>B (1, 0)</a:t>
            </a:r>
          </a:p>
        </p:txBody>
      </p:sp>
      <p:sp>
        <p:nvSpPr>
          <p:cNvPr id="12" name="TextBox 11"/>
          <p:cNvSpPr txBox="1"/>
          <p:nvPr/>
        </p:nvSpPr>
        <p:spPr>
          <a:xfrm>
            <a:off x="1588194" y="2681240"/>
            <a:ext cx="1502334" cy="584775"/>
          </a:xfrm>
          <a:prstGeom prst="rect">
            <a:avLst/>
          </a:prstGeom>
          <a:noFill/>
        </p:spPr>
        <p:txBody>
          <a:bodyPr wrap="none" rtlCol="0">
            <a:spAutoFit/>
          </a:bodyPr>
          <a:lstStyle/>
          <a:p>
            <a:r>
              <a:rPr lang="en-US" sz="3200" dirty="0"/>
              <a:t>A (-1, 0)</a:t>
            </a:r>
          </a:p>
        </p:txBody>
      </p:sp>
      <p:sp>
        <p:nvSpPr>
          <p:cNvPr id="20" name="Oval 19"/>
          <p:cNvSpPr/>
          <p:nvPr/>
        </p:nvSpPr>
        <p:spPr>
          <a:xfrm>
            <a:off x="5678096"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309052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7331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652447" y="913893"/>
            <a:ext cx="5071804" cy="499041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TextBox 1"/>
          <p:cNvSpPr txBox="1"/>
          <p:nvPr/>
        </p:nvSpPr>
        <p:spPr>
          <a:xfrm>
            <a:off x="6840454" y="132502"/>
            <a:ext cx="1873530" cy="646331"/>
          </a:xfrm>
          <a:prstGeom prst="rect">
            <a:avLst/>
          </a:prstGeom>
          <a:noFill/>
        </p:spPr>
        <p:txBody>
          <a:bodyPr wrap="none" rtlCol="0">
            <a:spAutoFit/>
          </a:bodyPr>
          <a:lstStyle/>
          <a:p>
            <a:r>
              <a:rPr lang="en-US" sz="3600" dirty="0"/>
              <a:t>Euclid I.1</a:t>
            </a:r>
          </a:p>
        </p:txBody>
      </p:sp>
      <p:cxnSp>
        <p:nvCxnSpPr>
          <p:cNvPr id="8" name="Straight Connector 7"/>
          <p:cNvCxnSpPr/>
          <p:nvPr/>
        </p:nvCxnSpPr>
        <p:spPr>
          <a:xfrm flipV="1">
            <a:off x="140361" y="3384562"/>
            <a:ext cx="8888283" cy="42904"/>
          </a:xfrm>
          <a:prstGeom prst="line">
            <a:avLst/>
          </a:prstGeom>
          <a:ln w="38100" cmpd="sng">
            <a:solidFill>
              <a:srgbClr val="7F7F7F"/>
            </a:solidFill>
            <a:prstDash val="dash"/>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440514" y="221071"/>
            <a:ext cx="0" cy="6054666"/>
          </a:xfrm>
          <a:prstGeom prst="line">
            <a:avLst/>
          </a:prstGeom>
          <a:ln w="38100"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822643" y="5952571"/>
            <a:ext cx="2865528" cy="646331"/>
          </a:xfrm>
          <a:prstGeom prst="rect">
            <a:avLst/>
          </a:prstGeom>
          <a:noFill/>
        </p:spPr>
        <p:txBody>
          <a:bodyPr wrap="none" rtlCol="0">
            <a:spAutoFit/>
          </a:bodyPr>
          <a:lstStyle/>
          <a:p>
            <a:r>
              <a:rPr lang="en-US" sz="3600" dirty="0"/>
              <a:t>Rational Plane</a:t>
            </a:r>
          </a:p>
        </p:txBody>
      </p:sp>
      <p:cxnSp>
        <p:nvCxnSpPr>
          <p:cNvPr id="24" name="Straight Connector 23"/>
          <p:cNvCxnSpPr/>
          <p:nvPr/>
        </p:nvCxnSpPr>
        <p:spPr>
          <a:xfrm>
            <a:off x="3224937" y="3391949"/>
            <a:ext cx="2453159"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887306" y="2681240"/>
            <a:ext cx="1362874" cy="584775"/>
          </a:xfrm>
          <a:prstGeom prst="rect">
            <a:avLst/>
          </a:prstGeom>
          <a:noFill/>
        </p:spPr>
        <p:txBody>
          <a:bodyPr wrap="none" rtlCol="0">
            <a:spAutoFit/>
          </a:bodyPr>
          <a:lstStyle/>
          <a:p>
            <a:r>
              <a:rPr lang="en-US" sz="3200" dirty="0"/>
              <a:t>B (1, 0)</a:t>
            </a:r>
          </a:p>
        </p:txBody>
      </p:sp>
      <p:sp>
        <p:nvSpPr>
          <p:cNvPr id="14" name="TextBox 13"/>
          <p:cNvSpPr txBox="1"/>
          <p:nvPr/>
        </p:nvSpPr>
        <p:spPr>
          <a:xfrm>
            <a:off x="1588194" y="2681240"/>
            <a:ext cx="1502334" cy="584775"/>
          </a:xfrm>
          <a:prstGeom prst="rect">
            <a:avLst/>
          </a:prstGeom>
          <a:noFill/>
        </p:spPr>
        <p:txBody>
          <a:bodyPr wrap="none" rtlCol="0">
            <a:spAutoFit/>
          </a:bodyPr>
          <a:lstStyle/>
          <a:p>
            <a:r>
              <a:rPr lang="en-US" sz="3200" dirty="0"/>
              <a:t>A (-1, 0)</a:t>
            </a:r>
          </a:p>
        </p:txBody>
      </p:sp>
      <p:sp>
        <p:nvSpPr>
          <p:cNvPr id="19" name="Oval 18"/>
          <p:cNvSpPr/>
          <p:nvPr/>
        </p:nvSpPr>
        <p:spPr>
          <a:xfrm>
            <a:off x="309052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678096"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5437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652447" y="913893"/>
            <a:ext cx="5071804" cy="499041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TextBox 1"/>
          <p:cNvSpPr txBox="1"/>
          <p:nvPr/>
        </p:nvSpPr>
        <p:spPr>
          <a:xfrm>
            <a:off x="6840454" y="132502"/>
            <a:ext cx="1873530" cy="646331"/>
          </a:xfrm>
          <a:prstGeom prst="rect">
            <a:avLst/>
          </a:prstGeom>
          <a:noFill/>
        </p:spPr>
        <p:txBody>
          <a:bodyPr wrap="none" rtlCol="0">
            <a:spAutoFit/>
          </a:bodyPr>
          <a:lstStyle/>
          <a:p>
            <a:r>
              <a:rPr lang="en-US" sz="3600" dirty="0"/>
              <a:t>Euclid I.1</a:t>
            </a:r>
          </a:p>
        </p:txBody>
      </p:sp>
      <p:cxnSp>
        <p:nvCxnSpPr>
          <p:cNvPr id="8" name="Straight Connector 7"/>
          <p:cNvCxnSpPr/>
          <p:nvPr/>
        </p:nvCxnSpPr>
        <p:spPr>
          <a:xfrm flipV="1">
            <a:off x="140361" y="3384562"/>
            <a:ext cx="8888283" cy="42904"/>
          </a:xfrm>
          <a:prstGeom prst="line">
            <a:avLst/>
          </a:prstGeom>
          <a:ln w="38100" cmpd="sng">
            <a:solidFill>
              <a:srgbClr val="7F7F7F"/>
            </a:solidFill>
            <a:prstDash val="dash"/>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440514" y="221071"/>
            <a:ext cx="0" cy="6054666"/>
          </a:xfrm>
          <a:prstGeom prst="line">
            <a:avLst/>
          </a:prstGeom>
          <a:ln w="38100"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822643" y="5952571"/>
            <a:ext cx="2865528" cy="646331"/>
          </a:xfrm>
          <a:prstGeom prst="rect">
            <a:avLst/>
          </a:prstGeom>
          <a:noFill/>
        </p:spPr>
        <p:txBody>
          <a:bodyPr wrap="none" rtlCol="0">
            <a:spAutoFit/>
          </a:bodyPr>
          <a:lstStyle/>
          <a:p>
            <a:r>
              <a:rPr lang="en-US" sz="3600" dirty="0"/>
              <a:t>Rational Plane</a:t>
            </a:r>
          </a:p>
        </p:txBody>
      </p:sp>
      <p:sp>
        <p:nvSpPr>
          <p:cNvPr id="12" name="Oval 11"/>
          <p:cNvSpPr/>
          <p:nvPr/>
        </p:nvSpPr>
        <p:spPr>
          <a:xfrm>
            <a:off x="3188349" y="913893"/>
            <a:ext cx="5071804" cy="499041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4" name="Straight Connector 23"/>
          <p:cNvCxnSpPr/>
          <p:nvPr/>
        </p:nvCxnSpPr>
        <p:spPr>
          <a:xfrm>
            <a:off x="3224937" y="3391949"/>
            <a:ext cx="2453159"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887306" y="2681240"/>
            <a:ext cx="1362874" cy="584775"/>
          </a:xfrm>
          <a:prstGeom prst="rect">
            <a:avLst/>
          </a:prstGeom>
          <a:noFill/>
        </p:spPr>
        <p:txBody>
          <a:bodyPr wrap="none" rtlCol="0">
            <a:spAutoFit/>
          </a:bodyPr>
          <a:lstStyle/>
          <a:p>
            <a:r>
              <a:rPr lang="en-US" sz="3200" dirty="0"/>
              <a:t>B (1, 0)</a:t>
            </a:r>
          </a:p>
        </p:txBody>
      </p:sp>
      <p:sp>
        <p:nvSpPr>
          <p:cNvPr id="17" name="TextBox 16"/>
          <p:cNvSpPr txBox="1"/>
          <p:nvPr/>
        </p:nvSpPr>
        <p:spPr>
          <a:xfrm>
            <a:off x="1588194" y="2681240"/>
            <a:ext cx="1502334" cy="584775"/>
          </a:xfrm>
          <a:prstGeom prst="rect">
            <a:avLst/>
          </a:prstGeom>
          <a:noFill/>
        </p:spPr>
        <p:txBody>
          <a:bodyPr wrap="none" rtlCol="0">
            <a:spAutoFit/>
          </a:bodyPr>
          <a:lstStyle/>
          <a:p>
            <a:r>
              <a:rPr lang="en-US" sz="3200" dirty="0"/>
              <a:t>A (-1, 0)</a:t>
            </a:r>
          </a:p>
        </p:txBody>
      </p:sp>
      <p:sp>
        <p:nvSpPr>
          <p:cNvPr id="19" name="Oval 18"/>
          <p:cNvSpPr/>
          <p:nvPr/>
        </p:nvSpPr>
        <p:spPr>
          <a:xfrm>
            <a:off x="309052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678096"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595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652447" y="913893"/>
            <a:ext cx="5071804" cy="499041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Oval 9"/>
          <p:cNvSpPr/>
          <p:nvPr/>
        </p:nvSpPr>
        <p:spPr>
          <a:xfrm>
            <a:off x="3188349" y="913893"/>
            <a:ext cx="5071804" cy="499041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1" name="Straight Connector 10"/>
          <p:cNvCxnSpPr/>
          <p:nvPr/>
        </p:nvCxnSpPr>
        <p:spPr>
          <a:xfrm flipV="1">
            <a:off x="140361" y="3384562"/>
            <a:ext cx="8888283" cy="42904"/>
          </a:xfrm>
          <a:prstGeom prst="line">
            <a:avLst/>
          </a:prstGeom>
          <a:ln w="38100" cmpd="sng">
            <a:solidFill>
              <a:srgbClr val="7F7F7F"/>
            </a:solidFill>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440514" y="221071"/>
            <a:ext cx="0" cy="6054666"/>
          </a:xfrm>
          <a:prstGeom prst="line">
            <a:avLst/>
          </a:prstGeom>
          <a:ln w="38100"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887306" y="2681240"/>
            <a:ext cx="1362874" cy="584775"/>
          </a:xfrm>
          <a:prstGeom prst="rect">
            <a:avLst/>
          </a:prstGeom>
          <a:noFill/>
        </p:spPr>
        <p:txBody>
          <a:bodyPr wrap="none" rtlCol="0">
            <a:spAutoFit/>
          </a:bodyPr>
          <a:lstStyle/>
          <a:p>
            <a:r>
              <a:rPr lang="en-US" sz="3200" dirty="0"/>
              <a:t>B (1, 0)</a:t>
            </a:r>
          </a:p>
        </p:txBody>
      </p:sp>
      <p:sp>
        <p:nvSpPr>
          <p:cNvPr id="28" name="TextBox 27"/>
          <p:cNvSpPr txBox="1"/>
          <p:nvPr/>
        </p:nvSpPr>
        <p:spPr>
          <a:xfrm>
            <a:off x="1588194" y="2681240"/>
            <a:ext cx="1502334" cy="584775"/>
          </a:xfrm>
          <a:prstGeom prst="rect">
            <a:avLst/>
          </a:prstGeom>
          <a:noFill/>
        </p:spPr>
        <p:txBody>
          <a:bodyPr wrap="none" rtlCol="0">
            <a:spAutoFit/>
          </a:bodyPr>
          <a:lstStyle/>
          <a:p>
            <a:r>
              <a:rPr lang="en-US" sz="3200" dirty="0"/>
              <a:t>A (-1, 0)</a:t>
            </a:r>
          </a:p>
        </p:txBody>
      </p:sp>
      <p:sp>
        <p:nvSpPr>
          <p:cNvPr id="29" name="TextBox 28"/>
          <p:cNvSpPr txBox="1"/>
          <p:nvPr/>
        </p:nvSpPr>
        <p:spPr>
          <a:xfrm>
            <a:off x="4525601" y="407403"/>
            <a:ext cx="1657826" cy="584775"/>
          </a:xfrm>
          <a:prstGeom prst="rect">
            <a:avLst/>
          </a:prstGeom>
          <a:noFill/>
        </p:spPr>
        <p:txBody>
          <a:bodyPr wrap="none" rtlCol="0">
            <a:spAutoFit/>
          </a:bodyPr>
          <a:lstStyle/>
          <a:p>
            <a:r>
              <a:rPr lang="en-US" sz="3200"/>
              <a:t>C (0</a:t>
            </a:r>
            <a:r>
              <a:rPr lang="en-US" sz="3200" dirty="0"/>
              <a:t>, √</a:t>
            </a:r>
            <a:r>
              <a:rPr lang="en-US" sz="3200" dirty="0">
                <a:effectLst/>
              </a:rPr>
              <a:t> 3</a:t>
            </a:r>
            <a:r>
              <a:rPr lang="en-US" sz="3200" dirty="0"/>
              <a:t>)</a:t>
            </a:r>
          </a:p>
        </p:txBody>
      </p:sp>
      <p:sp>
        <p:nvSpPr>
          <p:cNvPr id="22" name="TextBox 21"/>
          <p:cNvSpPr txBox="1"/>
          <p:nvPr/>
        </p:nvSpPr>
        <p:spPr>
          <a:xfrm>
            <a:off x="6840454" y="132502"/>
            <a:ext cx="1873530" cy="646331"/>
          </a:xfrm>
          <a:prstGeom prst="rect">
            <a:avLst/>
          </a:prstGeom>
          <a:noFill/>
        </p:spPr>
        <p:txBody>
          <a:bodyPr wrap="none" rtlCol="0">
            <a:spAutoFit/>
          </a:bodyPr>
          <a:lstStyle/>
          <a:p>
            <a:r>
              <a:rPr lang="en-US" sz="3600" dirty="0"/>
              <a:t>Euclid I.1</a:t>
            </a:r>
          </a:p>
        </p:txBody>
      </p:sp>
      <p:sp>
        <p:nvSpPr>
          <p:cNvPr id="16" name="TextBox 15"/>
          <p:cNvSpPr txBox="1"/>
          <p:nvPr/>
        </p:nvSpPr>
        <p:spPr>
          <a:xfrm>
            <a:off x="5822643" y="5952571"/>
            <a:ext cx="3280390" cy="646331"/>
          </a:xfrm>
          <a:prstGeom prst="rect">
            <a:avLst/>
          </a:prstGeom>
          <a:noFill/>
        </p:spPr>
        <p:txBody>
          <a:bodyPr wrap="none" rtlCol="0">
            <a:spAutoFit/>
          </a:bodyPr>
          <a:lstStyle/>
          <a:p>
            <a:r>
              <a:rPr lang="en-US" sz="3600" dirty="0"/>
              <a:t>Defective Model</a:t>
            </a:r>
          </a:p>
        </p:txBody>
      </p:sp>
      <p:cxnSp>
        <p:nvCxnSpPr>
          <p:cNvPr id="25" name="Straight Connector 24"/>
          <p:cNvCxnSpPr/>
          <p:nvPr/>
        </p:nvCxnSpPr>
        <p:spPr>
          <a:xfrm flipH="1">
            <a:off x="4525601" y="314237"/>
            <a:ext cx="1710736" cy="677942"/>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525601" y="314237"/>
            <a:ext cx="1710736" cy="677942"/>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224937" y="3391949"/>
            <a:ext cx="2453159"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309052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678096"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926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652447" y="913893"/>
            <a:ext cx="5071804" cy="499041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Oval 9"/>
          <p:cNvSpPr/>
          <p:nvPr/>
        </p:nvSpPr>
        <p:spPr>
          <a:xfrm>
            <a:off x="3188349" y="913893"/>
            <a:ext cx="5071804" cy="499041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1" name="Straight Connector 10"/>
          <p:cNvCxnSpPr/>
          <p:nvPr/>
        </p:nvCxnSpPr>
        <p:spPr>
          <a:xfrm flipV="1">
            <a:off x="140361" y="3384562"/>
            <a:ext cx="8888283" cy="42904"/>
          </a:xfrm>
          <a:prstGeom prst="line">
            <a:avLst/>
          </a:prstGeom>
          <a:ln w="38100" cmpd="sng">
            <a:solidFill>
              <a:srgbClr val="7F7F7F"/>
            </a:solidFill>
            <a:prstDash val="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440514" y="221071"/>
            <a:ext cx="0" cy="6054666"/>
          </a:xfrm>
          <a:prstGeom prst="line">
            <a:avLst/>
          </a:prstGeom>
          <a:ln w="38100" cmpd="sng">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887306" y="2681240"/>
            <a:ext cx="1362874" cy="584775"/>
          </a:xfrm>
          <a:prstGeom prst="rect">
            <a:avLst/>
          </a:prstGeom>
          <a:noFill/>
        </p:spPr>
        <p:txBody>
          <a:bodyPr wrap="none" rtlCol="0">
            <a:spAutoFit/>
          </a:bodyPr>
          <a:lstStyle/>
          <a:p>
            <a:r>
              <a:rPr lang="en-US" sz="3200" dirty="0"/>
              <a:t>B (1, 0)</a:t>
            </a:r>
          </a:p>
        </p:txBody>
      </p:sp>
      <p:sp>
        <p:nvSpPr>
          <p:cNvPr id="28" name="TextBox 27"/>
          <p:cNvSpPr txBox="1"/>
          <p:nvPr/>
        </p:nvSpPr>
        <p:spPr>
          <a:xfrm>
            <a:off x="1588194" y="2681240"/>
            <a:ext cx="1502334" cy="584775"/>
          </a:xfrm>
          <a:prstGeom prst="rect">
            <a:avLst/>
          </a:prstGeom>
          <a:noFill/>
        </p:spPr>
        <p:txBody>
          <a:bodyPr wrap="none" rtlCol="0">
            <a:spAutoFit/>
          </a:bodyPr>
          <a:lstStyle/>
          <a:p>
            <a:r>
              <a:rPr lang="en-US" sz="3200" dirty="0"/>
              <a:t>A (-1, 0)</a:t>
            </a:r>
          </a:p>
        </p:txBody>
      </p:sp>
      <p:sp>
        <p:nvSpPr>
          <p:cNvPr id="29" name="TextBox 28"/>
          <p:cNvSpPr txBox="1"/>
          <p:nvPr/>
        </p:nvSpPr>
        <p:spPr>
          <a:xfrm>
            <a:off x="4525601" y="407403"/>
            <a:ext cx="1657826" cy="584775"/>
          </a:xfrm>
          <a:prstGeom prst="rect">
            <a:avLst/>
          </a:prstGeom>
          <a:noFill/>
        </p:spPr>
        <p:txBody>
          <a:bodyPr wrap="none" rtlCol="0">
            <a:spAutoFit/>
          </a:bodyPr>
          <a:lstStyle/>
          <a:p>
            <a:r>
              <a:rPr lang="en-US" sz="3200"/>
              <a:t>C (0</a:t>
            </a:r>
            <a:r>
              <a:rPr lang="en-US" sz="3200" dirty="0"/>
              <a:t>, √</a:t>
            </a:r>
            <a:r>
              <a:rPr lang="en-US" sz="3200" dirty="0">
                <a:effectLst/>
              </a:rPr>
              <a:t> 3</a:t>
            </a:r>
            <a:r>
              <a:rPr lang="en-US" sz="3200" dirty="0"/>
              <a:t>)</a:t>
            </a:r>
          </a:p>
        </p:txBody>
      </p:sp>
      <p:sp>
        <p:nvSpPr>
          <p:cNvPr id="22" name="TextBox 21"/>
          <p:cNvSpPr txBox="1"/>
          <p:nvPr/>
        </p:nvSpPr>
        <p:spPr>
          <a:xfrm>
            <a:off x="6840454" y="132502"/>
            <a:ext cx="1873530" cy="646331"/>
          </a:xfrm>
          <a:prstGeom prst="rect">
            <a:avLst/>
          </a:prstGeom>
          <a:noFill/>
        </p:spPr>
        <p:txBody>
          <a:bodyPr wrap="none" rtlCol="0">
            <a:spAutoFit/>
          </a:bodyPr>
          <a:lstStyle/>
          <a:p>
            <a:r>
              <a:rPr lang="en-US" sz="3600" dirty="0"/>
              <a:t>Euclid I.1</a:t>
            </a:r>
          </a:p>
        </p:txBody>
      </p:sp>
      <p:sp>
        <p:nvSpPr>
          <p:cNvPr id="16" name="TextBox 15"/>
          <p:cNvSpPr txBox="1"/>
          <p:nvPr/>
        </p:nvSpPr>
        <p:spPr>
          <a:xfrm>
            <a:off x="5822643" y="5952571"/>
            <a:ext cx="3280390" cy="646331"/>
          </a:xfrm>
          <a:prstGeom prst="rect">
            <a:avLst/>
          </a:prstGeom>
          <a:noFill/>
        </p:spPr>
        <p:txBody>
          <a:bodyPr wrap="none" rtlCol="0">
            <a:spAutoFit/>
          </a:bodyPr>
          <a:lstStyle/>
          <a:p>
            <a:r>
              <a:rPr lang="en-US" sz="3600" dirty="0"/>
              <a:t>Defective Model</a:t>
            </a:r>
          </a:p>
        </p:txBody>
      </p:sp>
      <p:cxnSp>
        <p:nvCxnSpPr>
          <p:cNvPr id="25" name="Straight Connector 24"/>
          <p:cNvCxnSpPr/>
          <p:nvPr/>
        </p:nvCxnSpPr>
        <p:spPr>
          <a:xfrm flipH="1">
            <a:off x="4525601" y="314237"/>
            <a:ext cx="1710736" cy="677942"/>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525601" y="314237"/>
            <a:ext cx="1710736" cy="677942"/>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224937" y="3391949"/>
            <a:ext cx="2453159"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309052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678096"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4155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Geometrical Cognition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20532213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Hilbert on </a:t>
            </a:r>
            <a:r>
              <a:rPr lang="en-US" dirty="0" err="1"/>
              <a:t>Axiomatics</a:t>
            </a:r>
            <a:endParaRPr lang="en-US" dirty="0"/>
          </a:p>
        </p:txBody>
      </p:sp>
      <p:sp>
        <p:nvSpPr>
          <p:cNvPr id="3" name="Content Placeholder 2"/>
          <p:cNvSpPr>
            <a:spLocks noGrp="1"/>
          </p:cNvSpPr>
          <p:nvPr>
            <p:ph idx="1"/>
          </p:nvPr>
        </p:nvSpPr>
        <p:spPr>
          <a:xfrm>
            <a:off x="457201" y="1600200"/>
            <a:ext cx="6407426" cy="4442791"/>
          </a:xfrm>
        </p:spPr>
        <p:txBody>
          <a:bodyPr>
            <a:normAutofit lnSpcReduction="10000"/>
          </a:bodyPr>
          <a:lstStyle/>
          <a:p>
            <a:pPr marL="0" indent="0" defTabSz="914400">
              <a:spcBef>
                <a:spcPts val="0"/>
              </a:spcBef>
              <a:buNone/>
            </a:pPr>
            <a:r>
              <a:rPr lang="en-US" dirty="0"/>
              <a:t>“[T]he basic elements can be thought of in any way one likes. If in speaking of my points I think of some system of things, e.g. the system: love, law, chimney-sweep… and then assume all my axioms as relations between these things, then my propositions, e.g. Pythagoras' theorem, are also valid for these things.”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060" y="3231575"/>
            <a:ext cx="2676939" cy="3626425"/>
          </a:xfrm>
          <a:prstGeom prst="rect">
            <a:avLst/>
          </a:prstGeom>
        </p:spPr>
      </p:pic>
    </p:spTree>
    <p:extLst>
      <p:ext uri="{BB962C8B-B14F-4D97-AF65-F5344CB8AC3E}">
        <p14:creationId xmlns:p14="http://schemas.microsoft.com/office/powerpoint/2010/main" val="185069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3080"/>
            <a:ext cx="8229600" cy="1143000"/>
          </a:xfrm>
        </p:spPr>
        <p:txBody>
          <a:bodyPr>
            <a:normAutofit fontScale="90000"/>
          </a:bodyPr>
          <a:lstStyle/>
          <a:p>
            <a:r>
              <a:rPr lang="en-US" dirty="0"/>
              <a:t>2. </a:t>
            </a:r>
            <a:r>
              <a:rPr lang="en-US" dirty="0" err="1"/>
              <a:t>Strawson’s</a:t>
            </a:r>
            <a:r>
              <a:rPr lang="en-US" dirty="0"/>
              <a:t> “</a:t>
            </a:r>
            <a:r>
              <a:rPr lang="en-US" dirty="0" err="1"/>
              <a:t>Picturable</a:t>
            </a:r>
            <a:r>
              <a:rPr lang="en-US" dirty="0"/>
              <a:t> Meanings”</a:t>
            </a:r>
          </a:p>
        </p:txBody>
      </p:sp>
    </p:spTree>
    <p:extLst>
      <p:ext uri="{BB962C8B-B14F-4D97-AF65-F5344CB8AC3E}">
        <p14:creationId xmlns:p14="http://schemas.microsoft.com/office/powerpoint/2010/main" val="491926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Phenomenal Geometry</a:t>
            </a:r>
          </a:p>
        </p:txBody>
      </p:sp>
      <p:sp>
        <p:nvSpPr>
          <p:cNvPr id="3" name="Content Placeholder 2"/>
          <p:cNvSpPr>
            <a:spLocks noGrp="1"/>
          </p:cNvSpPr>
          <p:nvPr>
            <p:ph idx="1"/>
          </p:nvPr>
        </p:nvSpPr>
        <p:spPr>
          <a:xfrm>
            <a:off x="457200" y="1600200"/>
            <a:ext cx="5970104" cy="4592224"/>
          </a:xfrm>
        </p:spPr>
        <p:txBody>
          <a:bodyPr>
            <a:normAutofit fontScale="92500" lnSpcReduction="10000"/>
          </a:bodyPr>
          <a:lstStyle/>
          <a:p>
            <a:pPr marL="0" indent="0">
              <a:buNone/>
            </a:pPr>
            <a:r>
              <a:rPr lang="en-US" dirty="0" err="1"/>
              <a:t>Strawson</a:t>
            </a:r>
            <a:r>
              <a:rPr lang="en-US" dirty="0"/>
              <a:t>: [In I.1] we cannot picture to ourselves any figure which we should be prepared to count as adequate to the sense of [the steps of the construction that precede the assumption that the circles intersect] for which this assumption does not hold. The picture of the sense of the description rules out any alternative to this assumption.</a:t>
            </a:r>
          </a:p>
        </p:txBody>
      </p:sp>
      <p:pic>
        <p:nvPicPr>
          <p:cNvPr id="4" name="Picture 3" descr="Straws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6455" y="3405890"/>
            <a:ext cx="1895601" cy="2786534"/>
          </a:xfrm>
          <a:prstGeom prst="rect">
            <a:avLst/>
          </a:prstGeom>
        </p:spPr>
      </p:pic>
    </p:spTree>
    <p:extLst>
      <p:ext uri="{BB962C8B-B14F-4D97-AF65-F5344CB8AC3E}">
        <p14:creationId xmlns:p14="http://schemas.microsoft.com/office/powerpoint/2010/main" val="914356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52447" y="913893"/>
            <a:ext cx="7607706" cy="4990413"/>
            <a:chOff x="1218772" y="1475184"/>
            <a:chExt cx="5696157" cy="3797438"/>
          </a:xfrm>
        </p:grpSpPr>
        <p:sp>
          <p:nvSpPr>
            <p:cNvPr id="9" name="Oval 8"/>
            <p:cNvSpPr/>
            <p:nvPr/>
          </p:nvSpPr>
          <p:spPr>
            <a:xfrm>
              <a:off x="1218772" y="1475184"/>
              <a:ext cx="3797438" cy="379743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Oval 9"/>
            <p:cNvSpPr/>
            <p:nvPr/>
          </p:nvSpPr>
          <p:spPr>
            <a:xfrm>
              <a:off x="3117491" y="1475184"/>
              <a:ext cx="3797438" cy="3797438"/>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3" name="TextBox 12"/>
          <p:cNvSpPr txBox="1"/>
          <p:nvPr/>
        </p:nvSpPr>
        <p:spPr>
          <a:xfrm>
            <a:off x="140361" y="3104300"/>
            <a:ext cx="468698" cy="646331"/>
          </a:xfrm>
          <a:prstGeom prst="rect">
            <a:avLst/>
          </a:prstGeom>
          <a:noFill/>
        </p:spPr>
        <p:txBody>
          <a:bodyPr wrap="none" rtlCol="0">
            <a:spAutoFit/>
          </a:bodyPr>
          <a:lstStyle/>
          <a:p>
            <a:r>
              <a:rPr lang="en-US" sz="3600" dirty="0"/>
              <a:t>D</a:t>
            </a:r>
          </a:p>
        </p:txBody>
      </p:sp>
      <p:sp>
        <p:nvSpPr>
          <p:cNvPr id="14" name="TextBox 13"/>
          <p:cNvSpPr txBox="1"/>
          <p:nvPr/>
        </p:nvSpPr>
        <p:spPr>
          <a:xfrm>
            <a:off x="8292439" y="3104300"/>
            <a:ext cx="410088" cy="646331"/>
          </a:xfrm>
          <a:prstGeom prst="rect">
            <a:avLst/>
          </a:prstGeom>
          <a:noFill/>
        </p:spPr>
        <p:txBody>
          <a:bodyPr wrap="none" rtlCol="0">
            <a:spAutoFit/>
          </a:bodyPr>
          <a:lstStyle/>
          <a:p>
            <a:r>
              <a:rPr lang="en-US" sz="3600" dirty="0"/>
              <a:t>E</a:t>
            </a:r>
          </a:p>
        </p:txBody>
      </p:sp>
      <p:sp>
        <p:nvSpPr>
          <p:cNvPr id="15" name="TextBox 14"/>
          <p:cNvSpPr txBox="1"/>
          <p:nvPr/>
        </p:nvSpPr>
        <p:spPr>
          <a:xfrm>
            <a:off x="5767745" y="3384562"/>
            <a:ext cx="435786" cy="646331"/>
          </a:xfrm>
          <a:prstGeom prst="rect">
            <a:avLst/>
          </a:prstGeom>
          <a:noFill/>
        </p:spPr>
        <p:txBody>
          <a:bodyPr wrap="none" rtlCol="0">
            <a:spAutoFit/>
          </a:bodyPr>
          <a:lstStyle/>
          <a:p>
            <a:r>
              <a:rPr lang="en-US" sz="3600" dirty="0"/>
              <a:t>B</a:t>
            </a:r>
          </a:p>
        </p:txBody>
      </p:sp>
      <p:sp>
        <p:nvSpPr>
          <p:cNvPr id="16" name="TextBox 15"/>
          <p:cNvSpPr txBox="1"/>
          <p:nvPr/>
        </p:nvSpPr>
        <p:spPr>
          <a:xfrm>
            <a:off x="2719651" y="3296794"/>
            <a:ext cx="453970" cy="646331"/>
          </a:xfrm>
          <a:prstGeom prst="rect">
            <a:avLst/>
          </a:prstGeom>
          <a:noFill/>
        </p:spPr>
        <p:txBody>
          <a:bodyPr wrap="none" rtlCol="0">
            <a:spAutoFit/>
          </a:bodyPr>
          <a:lstStyle/>
          <a:p>
            <a:r>
              <a:rPr lang="en-US" sz="3600" dirty="0"/>
              <a:t>A</a:t>
            </a:r>
          </a:p>
        </p:txBody>
      </p:sp>
      <p:sp>
        <p:nvSpPr>
          <p:cNvPr id="19" name="Oval 18"/>
          <p:cNvSpPr/>
          <p:nvPr/>
        </p:nvSpPr>
        <p:spPr>
          <a:xfrm>
            <a:off x="309052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678096"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8948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8225234"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6840454" y="132502"/>
            <a:ext cx="1873530" cy="646331"/>
          </a:xfrm>
          <a:prstGeom prst="rect">
            <a:avLst/>
          </a:prstGeom>
          <a:noFill/>
        </p:spPr>
        <p:txBody>
          <a:bodyPr wrap="none" rtlCol="0">
            <a:spAutoFit/>
          </a:bodyPr>
          <a:lstStyle/>
          <a:p>
            <a:r>
              <a:rPr lang="en-US" sz="3600" dirty="0"/>
              <a:t>Euclid I.1</a:t>
            </a:r>
          </a:p>
        </p:txBody>
      </p:sp>
      <p:cxnSp>
        <p:nvCxnSpPr>
          <p:cNvPr id="24" name="Straight Connector 23"/>
          <p:cNvCxnSpPr/>
          <p:nvPr/>
        </p:nvCxnSpPr>
        <p:spPr>
          <a:xfrm>
            <a:off x="3224937" y="3391949"/>
            <a:ext cx="2453159" cy="0"/>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7149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52447" y="913893"/>
            <a:ext cx="7607706" cy="4990413"/>
            <a:chOff x="1218772" y="1475184"/>
            <a:chExt cx="5696157" cy="3797438"/>
          </a:xfrm>
        </p:grpSpPr>
        <p:sp>
          <p:nvSpPr>
            <p:cNvPr id="9" name="Oval 8"/>
            <p:cNvSpPr/>
            <p:nvPr/>
          </p:nvSpPr>
          <p:spPr>
            <a:xfrm>
              <a:off x="1218772" y="1475184"/>
              <a:ext cx="3797438" cy="379743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Oval 9"/>
            <p:cNvSpPr/>
            <p:nvPr/>
          </p:nvSpPr>
          <p:spPr>
            <a:xfrm>
              <a:off x="3117491" y="1475184"/>
              <a:ext cx="3797438" cy="3797438"/>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3" name="TextBox 12"/>
          <p:cNvSpPr txBox="1"/>
          <p:nvPr/>
        </p:nvSpPr>
        <p:spPr>
          <a:xfrm>
            <a:off x="140361" y="3104300"/>
            <a:ext cx="468698" cy="646331"/>
          </a:xfrm>
          <a:prstGeom prst="rect">
            <a:avLst/>
          </a:prstGeom>
          <a:noFill/>
        </p:spPr>
        <p:txBody>
          <a:bodyPr wrap="none" rtlCol="0">
            <a:spAutoFit/>
          </a:bodyPr>
          <a:lstStyle/>
          <a:p>
            <a:r>
              <a:rPr lang="en-US" sz="3600" dirty="0"/>
              <a:t>D</a:t>
            </a:r>
          </a:p>
        </p:txBody>
      </p:sp>
      <p:sp>
        <p:nvSpPr>
          <p:cNvPr id="14" name="TextBox 13"/>
          <p:cNvSpPr txBox="1"/>
          <p:nvPr/>
        </p:nvSpPr>
        <p:spPr>
          <a:xfrm>
            <a:off x="8292439" y="3104300"/>
            <a:ext cx="410088" cy="646331"/>
          </a:xfrm>
          <a:prstGeom prst="rect">
            <a:avLst/>
          </a:prstGeom>
          <a:noFill/>
        </p:spPr>
        <p:txBody>
          <a:bodyPr wrap="none" rtlCol="0">
            <a:spAutoFit/>
          </a:bodyPr>
          <a:lstStyle/>
          <a:p>
            <a:r>
              <a:rPr lang="en-US" sz="3600" dirty="0"/>
              <a:t>E</a:t>
            </a:r>
          </a:p>
        </p:txBody>
      </p:sp>
      <p:sp>
        <p:nvSpPr>
          <p:cNvPr id="15" name="TextBox 14"/>
          <p:cNvSpPr txBox="1"/>
          <p:nvPr/>
        </p:nvSpPr>
        <p:spPr>
          <a:xfrm>
            <a:off x="5767745" y="3384562"/>
            <a:ext cx="435786" cy="646331"/>
          </a:xfrm>
          <a:prstGeom prst="rect">
            <a:avLst/>
          </a:prstGeom>
          <a:noFill/>
        </p:spPr>
        <p:txBody>
          <a:bodyPr wrap="none" rtlCol="0">
            <a:spAutoFit/>
          </a:bodyPr>
          <a:lstStyle/>
          <a:p>
            <a:r>
              <a:rPr lang="en-US" sz="3600" dirty="0"/>
              <a:t>B</a:t>
            </a:r>
          </a:p>
        </p:txBody>
      </p:sp>
      <p:sp>
        <p:nvSpPr>
          <p:cNvPr id="16" name="TextBox 15"/>
          <p:cNvSpPr txBox="1"/>
          <p:nvPr/>
        </p:nvSpPr>
        <p:spPr>
          <a:xfrm>
            <a:off x="2719651" y="3296794"/>
            <a:ext cx="453970" cy="646331"/>
          </a:xfrm>
          <a:prstGeom prst="rect">
            <a:avLst/>
          </a:prstGeom>
          <a:noFill/>
        </p:spPr>
        <p:txBody>
          <a:bodyPr wrap="none" rtlCol="0">
            <a:spAutoFit/>
          </a:bodyPr>
          <a:lstStyle/>
          <a:p>
            <a:r>
              <a:rPr lang="en-US" sz="3600" dirty="0"/>
              <a:t>A</a:t>
            </a:r>
          </a:p>
        </p:txBody>
      </p:sp>
      <p:sp>
        <p:nvSpPr>
          <p:cNvPr id="19" name="Oval 18"/>
          <p:cNvSpPr/>
          <p:nvPr/>
        </p:nvSpPr>
        <p:spPr>
          <a:xfrm>
            <a:off x="309052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678096"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8948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8225234"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6840454" y="132502"/>
            <a:ext cx="1873530" cy="646331"/>
          </a:xfrm>
          <a:prstGeom prst="rect">
            <a:avLst/>
          </a:prstGeom>
          <a:noFill/>
        </p:spPr>
        <p:txBody>
          <a:bodyPr wrap="none" rtlCol="0">
            <a:spAutoFit/>
          </a:bodyPr>
          <a:lstStyle/>
          <a:p>
            <a:r>
              <a:rPr lang="en-US" sz="3600" dirty="0"/>
              <a:t>Euclid I.1</a:t>
            </a:r>
          </a:p>
        </p:txBody>
      </p:sp>
      <p:cxnSp>
        <p:nvCxnSpPr>
          <p:cNvPr id="24" name="Straight Connector 23"/>
          <p:cNvCxnSpPr/>
          <p:nvPr/>
        </p:nvCxnSpPr>
        <p:spPr>
          <a:xfrm>
            <a:off x="3224937" y="3391949"/>
            <a:ext cx="2453159" cy="0"/>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258094" y="455668"/>
            <a:ext cx="430827" cy="646331"/>
          </a:xfrm>
          <a:prstGeom prst="rect">
            <a:avLst/>
          </a:prstGeom>
          <a:noFill/>
        </p:spPr>
        <p:txBody>
          <a:bodyPr wrap="none" rtlCol="0">
            <a:spAutoFit/>
          </a:bodyPr>
          <a:lstStyle/>
          <a:p>
            <a:r>
              <a:rPr lang="en-US" sz="3600" dirty="0"/>
              <a:t>C</a:t>
            </a:r>
          </a:p>
        </p:txBody>
      </p:sp>
      <p:sp>
        <p:nvSpPr>
          <p:cNvPr id="21" name="Oval 20"/>
          <p:cNvSpPr/>
          <p:nvPr/>
        </p:nvSpPr>
        <p:spPr>
          <a:xfrm>
            <a:off x="4391192" y="1155686"/>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8319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52447" y="913893"/>
            <a:ext cx="7607706" cy="4990413"/>
            <a:chOff x="1218772" y="1475184"/>
            <a:chExt cx="5696157" cy="3797438"/>
          </a:xfrm>
        </p:grpSpPr>
        <p:sp>
          <p:nvSpPr>
            <p:cNvPr id="9" name="Oval 8"/>
            <p:cNvSpPr/>
            <p:nvPr/>
          </p:nvSpPr>
          <p:spPr>
            <a:xfrm>
              <a:off x="1218772" y="1475184"/>
              <a:ext cx="3797438" cy="379743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Oval 9"/>
            <p:cNvSpPr/>
            <p:nvPr/>
          </p:nvSpPr>
          <p:spPr>
            <a:xfrm>
              <a:off x="3117491" y="1475184"/>
              <a:ext cx="3797438" cy="3797438"/>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9" name="Oval 18"/>
          <p:cNvSpPr/>
          <p:nvPr/>
        </p:nvSpPr>
        <p:spPr>
          <a:xfrm>
            <a:off x="309052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678096"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5887306" y="2681240"/>
            <a:ext cx="1362874" cy="584775"/>
          </a:xfrm>
          <a:prstGeom prst="rect">
            <a:avLst/>
          </a:prstGeom>
          <a:noFill/>
        </p:spPr>
        <p:txBody>
          <a:bodyPr wrap="none" rtlCol="0">
            <a:spAutoFit/>
          </a:bodyPr>
          <a:lstStyle/>
          <a:p>
            <a:r>
              <a:rPr lang="en-US" sz="3200" dirty="0"/>
              <a:t>B (1, 0)</a:t>
            </a:r>
          </a:p>
        </p:txBody>
      </p:sp>
      <p:sp>
        <p:nvSpPr>
          <p:cNvPr id="28" name="TextBox 27"/>
          <p:cNvSpPr txBox="1"/>
          <p:nvPr/>
        </p:nvSpPr>
        <p:spPr>
          <a:xfrm>
            <a:off x="1588194" y="2681240"/>
            <a:ext cx="1502334" cy="584775"/>
          </a:xfrm>
          <a:prstGeom prst="rect">
            <a:avLst/>
          </a:prstGeom>
          <a:noFill/>
        </p:spPr>
        <p:txBody>
          <a:bodyPr wrap="none" rtlCol="0">
            <a:spAutoFit/>
          </a:bodyPr>
          <a:lstStyle/>
          <a:p>
            <a:r>
              <a:rPr lang="en-US" sz="3200" dirty="0"/>
              <a:t>A (-1, 0)</a:t>
            </a:r>
          </a:p>
        </p:txBody>
      </p:sp>
      <p:sp>
        <p:nvSpPr>
          <p:cNvPr id="29" name="TextBox 28"/>
          <p:cNvSpPr txBox="1"/>
          <p:nvPr/>
        </p:nvSpPr>
        <p:spPr>
          <a:xfrm>
            <a:off x="4525601" y="407403"/>
            <a:ext cx="1657826" cy="584775"/>
          </a:xfrm>
          <a:prstGeom prst="rect">
            <a:avLst/>
          </a:prstGeom>
          <a:noFill/>
        </p:spPr>
        <p:txBody>
          <a:bodyPr wrap="none" rtlCol="0">
            <a:spAutoFit/>
          </a:bodyPr>
          <a:lstStyle/>
          <a:p>
            <a:r>
              <a:rPr lang="en-US" sz="3200" dirty="0">
                <a:solidFill>
                  <a:schemeClr val="bg1">
                    <a:lumMod val="65000"/>
                  </a:schemeClr>
                </a:solidFill>
              </a:rPr>
              <a:t>C (0, √</a:t>
            </a:r>
            <a:r>
              <a:rPr lang="en-US" sz="3200" dirty="0">
                <a:solidFill>
                  <a:schemeClr val="bg1">
                    <a:lumMod val="65000"/>
                  </a:schemeClr>
                </a:solidFill>
                <a:effectLst/>
              </a:rPr>
              <a:t> 3</a:t>
            </a:r>
            <a:r>
              <a:rPr lang="en-US" sz="3200" dirty="0">
                <a:solidFill>
                  <a:schemeClr val="bg1">
                    <a:lumMod val="65000"/>
                  </a:schemeClr>
                </a:solidFill>
              </a:rPr>
              <a:t>)</a:t>
            </a:r>
          </a:p>
        </p:txBody>
      </p:sp>
      <p:sp>
        <p:nvSpPr>
          <p:cNvPr id="22" name="TextBox 21"/>
          <p:cNvSpPr txBox="1"/>
          <p:nvPr/>
        </p:nvSpPr>
        <p:spPr>
          <a:xfrm>
            <a:off x="6840454" y="132502"/>
            <a:ext cx="1873530" cy="646331"/>
          </a:xfrm>
          <a:prstGeom prst="rect">
            <a:avLst/>
          </a:prstGeom>
          <a:noFill/>
        </p:spPr>
        <p:txBody>
          <a:bodyPr wrap="none" rtlCol="0">
            <a:spAutoFit/>
          </a:bodyPr>
          <a:lstStyle/>
          <a:p>
            <a:r>
              <a:rPr lang="en-US" sz="3600" dirty="0"/>
              <a:t>Euclid I.1</a:t>
            </a:r>
          </a:p>
        </p:txBody>
      </p:sp>
      <p:sp>
        <p:nvSpPr>
          <p:cNvPr id="16" name="TextBox 15"/>
          <p:cNvSpPr txBox="1"/>
          <p:nvPr/>
        </p:nvSpPr>
        <p:spPr>
          <a:xfrm>
            <a:off x="5822643" y="5952571"/>
            <a:ext cx="3280390" cy="646331"/>
          </a:xfrm>
          <a:prstGeom prst="rect">
            <a:avLst/>
          </a:prstGeom>
          <a:noFill/>
        </p:spPr>
        <p:txBody>
          <a:bodyPr wrap="none" rtlCol="0">
            <a:spAutoFit/>
          </a:bodyPr>
          <a:lstStyle/>
          <a:p>
            <a:r>
              <a:rPr lang="en-US" sz="3600" dirty="0"/>
              <a:t>Defective Model</a:t>
            </a:r>
          </a:p>
        </p:txBody>
      </p:sp>
      <p:grpSp>
        <p:nvGrpSpPr>
          <p:cNvPr id="24" name="Group 23"/>
          <p:cNvGrpSpPr/>
          <p:nvPr/>
        </p:nvGrpSpPr>
        <p:grpSpPr>
          <a:xfrm>
            <a:off x="4525601" y="314237"/>
            <a:ext cx="1710736" cy="677942"/>
            <a:chOff x="4525601" y="221071"/>
            <a:chExt cx="1657826" cy="771107"/>
          </a:xfrm>
          <a:effectLst/>
        </p:grpSpPr>
        <p:cxnSp>
          <p:nvCxnSpPr>
            <p:cNvPr id="25" name="Straight Connector 24"/>
            <p:cNvCxnSpPr/>
            <p:nvPr/>
          </p:nvCxnSpPr>
          <p:spPr>
            <a:xfrm flipH="1">
              <a:off x="4525601" y="221071"/>
              <a:ext cx="1657826" cy="771107"/>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525601" y="221071"/>
              <a:ext cx="1657826" cy="771107"/>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grpSp>
      <p:sp>
        <p:nvSpPr>
          <p:cNvPr id="38" name="Oval 37"/>
          <p:cNvSpPr/>
          <p:nvPr/>
        </p:nvSpPr>
        <p:spPr>
          <a:xfrm>
            <a:off x="58948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8225234"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140361" y="3104300"/>
            <a:ext cx="468698" cy="646331"/>
          </a:xfrm>
          <a:prstGeom prst="rect">
            <a:avLst/>
          </a:prstGeom>
          <a:noFill/>
        </p:spPr>
        <p:txBody>
          <a:bodyPr wrap="none" rtlCol="0">
            <a:spAutoFit/>
          </a:bodyPr>
          <a:lstStyle/>
          <a:p>
            <a:r>
              <a:rPr lang="en-US" sz="3600" dirty="0"/>
              <a:t>D</a:t>
            </a:r>
          </a:p>
        </p:txBody>
      </p:sp>
      <p:sp>
        <p:nvSpPr>
          <p:cNvPr id="41" name="TextBox 40"/>
          <p:cNvSpPr txBox="1"/>
          <p:nvPr/>
        </p:nvSpPr>
        <p:spPr>
          <a:xfrm>
            <a:off x="8292439" y="3104300"/>
            <a:ext cx="410088" cy="646331"/>
          </a:xfrm>
          <a:prstGeom prst="rect">
            <a:avLst/>
          </a:prstGeom>
          <a:noFill/>
        </p:spPr>
        <p:txBody>
          <a:bodyPr wrap="none" rtlCol="0">
            <a:spAutoFit/>
          </a:bodyPr>
          <a:lstStyle/>
          <a:p>
            <a:r>
              <a:rPr lang="en-US" sz="3600" dirty="0"/>
              <a:t>E</a:t>
            </a:r>
          </a:p>
        </p:txBody>
      </p:sp>
      <p:cxnSp>
        <p:nvCxnSpPr>
          <p:cNvPr id="42" name="Straight Connector 41"/>
          <p:cNvCxnSpPr/>
          <p:nvPr/>
        </p:nvCxnSpPr>
        <p:spPr>
          <a:xfrm>
            <a:off x="3224937" y="3391949"/>
            <a:ext cx="2453159" cy="0"/>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4974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5448" y="1993482"/>
            <a:ext cx="3850286" cy="3002145"/>
            <a:chOff x="589488" y="913893"/>
            <a:chExt cx="7770155" cy="5768477"/>
          </a:xfrm>
        </p:grpSpPr>
        <p:grpSp>
          <p:nvGrpSpPr>
            <p:cNvPr id="18" name="Group 17"/>
            <p:cNvGrpSpPr/>
            <p:nvPr/>
          </p:nvGrpSpPr>
          <p:grpSpPr>
            <a:xfrm>
              <a:off x="652447" y="913893"/>
              <a:ext cx="7607706" cy="4990413"/>
              <a:chOff x="1218772" y="1475184"/>
              <a:chExt cx="5696157" cy="3797438"/>
            </a:xfrm>
          </p:grpSpPr>
          <p:sp>
            <p:nvSpPr>
              <p:cNvPr id="9" name="Oval 8"/>
              <p:cNvSpPr/>
              <p:nvPr/>
            </p:nvSpPr>
            <p:spPr>
              <a:xfrm>
                <a:off x="1218772" y="1475184"/>
                <a:ext cx="3797438" cy="379743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Oval 9"/>
              <p:cNvSpPr/>
              <p:nvPr/>
            </p:nvSpPr>
            <p:spPr>
              <a:xfrm>
                <a:off x="3117491" y="1475184"/>
                <a:ext cx="3797438" cy="3797438"/>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5" name="TextBox 14"/>
            <p:cNvSpPr txBox="1"/>
            <p:nvPr/>
          </p:nvSpPr>
          <p:spPr>
            <a:xfrm>
              <a:off x="5767745" y="3384562"/>
              <a:ext cx="435786" cy="646331"/>
            </a:xfrm>
            <a:prstGeom prst="rect">
              <a:avLst/>
            </a:prstGeom>
            <a:noFill/>
          </p:spPr>
          <p:txBody>
            <a:bodyPr wrap="none" rtlCol="0">
              <a:spAutoFit/>
            </a:bodyPr>
            <a:lstStyle/>
            <a:p>
              <a:r>
                <a:rPr lang="en-US" sz="3600" dirty="0"/>
                <a:t>B</a:t>
              </a:r>
            </a:p>
          </p:txBody>
        </p:sp>
        <p:sp>
          <p:nvSpPr>
            <p:cNvPr id="16" name="TextBox 15"/>
            <p:cNvSpPr txBox="1"/>
            <p:nvPr/>
          </p:nvSpPr>
          <p:spPr>
            <a:xfrm>
              <a:off x="2317511" y="3300311"/>
              <a:ext cx="453969" cy="646330"/>
            </a:xfrm>
            <a:prstGeom prst="rect">
              <a:avLst/>
            </a:prstGeom>
            <a:noFill/>
          </p:spPr>
          <p:txBody>
            <a:bodyPr wrap="none" rtlCol="0">
              <a:spAutoFit/>
            </a:bodyPr>
            <a:lstStyle/>
            <a:p>
              <a:r>
                <a:rPr lang="en-US" sz="3600" dirty="0"/>
                <a:t>A</a:t>
              </a:r>
            </a:p>
          </p:txBody>
        </p:sp>
        <p:sp>
          <p:nvSpPr>
            <p:cNvPr id="19" name="Oval 18"/>
            <p:cNvSpPr/>
            <p:nvPr/>
          </p:nvSpPr>
          <p:spPr>
            <a:xfrm>
              <a:off x="309052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678096"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8948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8225234"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3224937" y="3391949"/>
              <a:ext cx="2453159" cy="0"/>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784321" y="6036040"/>
              <a:ext cx="3261086" cy="646330"/>
            </a:xfrm>
            <a:prstGeom prst="rect">
              <a:avLst/>
            </a:prstGeom>
            <a:noFill/>
          </p:spPr>
          <p:txBody>
            <a:bodyPr wrap="none" rtlCol="0">
              <a:spAutoFit/>
            </a:bodyPr>
            <a:lstStyle/>
            <a:p>
              <a:r>
                <a:rPr lang="en-US" sz="3600" dirty="0">
                  <a:solidFill>
                    <a:schemeClr val="accent2"/>
                  </a:solidFill>
                </a:rPr>
                <a:t>Defective Model</a:t>
              </a:r>
            </a:p>
          </p:txBody>
        </p:sp>
      </p:grpSp>
      <p:grpSp>
        <p:nvGrpSpPr>
          <p:cNvPr id="21" name="Group 20"/>
          <p:cNvGrpSpPr/>
          <p:nvPr/>
        </p:nvGrpSpPr>
        <p:grpSpPr>
          <a:xfrm>
            <a:off x="4912664" y="1982221"/>
            <a:ext cx="3850286" cy="3312100"/>
            <a:chOff x="589488" y="913893"/>
            <a:chExt cx="7770155" cy="6364041"/>
          </a:xfrm>
        </p:grpSpPr>
        <p:grpSp>
          <p:nvGrpSpPr>
            <p:cNvPr id="25" name="Group 24"/>
            <p:cNvGrpSpPr/>
            <p:nvPr/>
          </p:nvGrpSpPr>
          <p:grpSpPr>
            <a:xfrm>
              <a:off x="652447" y="913893"/>
              <a:ext cx="7607706" cy="4990413"/>
              <a:chOff x="1218772" y="1475184"/>
              <a:chExt cx="5696157" cy="3797438"/>
            </a:xfrm>
          </p:grpSpPr>
          <p:sp>
            <p:nvSpPr>
              <p:cNvPr id="36" name="Oval 35"/>
              <p:cNvSpPr/>
              <p:nvPr/>
            </p:nvSpPr>
            <p:spPr>
              <a:xfrm>
                <a:off x="1218772" y="1475184"/>
                <a:ext cx="3797438" cy="379743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7" name="Oval 36"/>
              <p:cNvSpPr/>
              <p:nvPr/>
            </p:nvSpPr>
            <p:spPr>
              <a:xfrm>
                <a:off x="3117491" y="1475184"/>
                <a:ext cx="3797438" cy="3797438"/>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8" name="TextBox 27"/>
            <p:cNvSpPr txBox="1"/>
            <p:nvPr/>
          </p:nvSpPr>
          <p:spPr>
            <a:xfrm>
              <a:off x="5767745" y="3384562"/>
              <a:ext cx="435786" cy="646331"/>
            </a:xfrm>
            <a:prstGeom prst="rect">
              <a:avLst/>
            </a:prstGeom>
            <a:noFill/>
          </p:spPr>
          <p:txBody>
            <a:bodyPr wrap="none" rtlCol="0">
              <a:spAutoFit/>
            </a:bodyPr>
            <a:lstStyle/>
            <a:p>
              <a:r>
                <a:rPr lang="en-US" sz="3600" dirty="0"/>
                <a:t>B</a:t>
              </a:r>
            </a:p>
          </p:txBody>
        </p:sp>
        <p:sp>
          <p:nvSpPr>
            <p:cNvPr id="29" name="TextBox 28"/>
            <p:cNvSpPr txBox="1"/>
            <p:nvPr/>
          </p:nvSpPr>
          <p:spPr>
            <a:xfrm>
              <a:off x="2265777" y="3321641"/>
              <a:ext cx="453969" cy="646330"/>
            </a:xfrm>
            <a:prstGeom prst="rect">
              <a:avLst/>
            </a:prstGeom>
            <a:noFill/>
          </p:spPr>
          <p:txBody>
            <a:bodyPr wrap="none" rtlCol="0">
              <a:spAutoFit/>
            </a:bodyPr>
            <a:lstStyle/>
            <a:p>
              <a:r>
                <a:rPr lang="en-US" sz="3600" dirty="0"/>
                <a:t>A</a:t>
              </a:r>
            </a:p>
          </p:txBody>
        </p:sp>
        <p:sp>
          <p:nvSpPr>
            <p:cNvPr id="30" name="Oval 29"/>
            <p:cNvSpPr/>
            <p:nvPr/>
          </p:nvSpPr>
          <p:spPr>
            <a:xfrm>
              <a:off x="309052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678096"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58948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8225234"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224937" y="3391949"/>
              <a:ext cx="2453159" cy="0"/>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1784321" y="6036040"/>
              <a:ext cx="6443168" cy="1241894"/>
            </a:xfrm>
            <a:prstGeom prst="rect">
              <a:avLst/>
            </a:prstGeom>
            <a:noFill/>
          </p:spPr>
          <p:txBody>
            <a:bodyPr wrap="none" rtlCol="0">
              <a:spAutoFit/>
            </a:bodyPr>
            <a:lstStyle/>
            <a:p>
              <a:r>
                <a:rPr lang="en-US" sz="3600" dirty="0"/>
                <a:t>Intended Model</a:t>
              </a:r>
            </a:p>
          </p:txBody>
        </p:sp>
      </p:grpSp>
      <p:cxnSp>
        <p:nvCxnSpPr>
          <p:cNvPr id="38" name="Straight Connector 37"/>
          <p:cNvCxnSpPr/>
          <p:nvPr/>
        </p:nvCxnSpPr>
        <p:spPr>
          <a:xfrm>
            <a:off x="4520204" y="1732724"/>
            <a:ext cx="0" cy="5125276"/>
          </a:xfrm>
          <a:prstGeom prst="line">
            <a:avLst/>
          </a:prstGeom>
          <a:ln w="508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2" y="1732724"/>
            <a:ext cx="9144002" cy="0"/>
          </a:xfrm>
          <a:prstGeom prst="line">
            <a:avLst/>
          </a:prstGeom>
          <a:ln w="508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The Very Same Picture!</a:t>
            </a:r>
          </a:p>
          <a:p>
            <a:endParaRPr lang="en-US" dirty="0"/>
          </a:p>
        </p:txBody>
      </p:sp>
      <p:sp>
        <p:nvSpPr>
          <p:cNvPr id="45" name="Oval 44"/>
          <p:cNvSpPr/>
          <p:nvPr/>
        </p:nvSpPr>
        <p:spPr>
          <a:xfrm flipH="1" flipV="1">
            <a:off x="6790507" y="2139094"/>
            <a:ext cx="64008" cy="64008"/>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6606747" y="2163270"/>
            <a:ext cx="431528" cy="646331"/>
          </a:xfrm>
          <a:prstGeom prst="rect">
            <a:avLst/>
          </a:prstGeom>
          <a:noFill/>
        </p:spPr>
        <p:txBody>
          <a:bodyPr wrap="none" rtlCol="0">
            <a:spAutoFit/>
          </a:bodyPr>
          <a:lstStyle/>
          <a:p>
            <a:r>
              <a:rPr lang="en-US" sz="3600" dirty="0"/>
              <a:t>C</a:t>
            </a:r>
          </a:p>
        </p:txBody>
      </p:sp>
    </p:spTree>
    <p:extLst>
      <p:ext uri="{BB962C8B-B14F-4D97-AF65-F5344CB8AC3E}">
        <p14:creationId xmlns:p14="http://schemas.microsoft.com/office/powerpoint/2010/main" val="1197838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Descartes’ </a:t>
            </a:r>
            <a:r>
              <a:rPr lang="en-US" dirty="0" err="1"/>
              <a:t>Chiliagon</a:t>
            </a:r>
            <a:r>
              <a:rPr lang="en-US" dirty="0"/>
              <a:t>/</a:t>
            </a:r>
            <a:r>
              <a:rPr lang="en-US" dirty="0" err="1"/>
              <a:t>Myriagon</a:t>
            </a:r>
            <a:endParaRPr lang="en-US" dirty="0"/>
          </a:p>
        </p:txBody>
      </p:sp>
      <p:sp>
        <p:nvSpPr>
          <p:cNvPr id="4" name="Oval 3"/>
          <p:cNvSpPr/>
          <p:nvPr/>
        </p:nvSpPr>
        <p:spPr>
          <a:xfrm>
            <a:off x="2404127" y="1745395"/>
            <a:ext cx="4333184" cy="426364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TextBox 4"/>
          <p:cNvSpPr txBox="1"/>
          <p:nvPr/>
        </p:nvSpPr>
        <p:spPr>
          <a:xfrm>
            <a:off x="5822643" y="5952571"/>
            <a:ext cx="1915684" cy="646331"/>
          </a:xfrm>
          <a:prstGeom prst="rect">
            <a:avLst/>
          </a:prstGeom>
          <a:noFill/>
        </p:spPr>
        <p:txBody>
          <a:bodyPr wrap="none" rtlCol="0">
            <a:spAutoFit/>
          </a:bodyPr>
          <a:lstStyle/>
          <a:p>
            <a:r>
              <a:rPr lang="en-US" sz="3600" dirty="0" err="1"/>
              <a:t>Chiliagon</a:t>
            </a:r>
            <a:endParaRPr lang="en-US" sz="3600" dirty="0"/>
          </a:p>
        </p:txBody>
      </p:sp>
    </p:spTree>
    <p:extLst>
      <p:ext uri="{BB962C8B-B14F-4D97-AF65-F5344CB8AC3E}">
        <p14:creationId xmlns:p14="http://schemas.microsoft.com/office/powerpoint/2010/main" val="1215305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Descartes’ </a:t>
            </a:r>
            <a:r>
              <a:rPr lang="en-US" dirty="0" err="1"/>
              <a:t>Chiliagon</a:t>
            </a:r>
            <a:r>
              <a:rPr lang="en-US" dirty="0"/>
              <a:t>/</a:t>
            </a:r>
            <a:r>
              <a:rPr lang="en-US" dirty="0" err="1"/>
              <a:t>Myriagon</a:t>
            </a:r>
            <a:endParaRPr lang="en-US" dirty="0"/>
          </a:p>
        </p:txBody>
      </p:sp>
      <p:sp>
        <p:nvSpPr>
          <p:cNvPr id="4" name="Oval 3"/>
          <p:cNvSpPr/>
          <p:nvPr/>
        </p:nvSpPr>
        <p:spPr>
          <a:xfrm>
            <a:off x="2404127" y="1745395"/>
            <a:ext cx="4333184" cy="426364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 name="TextBox 4"/>
          <p:cNvSpPr txBox="1"/>
          <p:nvPr/>
        </p:nvSpPr>
        <p:spPr>
          <a:xfrm>
            <a:off x="5822643" y="5952571"/>
            <a:ext cx="1979704" cy="646331"/>
          </a:xfrm>
          <a:prstGeom prst="rect">
            <a:avLst/>
          </a:prstGeom>
          <a:noFill/>
        </p:spPr>
        <p:txBody>
          <a:bodyPr wrap="none" rtlCol="0">
            <a:spAutoFit/>
          </a:bodyPr>
          <a:lstStyle/>
          <a:p>
            <a:r>
              <a:rPr lang="en-US" sz="3600" dirty="0" err="1">
                <a:solidFill>
                  <a:schemeClr val="accent2"/>
                </a:solidFill>
              </a:rPr>
              <a:t>Myriagon</a:t>
            </a:r>
            <a:endParaRPr lang="en-US" sz="3600" dirty="0">
              <a:solidFill>
                <a:schemeClr val="accent2"/>
              </a:solidFill>
            </a:endParaRPr>
          </a:p>
        </p:txBody>
      </p:sp>
    </p:spTree>
    <p:extLst>
      <p:ext uri="{BB962C8B-B14F-4D97-AF65-F5344CB8AC3E}">
        <p14:creationId xmlns:p14="http://schemas.microsoft.com/office/powerpoint/2010/main" val="3720596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Imagination</a:t>
            </a:r>
          </a:p>
        </p:txBody>
      </p:sp>
      <p:pic>
        <p:nvPicPr>
          <p:cNvPr id="4" name="Content Placeholder 3" descr="zoom chiliagon.png"/>
          <p:cNvPicPr>
            <a:picLocks noGrp="1" noChangeAspect="1"/>
          </p:cNvPicPr>
          <p:nvPr>
            <p:ph idx="1"/>
          </p:nvPr>
        </p:nvPicPr>
        <p:blipFill>
          <a:blip r:embed="rId3">
            <a:extLst>
              <a:ext uri="{28A0092B-C50C-407E-A947-70E740481C1C}">
                <a14:useLocalDpi xmlns:a14="http://schemas.microsoft.com/office/drawing/2010/main" val="0"/>
              </a:ext>
            </a:extLst>
          </a:blip>
          <a:srcRect t="9341" b="9341"/>
          <a:stretch>
            <a:fillRect/>
          </a:stretch>
        </p:blipFill>
        <p:spPr/>
      </p:pic>
    </p:spTree>
    <p:extLst>
      <p:ext uri="{BB962C8B-B14F-4D97-AF65-F5344CB8AC3E}">
        <p14:creationId xmlns:p14="http://schemas.microsoft.com/office/powerpoint/2010/main" val="2237183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77993" y="1542051"/>
            <a:ext cx="4232167" cy="2380594"/>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631" y="1662545"/>
            <a:ext cx="6534680" cy="5108919"/>
          </a:xfrm>
          <a:prstGeom prst="rect">
            <a:avLst/>
          </a:prstGeom>
        </p:spPr>
      </p:pic>
      <p:sp>
        <p:nvSpPr>
          <p:cNvPr id="8" name="Cloud Callout 7"/>
          <p:cNvSpPr/>
          <p:nvPr/>
        </p:nvSpPr>
        <p:spPr>
          <a:xfrm rot="5400000">
            <a:off x="5838780" y="1253532"/>
            <a:ext cx="3390161" cy="3220278"/>
          </a:xfrm>
          <a:prstGeom prst="cloudCallout">
            <a:avLst/>
          </a:prstGeom>
          <a:noFill/>
          <a:ln w="539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457200" y="274638"/>
            <a:ext cx="8229600" cy="1143000"/>
          </a:xfrm>
        </p:spPr>
        <p:txBody>
          <a:bodyPr>
            <a:normAutofit fontScale="90000"/>
          </a:bodyPr>
          <a:lstStyle/>
          <a:p>
            <a:r>
              <a:rPr lang="en-US" dirty="0"/>
              <a:t>A Question of Descriptive Metaphysics</a:t>
            </a:r>
          </a:p>
        </p:txBody>
      </p:sp>
    </p:spTree>
    <p:extLst>
      <p:ext uri="{BB962C8B-B14F-4D97-AF65-F5344CB8AC3E}">
        <p14:creationId xmlns:p14="http://schemas.microsoft.com/office/powerpoint/2010/main" val="524363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Imagination</a:t>
            </a:r>
          </a:p>
        </p:txBody>
      </p:sp>
      <p:pic>
        <p:nvPicPr>
          <p:cNvPr id="4" name="Content Placeholder 3" descr="zoom chiliagon.png"/>
          <p:cNvPicPr>
            <a:picLocks noGrp="1" noChangeAspect="1"/>
          </p:cNvPicPr>
          <p:nvPr>
            <p:ph idx="1"/>
          </p:nvPr>
        </p:nvPicPr>
        <p:blipFill>
          <a:blip r:embed="rId3">
            <a:extLst>
              <a:ext uri="{28A0092B-C50C-407E-A947-70E740481C1C}">
                <a14:useLocalDpi xmlns:a14="http://schemas.microsoft.com/office/drawing/2010/main" val="0"/>
              </a:ext>
            </a:extLst>
          </a:blip>
          <a:srcRect t="9341" b="9341"/>
          <a:stretch>
            <a:fillRect/>
          </a:stretch>
        </p:blipFill>
        <p:spPr/>
      </p:pic>
      <p:sp>
        <p:nvSpPr>
          <p:cNvPr id="5" name="Multiply 4"/>
          <p:cNvSpPr/>
          <p:nvPr/>
        </p:nvSpPr>
        <p:spPr>
          <a:xfrm>
            <a:off x="4960654" y="5277474"/>
            <a:ext cx="695534" cy="574493"/>
          </a:xfrm>
          <a:prstGeom prst="mathMultiply">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433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Imagination</a:t>
            </a:r>
          </a:p>
        </p:txBody>
      </p:sp>
      <p:pic>
        <p:nvPicPr>
          <p:cNvPr id="4" name="Content Placeholder 3" descr="zoom chiliagon.png"/>
          <p:cNvPicPr>
            <a:picLocks noGrp="1" noChangeAspect="1"/>
          </p:cNvPicPr>
          <p:nvPr>
            <p:ph idx="1"/>
          </p:nvPr>
        </p:nvPicPr>
        <p:blipFill>
          <a:blip r:embed="rId3">
            <a:extLst>
              <a:ext uri="{28A0092B-C50C-407E-A947-70E740481C1C}">
                <a14:useLocalDpi xmlns:a14="http://schemas.microsoft.com/office/drawing/2010/main" val="0"/>
              </a:ext>
            </a:extLst>
          </a:blip>
          <a:srcRect t="9341" b="9341"/>
          <a:stretch>
            <a:fillRect/>
          </a:stretch>
        </p:blipFill>
        <p:spPr/>
      </p:pic>
      <p:sp>
        <p:nvSpPr>
          <p:cNvPr id="3" name="Multiply 2"/>
          <p:cNvSpPr/>
          <p:nvPr/>
        </p:nvSpPr>
        <p:spPr>
          <a:xfrm>
            <a:off x="5503788" y="2993406"/>
            <a:ext cx="695534" cy="574493"/>
          </a:xfrm>
          <a:prstGeom prst="mathMultiply">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Multiply 4"/>
          <p:cNvSpPr/>
          <p:nvPr/>
        </p:nvSpPr>
        <p:spPr>
          <a:xfrm>
            <a:off x="4960654" y="5277474"/>
            <a:ext cx="695534" cy="574493"/>
          </a:xfrm>
          <a:prstGeom prst="mathMultiply">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8196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52447" y="913893"/>
            <a:ext cx="7607706" cy="4990413"/>
            <a:chOff x="1218772" y="1475184"/>
            <a:chExt cx="5696157" cy="3797438"/>
          </a:xfrm>
        </p:grpSpPr>
        <p:sp>
          <p:nvSpPr>
            <p:cNvPr id="9" name="Oval 8"/>
            <p:cNvSpPr/>
            <p:nvPr/>
          </p:nvSpPr>
          <p:spPr>
            <a:xfrm>
              <a:off x="1218772" y="1475184"/>
              <a:ext cx="3797438" cy="379743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Oval 9"/>
            <p:cNvSpPr/>
            <p:nvPr/>
          </p:nvSpPr>
          <p:spPr>
            <a:xfrm>
              <a:off x="3117491" y="1475184"/>
              <a:ext cx="3797438" cy="3797438"/>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3" name="TextBox 12"/>
          <p:cNvSpPr txBox="1"/>
          <p:nvPr/>
        </p:nvSpPr>
        <p:spPr>
          <a:xfrm>
            <a:off x="140361" y="3104300"/>
            <a:ext cx="468698" cy="646331"/>
          </a:xfrm>
          <a:prstGeom prst="rect">
            <a:avLst/>
          </a:prstGeom>
          <a:noFill/>
        </p:spPr>
        <p:txBody>
          <a:bodyPr wrap="none" rtlCol="0">
            <a:spAutoFit/>
          </a:bodyPr>
          <a:lstStyle/>
          <a:p>
            <a:r>
              <a:rPr lang="en-US" sz="3600" dirty="0"/>
              <a:t>D</a:t>
            </a:r>
          </a:p>
        </p:txBody>
      </p:sp>
      <p:sp>
        <p:nvSpPr>
          <p:cNvPr id="14" name="TextBox 13"/>
          <p:cNvSpPr txBox="1"/>
          <p:nvPr/>
        </p:nvSpPr>
        <p:spPr>
          <a:xfrm>
            <a:off x="8292439" y="3104300"/>
            <a:ext cx="410088" cy="646331"/>
          </a:xfrm>
          <a:prstGeom prst="rect">
            <a:avLst/>
          </a:prstGeom>
          <a:noFill/>
        </p:spPr>
        <p:txBody>
          <a:bodyPr wrap="none" rtlCol="0">
            <a:spAutoFit/>
          </a:bodyPr>
          <a:lstStyle/>
          <a:p>
            <a:r>
              <a:rPr lang="en-US" sz="3600" dirty="0"/>
              <a:t>E</a:t>
            </a:r>
          </a:p>
        </p:txBody>
      </p:sp>
      <p:sp>
        <p:nvSpPr>
          <p:cNvPr id="15" name="TextBox 14"/>
          <p:cNvSpPr txBox="1"/>
          <p:nvPr/>
        </p:nvSpPr>
        <p:spPr>
          <a:xfrm>
            <a:off x="5767745" y="3384562"/>
            <a:ext cx="435786" cy="646331"/>
          </a:xfrm>
          <a:prstGeom prst="rect">
            <a:avLst/>
          </a:prstGeom>
          <a:noFill/>
        </p:spPr>
        <p:txBody>
          <a:bodyPr wrap="none" rtlCol="0">
            <a:spAutoFit/>
          </a:bodyPr>
          <a:lstStyle/>
          <a:p>
            <a:r>
              <a:rPr lang="en-US" sz="3600" dirty="0"/>
              <a:t>B</a:t>
            </a:r>
          </a:p>
        </p:txBody>
      </p:sp>
      <p:sp>
        <p:nvSpPr>
          <p:cNvPr id="16" name="TextBox 15"/>
          <p:cNvSpPr txBox="1"/>
          <p:nvPr/>
        </p:nvSpPr>
        <p:spPr>
          <a:xfrm>
            <a:off x="2719651" y="3296794"/>
            <a:ext cx="453970" cy="646331"/>
          </a:xfrm>
          <a:prstGeom prst="rect">
            <a:avLst/>
          </a:prstGeom>
          <a:noFill/>
        </p:spPr>
        <p:txBody>
          <a:bodyPr wrap="none" rtlCol="0">
            <a:spAutoFit/>
          </a:bodyPr>
          <a:lstStyle/>
          <a:p>
            <a:r>
              <a:rPr lang="en-US" sz="3600" dirty="0"/>
              <a:t>A</a:t>
            </a:r>
          </a:p>
        </p:txBody>
      </p:sp>
      <p:sp>
        <p:nvSpPr>
          <p:cNvPr id="19" name="Oval 18"/>
          <p:cNvSpPr/>
          <p:nvPr/>
        </p:nvSpPr>
        <p:spPr>
          <a:xfrm>
            <a:off x="309052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678096"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8948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8225234"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6840454" y="132502"/>
            <a:ext cx="1873530" cy="646331"/>
          </a:xfrm>
          <a:prstGeom prst="rect">
            <a:avLst/>
          </a:prstGeom>
          <a:noFill/>
        </p:spPr>
        <p:txBody>
          <a:bodyPr wrap="none" rtlCol="0">
            <a:spAutoFit/>
          </a:bodyPr>
          <a:lstStyle/>
          <a:p>
            <a:r>
              <a:rPr lang="en-US" sz="3600" dirty="0"/>
              <a:t>Euclid I.1</a:t>
            </a:r>
          </a:p>
        </p:txBody>
      </p:sp>
      <p:cxnSp>
        <p:nvCxnSpPr>
          <p:cNvPr id="24" name="Straight Connector 23"/>
          <p:cNvCxnSpPr/>
          <p:nvPr/>
        </p:nvCxnSpPr>
        <p:spPr>
          <a:xfrm>
            <a:off x="3224937" y="3391949"/>
            <a:ext cx="2453159" cy="0"/>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0164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40454" y="132502"/>
            <a:ext cx="1873530" cy="646331"/>
          </a:xfrm>
          <a:prstGeom prst="rect">
            <a:avLst/>
          </a:prstGeom>
          <a:noFill/>
        </p:spPr>
        <p:txBody>
          <a:bodyPr wrap="none" rtlCol="0">
            <a:spAutoFit/>
          </a:bodyPr>
          <a:lstStyle/>
          <a:p>
            <a:r>
              <a:rPr lang="en-US" sz="3600" dirty="0"/>
              <a:t>Euclid I.1</a:t>
            </a:r>
          </a:p>
        </p:txBody>
      </p:sp>
      <p:sp>
        <p:nvSpPr>
          <p:cNvPr id="3" name="Arc 2"/>
          <p:cNvSpPr/>
          <p:nvPr/>
        </p:nvSpPr>
        <p:spPr>
          <a:xfrm>
            <a:off x="-3038402" y="1712503"/>
            <a:ext cx="10290993" cy="10290993"/>
          </a:xfrm>
          <a:prstGeom prst="arc">
            <a:avLst>
              <a:gd name="adj1" fmla="val 14761465"/>
              <a:gd name="adj2" fmla="val 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Arc 6"/>
          <p:cNvSpPr/>
          <p:nvPr/>
        </p:nvSpPr>
        <p:spPr>
          <a:xfrm flipH="1">
            <a:off x="1924537" y="1712503"/>
            <a:ext cx="10290993" cy="10290993"/>
          </a:xfrm>
          <a:prstGeom prst="arc">
            <a:avLst>
              <a:gd name="adj1" fmla="val 14761465"/>
              <a:gd name="adj2" fmla="val 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42324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1500657"/>
            <a:ext cx="9144000" cy="445273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0" y="1500657"/>
            <a:ext cx="9144000" cy="445273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840454" y="132502"/>
            <a:ext cx="1873530" cy="646331"/>
          </a:xfrm>
          <a:prstGeom prst="rect">
            <a:avLst/>
          </a:prstGeom>
          <a:noFill/>
        </p:spPr>
        <p:txBody>
          <a:bodyPr wrap="none" rtlCol="0">
            <a:spAutoFit/>
          </a:bodyPr>
          <a:lstStyle/>
          <a:p>
            <a:r>
              <a:rPr lang="en-US" sz="3600" dirty="0"/>
              <a:t>Euclid I.1</a:t>
            </a:r>
          </a:p>
        </p:txBody>
      </p:sp>
    </p:spTree>
    <p:extLst>
      <p:ext uri="{BB962C8B-B14F-4D97-AF65-F5344CB8AC3E}">
        <p14:creationId xmlns:p14="http://schemas.microsoft.com/office/powerpoint/2010/main" val="2054542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4498"/>
            <a:ext cx="8229600" cy="1143000"/>
          </a:xfrm>
        </p:spPr>
        <p:txBody>
          <a:bodyPr/>
          <a:lstStyle/>
          <a:p>
            <a:r>
              <a:rPr lang="en-US" dirty="0"/>
              <a:t>3. Visual Limits</a:t>
            </a:r>
          </a:p>
        </p:txBody>
      </p:sp>
    </p:spTree>
    <p:extLst>
      <p:ext uri="{BB962C8B-B14F-4D97-AF65-F5344CB8AC3E}">
        <p14:creationId xmlns:p14="http://schemas.microsoft.com/office/powerpoint/2010/main" val="2184998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Limit Concepts</a:t>
            </a:r>
          </a:p>
        </p:txBody>
      </p:sp>
      <p:sp>
        <p:nvSpPr>
          <p:cNvPr id="3" name="Content Placeholder 2"/>
          <p:cNvSpPr>
            <a:spLocks noGrp="1"/>
          </p:cNvSpPr>
          <p:nvPr>
            <p:ph idx="1"/>
          </p:nvPr>
        </p:nvSpPr>
        <p:spPr/>
        <p:txBody>
          <a:bodyPr>
            <a:normAutofit/>
          </a:bodyPr>
          <a:lstStyle/>
          <a:p>
            <a:pPr marL="0" indent="0">
              <a:buNone/>
            </a:pPr>
            <a:r>
              <a:rPr lang="en-US" dirty="0"/>
              <a:t>Wright: “The kind of idealization involved in the notion of perfect circularity… corresponds to a movement to the limit of a scale, as it were, whose intermediate values are ordered by a comparative – ‘is more circular than’.”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892" y="4228837"/>
            <a:ext cx="2935908" cy="2359702"/>
          </a:xfrm>
          <a:prstGeom prst="rect">
            <a:avLst/>
          </a:prstGeom>
        </p:spPr>
      </p:pic>
    </p:spTree>
    <p:extLst>
      <p:ext uri="{BB962C8B-B14F-4D97-AF65-F5344CB8AC3E}">
        <p14:creationId xmlns:p14="http://schemas.microsoft.com/office/powerpoint/2010/main" val="18157226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Limit Concepts</a:t>
            </a:r>
          </a:p>
        </p:txBody>
      </p:sp>
      <p:sp>
        <p:nvSpPr>
          <p:cNvPr id="3" name="Content Placeholder 2"/>
          <p:cNvSpPr>
            <a:spLocks noGrp="1"/>
          </p:cNvSpPr>
          <p:nvPr>
            <p:ph idx="1"/>
          </p:nvPr>
        </p:nvSpPr>
        <p:spPr/>
        <p:txBody>
          <a:bodyPr>
            <a:normAutofit/>
          </a:bodyPr>
          <a:lstStyle/>
          <a:p>
            <a:pPr marL="0" indent="0">
              <a:buNone/>
            </a:pPr>
            <a:r>
              <a:rPr lang="en-US" dirty="0"/>
              <a:t>Wright: “The kind of idealization involved in the notion of perfect circularity… corresponds to a movement to the limit of a scale, as it were, whose intermediate values are ordered by a comparative – ‘is more circular than’.”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0892" y="4228837"/>
            <a:ext cx="2935908" cy="2359702"/>
          </a:xfrm>
          <a:prstGeom prst="rect">
            <a:avLst/>
          </a:prstGeom>
        </p:spPr>
      </p:pic>
    </p:spTree>
    <p:extLst>
      <p:ext uri="{BB962C8B-B14F-4D97-AF65-F5344CB8AC3E}">
        <p14:creationId xmlns:p14="http://schemas.microsoft.com/office/powerpoint/2010/main" val="2142777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Curve with Gaps of 1 nm</a:t>
            </a:r>
          </a:p>
        </p:txBody>
      </p:sp>
      <p:sp>
        <p:nvSpPr>
          <p:cNvPr id="4" name="Oval 3"/>
          <p:cNvSpPr/>
          <p:nvPr/>
        </p:nvSpPr>
        <p:spPr>
          <a:xfrm>
            <a:off x="2404127" y="1745395"/>
            <a:ext cx="4333184" cy="426364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009960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Curve with Gaps of 1 nm</a:t>
            </a:r>
          </a:p>
        </p:txBody>
      </p:sp>
      <p:sp>
        <p:nvSpPr>
          <p:cNvPr id="4" name="Oval 3"/>
          <p:cNvSpPr/>
          <p:nvPr/>
        </p:nvSpPr>
        <p:spPr>
          <a:xfrm>
            <a:off x="2404127" y="1745395"/>
            <a:ext cx="4333184" cy="426364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 name="TextBox 2"/>
          <p:cNvSpPr txBox="1"/>
          <p:nvPr/>
        </p:nvSpPr>
        <p:spPr>
          <a:xfrm>
            <a:off x="7398004" y="2676889"/>
            <a:ext cx="427361" cy="1200329"/>
          </a:xfrm>
          <a:prstGeom prst="rect">
            <a:avLst/>
          </a:prstGeom>
          <a:noFill/>
        </p:spPr>
        <p:txBody>
          <a:bodyPr wrap="none" rtlCol="0">
            <a:spAutoFit/>
          </a:bodyPr>
          <a:lstStyle/>
          <a:p>
            <a:r>
              <a:rPr lang="en-US" sz="2400" dirty="0"/>
              <a:t>P</a:t>
            </a:r>
          </a:p>
          <a:p>
            <a:endParaRPr lang="en-US" sz="2400" dirty="0"/>
          </a:p>
          <a:p>
            <a:r>
              <a:rPr lang="en-US" sz="2400" dirty="0"/>
              <a:t>P’</a:t>
            </a:r>
          </a:p>
        </p:txBody>
      </p:sp>
      <p:cxnSp>
        <p:nvCxnSpPr>
          <p:cNvPr id="7" name="Straight Arrow Connector 6"/>
          <p:cNvCxnSpPr/>
          <p:nvPr/>
        </p:nvCxnSpPr>
        <p:spPr>
          <a:xfrm flipH="1">
            <a:off x="6626087" y="2888974"/>
            <a:ext cx="771917" cy="2650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flipV="1">
            <a:off x="6626087" y="3154017"/>
            <a:ext cx="771917" cy="4041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4306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Einstein’s “Older Interpretation”</a:t>
            </a:r>
          </a:p>
        </p:txBody>
      </p:sp>
      <p:pic>
        <p:nvPicPr>
          <p:cNvPr id="5" name="Picture 4" descr="Einstein_patentoffi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527" y="3846330"/>
            <a:ext cx="2277673" cy="2975339"/>
          </a:xfrm>
          <a:prstGeom prst="rect">
            <a:avLst/>
          </a:prstGeom>
          <a:effectLst>
            <a:outerShdw blurRad="50800" dist="50800" dir="5400000" algn="ctr" rotWithShape="0">
              <a:srgbClr val="000000">
                <a:alpha val="0"/>
              </a:srgbClr>
            </a:outerShdw>
          </a:effectLst>
        </p:spPr>
      </p:pic>
      <p:sp>
        <p:nvSpPr>
          <p:cNvPr id="3" name="Content Placeholder 2"/>
          <p:cNvSpPr>
            <a:spLocks noGrp="1"/>
          </p:cNvSpPr>
          <p:nvPr>
            <p:ph idx="1"/>
          </p:nvPr>
        </p:nvSpPr>
        <p:spPr>
          <a:xfrm>
            <a:off x="457200" y="1600200"/>
            <a:ext cx="6486939" cy="4525963"/>
          </a:xfrm>
        </p:spPr>
        <p:txBody>
          <a:bodyPr>
            <a:normAutofit/>
          </a:bodyPr>
          <a:lstStyle/>
          <a:p>
            <a:pPr marL="0" indent="0">
              <a:buNone/>
            </a:pPr>
            <a:r>
              <a:rPr lang="en-US" dirty="0"/>
              <a:t>“Everyone knows what a straight line is, and what a point is. Whether this knowledge springs from an ability of the human mind or from experience, from some collaboration of the two or from some other source, is not for the mathematician to decide. He leaves the question to the philosopher.”</a:t>
            </a:r>
          </a:p>
          <a:p>
            <a:pPr marL="0" indent="0">
              <a:buNone/>
            </a:pPr>
            <a:endParaRPr lang="en-US" dirty="0"/>
          </a:p>
        </p:txBody>
      </p:sp>
    </p:spTree>
    <p:extLst>
      <p:ext uri="{BB962C8B-B14F-4D97-AF65-F5344CB8AC3E}">
        <p14:creationId xmlns:p14="http://schemas.microsoft.com/office/powerpoint/2010/main" val="772648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7498709" y="0"/>
            <a:ext cx="302763" cy="6858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8686800" y="2461087"/>
            <a:ext cx="427361" cy="1200329"/>
          </a:xfrm>
          <a:prstGeom prst="rect">
            <a:avLst/>
          </a:prstGeom>
          <a:noFill/>
        </p:spPr>
        <p:txBody>
          <a:bodyPr wrap="none" rtlCol="0">
            <a:spAutoFit/>
          </a:bodyPr>
          <a:lstStyle/>
          <a:p>
            <a:r>
              <a:rPr lang="en-US" sz="2400" dirty="0"/>
              <a:t>P</a:t>
            </a:r>
          </a:p>
          <a:p>
            <a:endParaRPr lang="en-US" sz="2400" dirty="0"/>
          </a:p>
          <a:p>
            <a:r>
              <a:rPr lang="en-US" sz="2400" dirty="0"/>
              <a:t>P’</a:t>
            </a:r>
          </a:p>
        </p:txBody>
      </p:sp>
      <p:cxnSp>
        <p:nvCxnSpPr>
          <p:cNvPr id="10" name="Straight Arrow Connector 9"/>
          <p:cNvCxnSpPr/>
          <p:nvPr/>
        </p:nvCxnSpPr>
        <p:spPr>
          <a:xfrm flipH="1" flipV="1">
            <a:off x="7711588" y="3119934"/>
            <a:ext cx="973778" cy="3090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Oval 4"/>
          <p:cNvSpPr/>
          <p:nvPr/>
        </p:nvSpPr>
        <p:spPr>
          <a:xfrm>
            <a:off x="7220781" y="2319130"/>
            <a:ext cx="771917" cy="74212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7650090" y="2331815"/>
            <a:ext cx="1035276" cy="3583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rot="16200000">
            <a:off x="7040648" y="2519477"/>
            <a:ext cx="516834" cy="6424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Curve with Gaps of 1 nm</a:t>
            </a:r>
          </a:p>
        </p:txBody>
      </p:sp>
    </p:spTree>
    <p:extLst>
      <p:ext uri="{BB962C8B-B14F-4D97-AF65-F5344CB8AC3E}">
        <p14:creationId xmlns:p14="http://schemas.microsoft.com/office/powerpoint/2010/main" val="306603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956646" y="2358449"/>
            <a:ext cx="1730154" cy="892552"/>
          </a:xfrm>
          <a:prstGeom prst="rect">
            <a:avLst/>
          </a:prstGeom>
          <a:noFill/>
        </p:spPr>
        <p:txBody>
          <a:bodyPr wrap="none" rtlCol="0">
            <a:spAutoFit/>
          </a:bodyPr>
          <a:lstStyle/>
          <a:p>
            <a:pPr algn="r"/>
            <a:r>
              <a:rPr lang="en-US" sz="2600" dirty="0"/>
              <a:t>Continuous</a:t>
            </a:r>
          </a:p>
          <a:p>
            <a:pPr algn="r"/>
            <a:r>
              <a:rPr lang="en-US" sz="2600" dirty="0"/>
              <a:t>Curves</a:t>
            </a:r>
          </a:p>
        </p:txBody>
      </p:sp>
      <p:sp>
        <p:nvSpPr>
          <p:cNvPr id="18" name="Title 1"/>
          <p:cNvSpPr>
            <a:spLocks noGrp="1"/>
          </p:cNvSpPr>
          <p:nvPr>
            <p:ph type="title"/>
          </p:nvPr>
        </p:nvSpPr>
        <p:spPr>
          <a:xfrm>
            <a:off x="457200" y="274638"/>
            <a:ext cx="8229600" cy="1143000"/>
          </a:xfrm>
        </p:spPr>
        <p:txBody>
          <a:bodyPr>
            <a:normAutofit fontScale="90000"/>
          </a:bodyPr>
          <a:lstStyle/>
          <a:p>
            <a:r>
              <a:rPr lang="en-US" dirty="0"/>
              <a:t>Continuous vs. 1 nm-Gapped Curves</a:t>
            </a:r>
          </a:p>
        </p:txBody>
      </p:sp>
      <p:sp>
        <p:nvSpPr>
          <p:cNvPr id="5" name="TextBox 4"/>
          <p:cNvSpPr txBox="1"/>
          <p:nvPr/>
        </p:nvSpPr>
        <p:spPr>
          <a:xfrm>
            <a:off x="616971" y="2358449"/>
            <a:ext cx="1842171" cy="892552"/>
          </a:xfrm>
          <a:prstGeom prst="rect">
            <a:avLst/>
          </a:prstGeom>
          <a:noFill/>
        </p:spPr>
        <p:txBody>
          <a:bodyPr wrap="none" rtlCol="0">
            <a:spAutoFit/>
          </a:bodyPr>
          <a:lstStyle/>
          <a:p>
            <a:r>
              <a:rPr lang="en-US" sz="2600" dirty="0"/>
              <a:t>Curves with</a:t>
            </a:r>
          </a:p>
          <a:p>
            <a:r>
              <a:rPr lang="en-US" sz="2600" dirty="0"/>
              <a:t>Gap of 1 nm</a:t>
            </a:r>
          </a:p>
        </p:txBody>
      </p:sp>
      <p:cxnSp>
        <p:nvCxnSpPr>
          <p:cNvPr id="6" name="Straight Connector 5"/>
          <p:cNvCxnSpPr/>
          <p:nvPr/>
        </p:nvCxnSpPr>
        <p:spPr>
          <a:xfrm>
            <a:off x="4572000" y="1499616"/>
            <a:ext cx="0" cy="3320273"/>
          </a:xfrm>
          <a:prstGeom prst="line">
            <a:avLst/>
          </a:prstGeom>
          <a:ln w="50800">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44989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956646" y="2358449"/>
            <a:ext cx="1730154" cy="892552"/>
          </a:xfrm>
          <a:prstGeom prst="rect">
            <a:avLst/>
          </a:prstGeom>
          <a:noFill/>
        </p:spPr>
        <p:txBody>
          <a:bodyPr wrap="none" rtlCol="0">
            <a:spAutoFit/>
          </a:bodyPr>
          <a:lstStyle/>
          <a:p>
            <a:pPr algn="r"/>
            <a:r>
              <a:rPr lang="en-US" sz="2600" dirty="0"/>
              <a:t>Continuous</a:t>
            </a:r>
          </a:p>
          <a:p>
            <a:pPr algn="r"/>
            <a:r>
              <a:rPr lang="en-US" sz="2600" dirty="0"/>
              <a:t>Curves</a:t>
            </a:r>
          </a:p>
        </p:txBody>
      </p:sp>
      <p:sp>
        <p:nvSpPr>
          <p:cNvPr id="18" name="Title 1"/>
          <p:cNvSpPr>
            <a:spLocks noGrp="1"/>
          </p:cNvSpPr>
          <p:nvPr>
            <p:ph type="title"/>
          </p:nvPr>
        </p:nvSpPr>
        <p:spPr>
          <a:xfrm>
            <a:off x="457200" y="274638"/>
            <a:ext cx="8229600" cy="1143000"/>
          </a:xfrm>
        </p:spPr>
        <p:txBody>
          <a:bodyPr>
            <a:normAutofit/>
          </a:bodyPr>
          <a:lstStyle/>
          <a:p>
            <a:r>
              <a:rPr lang="en-US" dirty="0"/>
              <a:t>Merely Dense Curves</a:t>
            </a:r>
          </a:p>
        </p:txBody>
      </p:sp>
      <p:sp>
        <p:nvSpPr>
          <p:cNvPr id="20" name="TextBox 19"/>
          <p:cNvSpPr txBox="1"/>
          <p:nvPr/>
        </p:nvSpPr>
        <p:spPr>
          <a:xfrm>
            <a:off x="3605444" y="2358449"/>
            <a:ext cx="2055819" cy="892552"/>
          </a:xfrm>
          <a:prstGeom prst="rect">
            <a:avLst/>
          </a:prstGeom>
          <a:noFill/>
        </p:spPr>
        <p:txBody>
          <a:bodyPr wrap="none" rtlCol="0">
            <a:spAutoFit/>
          </a:bodyPr>
          <a:lstStyle/>
          <a:p>
            <a:pPr algn="ctr"/>
            <a:r>
              <a:rPr lang="en-US" sz="2600" dirty="0"/>
              <a:t>Merely Dense</a:t>
            </a:r>
          </a:p>
          <a:p>
            <a:pPr algn="ctr"/>
            <a:r>
              <a:rPr lang="en-US" sz="2600" dirty="0"/>
              <a:t>Curves</a:t>
            </a:r>
          </a:p>
        </p:txBody>
      </p:sp>
      <p:sp>
        <p:nvSpPr>
          <p:cNvPr id="6" name="TextBox 5"/>
          <p:cNvSpPr txBox="1"/>
          <p:nvPr/>
        </p:nvSpPr>
        <p:spPr>
          <a:xfrm>
            <a:off x="616971" y="2358449"/>
            <a:ext cx="1842171" cy="892552"/>
          </a:xfrm>
          <a:prstGeom prst="rect">
            <a:avLst/>
          </a:prstGeom>
          <a:noFill/>
        </p:spPr>
        <p:txBody>
          <a:bodyPr wrap="none" rtlCol="0">
            <a:spAutoFit/>
          </a:bodyPr>
          <a:lstStyle/>
          <a:p>
            <a:r>
              <a:rPr lang="en-US" sz="2600" dirty="0"/>
              <a:t>Curves with</a:t>
            </a:r>
          </a:p>
          <a:p>
            <a:r>
              <a:rPr lang="en-US" sz="2600" dirty="0"/>
              <a:t>Gap of 1 nm</a:t>
            </a:r>
          </a:p>
        </p:txBody>
      </p:sp>
      <p:cxnSp>
        <p:nvCxnSpPr>
          <p:cNvPr id="7" name="Straight Connector 6"/>
          <p:cNvCxnSpPr/>
          <p:nvPr/>
        </p:nvCxnSpPr>
        <p:spPr>
          <a:xfrm>
            <a:off x="6520069" y="1502918"/>
            <a:ext cx="0" cy="3320273"/>
          </a:xfrm>
          <a:prstGeom prst="line">
            <a:avLst/>
          </a:prstGeom>
          <a:ln w="50800">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976633" y="4823191"/>
            <a:ext cx="3190746" cy="892552"/>
          </a:xfrm>
          <a:prstGeom prst="rect">
            <a:avLst/>
          </a:prstGeom>
          <a:noFill/>
        </p:spPr>
        <p:txBody>
          <a:bodyPr wrap="none" rtlCol="0">
            <a:spAutoFit/>
          </a:bodyPr>
          <a:lstStyle/>
          <a:p>
            <a:pPr algn="ctr"/>
            <a:r>
              <a:rPr lang="en-US" sz="2600" dirty="0"/>
              <a:t>(Procedure must draw</a:t>
            </a:r>
          </a:p>
          <a:p>
            <a:pPr algn="ctr"/>
            <a:r>
              <a:rPr lang="en-US" sz="2600" dirty="0"/>
              <a:t>line here)</a:t>
            </a:r>
          </a:p>
        </p:txBody>
      </p:sp>
      <p:cxnSp>
        <p:nvCxnSpPr>
          <p:cNvPr id="5" name="Straight Arrow Connector 4"/>
          <p:cNvCxnSpPr/>
          <p:nvPr/>
        </p:nvCxnSpPr>
        <p:spPr>
          <a:xfrm flipV="1">
            <a:off x="4837043" y="3352800"/>
            <a:ext cx="1497496" cy="13384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130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52447" y="913893"/>
            <a:ext cx="7607706" cy="4990413"/>
            <a:chOff x="1218772" y="1475184"/>
            <a:chExt cx="5696157" cy="3797438"/>
          </a:xfrm>
        </p:grpSpPr>
        <p:sp>
          <p:nvSpPr>
            <p:cNvPr id="9" name="Oval 8"/>
            <p:cNvSpPr/>
            <p:nvPr/>
          </p:nvSpPr>
          <p:spPr>
            <a:xfrm>
              <a:off x="1218772" y="1475184"/>
              <a:ext cx="3797438" cy="379743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Oval 9"/>
            <p:cNvSpPr/>
            <p:nvPr/>
          </p:nvSpPr>
          <p:spPr>
            <a:xfrm>
              <a:off x="3117491" y="1475184"/>
              <a:ext cx="3797438" cy="3797438"/>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3" name="TextBox 12"/>
          <p:cNvSpPr txBox="1"/>
          <p:nvPr/>
        </p:nvSpPr>
        <p:spPr>
          <a:xfrm>
            <a:off x="140361" y="3104300"/>
            <a:ext cx="468698" cy="646331"/>
          </a:xfrm>
          <a:prstGeom prst="rect">
            <a:avLst/>
          </a:prstGeom>
          <a:noFill/>
        </p:spPr>
        <p:txBody>
          <a:bodyPr wrap="none" rtlCol="0">
            <a:spAutoFit/>
          </a:bodyPr>
          <a:lstStyle/>
          <a:p>
            <a:r>
              <a:rPr lang="en-US" sz="3600" dirty="0"/>
              <a:t>D</a:t>
            </a:r>
          </a:p>
        </p:txBody>
      </p:sp>
      <p:sp>
        <p:nvSpPr>
          <p:cNvPr id="14" name="TextBox 13"/>
          <p:cNvSpPr txBox="1"/>
          <p:nvPr/>
        </p:nvSpPr>
        <p:spPr>
          <a:xfrm>
            <a:off x="8292439" y="3104300"/>
            <a:ext cx="410088" cy="646331"/>
          </a:xfrm>
          <a:prstGeom prst="rect">
            <a:avLst/>
          </a:prstGeom>
          <a:noFill/>
        </p:spPr>
        <p:txBody>
          <a:bodyPr wrap="none" rtlCol="0">
            <a:spAutoFit/>
          </a:bodyPr>
          <a:lstStyle/>
          <a:p>
            <a:r>
              <a:rPr lang="en-US" sz="3600" dirty="0"/>
              <a:t>E</a:t>
            </a:r>
          </a:p>
        </p:txBody>
      </p:sp>
      <p:sp>
        <p:nvSpPr>
          <p:cNvPr id="15" name="TextBox 14"/>
          <p:cNvSpPr txBox="1"/>
          <p:nvPr/>
        </p:nvSpPr>
        <p:spPr>
          <a:xfrm>
            <a:off x="5767745" y="3384562"/>
            <a:ext cx="435786" cy="646331"/>
          </a:xfrm>
          <a:prstGeom prst="rect">
            <a:avLst/>
          </a:prstGeom>
          <a:noFill/>
        </p:spPr>
        <p:txBody>
          <a:bodyPr wrap="none" rtlCol="0">
            <a:spAutoFit/>
          </a:bodyPr>
          <a:lstStyle/>
          <a:p>
            <a:r>
              <a:rPr lang="en-US" sz="3600" dirty="0"/>
              <a:t>B</a:t>
            </a:r>
          </a:p>
        </p:txBody>
      </p:sp>
      <p:sp>
        <p:nvSpPr>
          <p:cNvPr id="16" name="TextBox 15"/>
          <p:cNvSpPr txBox="1"/>
          <p:nvPr/>
        </p:nvSpPr>
        <p:spPr>
          <a:xfrm>
            <a:off x="2719651" y="3296794"/>
            <a:ext cx="453970" cy="646331"/>
          </a:xfrm>
          <a:prstGeom prst="rect">
            <a:avLst/>
          </a:prstGeom>
          <a:noFill/>
        </p:spPr>
        <p:txBody>
          <a:bodyPr wrap="none" rtlCol="0">
            <a:spAutoFit/>
          </a:bodyPr>
          <a:lstStyle/>
          <a:p>
            <a:r>
              <a:rPr lang="en-US" sz="3600" dirty="0"/>
              <a:t>A</a:t>
            </a:r>
          </a:p>
        </p:txBody>
      </p:sp>
      <p:sp>
        <p:nvSpPr>
          <p:cNvPr id="19" name="Oval 18"/>
          <p:cNvSpPr/>
          <p:nvPr/>
        </p:nvSpPr>
        <p:spPr>
          <a:xfrm>
            <a:off x="309052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678096"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8948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8225234"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6840454" y="132502"/>
            <a:ext cx="1873530" cy="646331"/>
          </a:xfrm>
          <a:prstGeom prst="rect">
            <a:avLst/>
          </a:prstGeom>
          <a:noFill/>
        </p:spPr>
        <p:txBody>
          <a:bodyPr wrap="none" rtlCol="0">
            <a:spAutoFit/>
          </a:bodyPr>
          <a:lstStyle/>
          <a:p>
            <a:r>
              <a:rPr lang="en-US" sz="3600" dirty="0"/>
              <a:t>Euclid I.1</a:t>
            </a:r>
          </a:p>
        </p:txBody>
      </p:sp>
      <p:cxnSp>
        <p:nvCxnSpPr>
          <p:cNvPr id="24" name="Straight Connector 23"/>
          <p:cNvCxnSpPr/>
          <p:nvPr/>
        </p:nvCxnSpPr>
        <p:spPr>
          <a:xfrm>
            <a:off x="3224937" y="3391949"/>
            <a:ext cx="2453159" cy="0"/>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822643" y="5952571"/>
            <a:ext cx="3261086" cy="646331"/>
          </a:xfrm>
          <a:prstGeom prst="rect">
            <a:avLst/>
          </a:prstGeom>
          <a:noFill/>
        </p:spPr>
        <p:txBody>
          <a:bodyPr wrap="none" rtlCol="0">
            <a:spAutoFit/>
          </a:bodyPr>
          <a:lstStyle/>
          <a:p>
            <a:r>
              <a:rPr lang="en-US" sz="3600" dirty="0">
                <a:solidFill>
                  <a:schemeClr val="accent2"/>
                </a:solidFill>
              </a:rPr>
              <a:t>Defective Model</a:t>
            </a:r>
          </a:p>
        </p:txBody>
      </p:sp>
    </p:spTree>
    <p:extLst>
      <p:ext uri="{BB962C8B-B14F-4D97-AF65-F5344CB8AC3E}">
        <p14:creationId xmlns:p14="http://schemas.microsoft.com/office/powerpoint/2010/main" val="832388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7498709" y="0"/>
            <a:ext cx="302763" cy="6858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8686800" y="2461087"/>
            <a:ext cx="427361" cy="1200329"/>
          </a:xfrm>
          <a:prstGeom prst="rect">
            <a:avLst/>
          </a:prstGeom>
          <a:noFill/>
        </p:spPr>
        <p:txBody>
          <a:bodyPr wrap="none" rtlCol="0">
            <a:spAutoFit/>
          </a:bodyPr>
          <a:lstStyle/>
          <a:p>
            <a:r>
              <a:rPr lang="en-US" sz="2400" dirty="0"/>
              <a:t>P</a:t>
            </a:r>
          </a:p>
          <a:p>
            <a:endParaRPr lang="en-US" sz="2400" dirty="0"/>
          </a:p>
          <a:p>
            <a:r>
              <a:rPr lang="en-US" sz="2400" dirty="0"/>
              <a:t>P’</a:t>
            </a:r>
          </a:p>
        </p:txBody>
      </p:sp>
      <p:cxnSp>
        <p:nvCxnSpPr>
          <p:cNvPr id="10" name="Straight Arrow Connector 9"/>
          <p:cNvCxnSpPr/>
          <p:nvPr/>
        </p:nvCxnSpPr>
        <p:spPr>
          <a:xfrm flipH="1" flipV="1">
            <a:off x="7711588" y="3119934"/>
            <a:ext cx="973778" cy="3090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Oval 4"/>
          <p:cNvSpPr/>
          <p:nvPr/>
        </p:nvSpPr>
        <p:spPr>
          <a:xfrm>
            <a:off x="7220781" y="2319130"/>
            <a:ext cx="771917" cy="74212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7650090" y="2331815"/>
            <a:ext cx="1035276" cy="3583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rot="16200000">
            <a:off x="7040648" y="2519477"/>
            <a:ext cx="516834" cy="6424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Curve with Gaps of 1 nm</a:t>
            </a:r>
          </a:p>
        </p:txBody>
      </p:sp>
    </p:spTree>
    <p:extLst>
      <p:ext uri="{BB962C8B-B14F-4D97-AF65-F5344CB8AC3E}">
        <p14:creationId xmlns:p14="http://schemas.microsoft.com/office/powerpoint/2010/main" val="17550109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52447" y="913893"/>
            <a:ext cx="7607706" cy="4990413"/>
            <a:chOff x="1218772" y="1475184"/>
            <a:chExt cx="5696157" cy="3797438"/>
          </a:xfrm>
        </p:grpSpPr>
        <p:sp>
          <p:nvSpPr>
            <p:cNvPr id="9" name="Oval 8"/>
            <p:cNvSpPr/>
            <p:nvPr/>
          </p:nvSpPr>
          <p:spPr>
            <a:xfrm>
              <a:off x="1218772" y="1475184"/>
              <a:ext cx="3797438" cy="379743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Oval 9"/>
            <p:cNvSpPr/>
            <p:nvPr/>
          </p:nvSpPr>
          <p:spPr>
            <a:xfrm>
              <a:off x="3117491" y="1475184"/>
              <a:ext cx="3797438" cy="3797438"/>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3" name="TextBox 12"/>
          <p:cNvSpPr txBox="1"/>
          <p:nvPr/>
        </p:nvSpPr>
        <p:spPr>
          <a:xfrm>
            <a:off x="140361" y="3104300"/>
            <a:ext cx="468698" cy="646331"/>
          </a:xfrm>
          <a:prstGeom prst="rect">
            <a:avLst/>
          </a:prstGeom>
          <a:noFill/>
        </p:spPr>
        <p:txBody>
          <a:bodyPr wrap="none" rtlCol="0">
            <a:spAutoFit/>
          </a:bodyPr>
          <a:lstStyle/>
          <a:p>
            <a:r>
              <a:rPr lang="en-US" sz="3600" dirty="0"/>
              <a:t>D</a:t>
            </a:r>
          </a:p>
        </p:txBody>
      </p:sp>
      <p:sp>
        <p:nvSpPr>
          <p:cNvPr id="14" name="TextBox 13"/>
          <p:cNvSpPr txBox="1"/>
          <p:nvPr/>
        </p:nvSpPr>
        <p:spPr>
          <a:xfrm>
            <a:off x="8292439" y="3104300"/>
            <a:ext cx="410088" cy="646331"/>
          </a:xfrm>
          <a:prstGeom prst="rect">
            <a:avLst/>
          </a:prstGeom>
          <a:noFill/>
        </p:spPr>
        <p:txBody>
          <a:bodyPr wrap="none" rtlCol="0">
            <a:spAutoFit/>
          </a:bodyPr>
          <a:lstStyle/>
          <a:p>
            <a:r>
              <a:rPr lang="en-US" sz="3600" dirty="0"/>
              <a:t>E</a:t>
            </a:r>
          </a:p>
        </p:txBody>
      </p:sp>
      <p:sp>
        <p:nvSpPr>
          <p:cNvPr id="15" name="TextBox 14"/>
          <p:cNvSpPr txBox="1"/>
          <p:nvPr/>
        </p:nvSpPr>
        <p:spPr>
          <a:xfrm>
            <a:off x="5767745" y="3384562"/>
            <a:ext cx="435786" cy="646331"/>
          </a:xfrm>
          <a:prstGeom prst="rect">
            <a:avLst/>
          </a:prstGeom>
          <a:noFill/>
        </p:spPr>
        <p:txBody>
          <a:bodyPr wrap="none" rtlCol="0">
            <a:spAutoFit/>
          </a:bodyPr>
          <a:lstStyle/>
          <a:p>
            <a:r>
              <a:rPr lang="en-US" sz="3600" dirty="0"/>
              <a:t>B</a:t>
            </a:r>
          </a:p>
        </p:txBody>
      </p:sp>
      <p:sp>
        <p:nvSpPr>
          <p:cNvPr id="16" name="TextBox 15"/>
          <p:cNvSpPr txBox="1"/>
          <p:nvPr/>
        </p:nvSpPr>
        <p:spPr>
          <a:xfrm>
            <a:off x="2719651" y="3296794"/>
            <a:ext cx="453970" cy="646331"/>
          </a:xfrm>
          <a:prstGeom prst="rect">
            <a:avLst/>
          </a:prstGeom>
          <a:noFill/>
        </p:spPr>
        <p:txBody>
          <a:bodyPr wrap="none" rtlCol="0">
            <a:spAutoFit/>
          </a:bodyPr>
          <a:lstStyle/>
          <a:p>
            <a:r>
              <a:rPr lang="en-US" sz="3600" dirty="0"/>
              <a:t>A</a:t>
            </a:r>
          </a:p>
        </p:txBody>
      </p:sp>
      <p:sp>
        <p:nvSpPr>
          <p:cNvPr id="19" name="Oval 18"/>
          <p:cNvSpPr/>
          <p:nvPr/>
        </p:nvSpPr>
        <p:spPr>
          <a:xfrm>
            <a:off x="309052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678096"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8948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8225234"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6840454" y="132502"/>
            <a:ext cx="1873530" cy="646331"/>
          </a:xfrm>
          <a:prstGeom prst="rect">
            <a:avLst/>
          </a:prstGeom>
          <a:noFill/>
        </p:spPr>
        <p:txBody>
          <a:bodyPr wrap="none" rtlCol="0">
            <a:spAutoFit/>
          </a:bodyPr>
          <a:lstStyle/>
          <a:p>
            <a:r>
              <a:rPr lang="en-US" sz="3600" dirty="0"/>
              <a:t>Euclid I.1</a:t>
            </a:r>
          </a:p>
        </p:txBody>
      </p:sp>
      <p:cxnSp>
        <p:nvCxnSpPr>
          <p:cNvPr id="24" name="Straight Connector 23"/>
          <p:cNvCxnSpPr/>
          <p:nvPr/>
        </p:nvCxnSpPr>
        <p:spPr>
          <a:xfrm>
            <a:off x="3224937" y="3391949"/>
            <a:ext cx="2453159" cy="0"/>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822643" y="5952571"/>
            <a:ext cx="3261086" cy="646331"/>
          </a:xfrm>
          <a:prstGeom prst="rect">
            <a:avLst/>
          </a:prstGeom>
          <a:noFill/>
        </p:spPr>
        <p:txBody>
          <a:bodyPr wrap="none" rtlCol="0">
            <a:spAutoFit/>
          </a:bodyPr>
          <a:lstStyle/>
          <a:p>
            <a:r>
              <a:rPr lang="en-US" sz="3600" dirty="0">
                <a:solidFill>
                  <a:schemeClr val="accent2"/>
                </a:solidFill>
              </a:rPr>
              <a:t>Defective Model</a:t>
            </a:r>
          </a:p>
        </p:txBody>
      </p:sp>
      <p:sp>
        <p:nvSpPr>
          <p:cNvPr id="21" name="TextBox 20"/>
          <p:cNvSpPr txBox="1"/>
          <p:nvPr/>
        </p:nvSpPr>
        <p:spPr>
          <a:xfrm>
            <a:off x="6375103" y="1941453"/>
            <a:ext cx="184731" cy="1200329"/>
          </a:xfrm>
          <a:prstGeom prst="rect">
            <a:avLst/>
          </a:prstGeom>
          <a:noFill/>
        </p:spPr>
        <p:txBody>
          <a:bodyPr wrap="none" rtlCol="0">
            <a:spAutoFit/>
          </a:bodyPr>
          <a:lstStyle/>
          <a:p>
            <a:endParaRPr lang="en-US" sz="2400" dirty="0"/>
          </a:p>
          <a:p>
            <a:endParaRPr lang="en-US" sz="2400" dirty="0"/>
          </a:p>
          <a:p>
            <a:endParaRPr lang="en-US" sz="2400" dirty="0"/>
          </a:p>
        </p:txBody>
      </p:sp>
    </p:spTree>
    <p:extLst>
      <p:ext uri="{BB962C8B-B14F-4D97-AF65-F5344CB8AC3E}">
        <p14:creationId xmlns:p14="http://schemas.microsoft.com/office/powerpoint/2010/main" val="7400932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52447" y="913893"/>
            <a:ext cx="7607706" cy="4990413"/>
            <a:chOff x="1218772" y="1475184"/>
            <a:chExt cx="5696157" cy="3797438"/>
          </a:xfrm>
        </p:grpSpPr>
        <p:sp>
          <p:nvSpPr>
            <p:cNvPr id="9" name="Oval 8"/>
            <p:cNvSpPr/>
            <p:nvPr/>
          </p:nvSpPr>
          <p:spPr>
            <a:xfrm>
              <a:off x="1218772" y="1475184"/>
              <a:ext cx="3797438" cy="379743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Oval 9"/>
            <p:cNvSpPr/>
            <p:nvPr/>
          </p:nvSpPr>
          <p:spPr>
            <a:xfrm>
              <a:off x="3117491" y="1475184"/>
              <a:ext cx="3797438" cy="3797438"/>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3" name="TextBox 12"/>
          <p:cNvSpPr txBox="1"/>
          <p:nvPr/>
        </p:nvSpPr>
        <p:spPr>
          <a:xfrm>
            <a:off x="140361" y="3104300"/>
            <a:ext cx="468698" cy="646331"/>
          </a:xfrm>
          <a:prstGeom prst="rect">
            <a:avLst/>
          </a:prstGeom>
          <a:noFill/>
        </p:spPr>
        <p:txBody>
          <a:bodyPr wrap="none" rtlCol="0">
            <a:spAutoFit/>
          </a:bodyPr>
          <a:lstStyle/>
          <a:p>
            <a:r>
              <a:rPr lang="en-US" sz="3600" dirty="0"/>
              <a:t>D</a:t>
            </a:r>
          </a:p>
        </p:txBody>
      </p:sp>
      <p:sp>
        <p:nvSpPr>
          <p:cNvPr id="14" name="TextBox 13"/>
          <p:cNvSpPr txBox="1"/>
          <p:nvPr/>
        </p:nvSpPr>
        <p:spPr>
          <a:xfrm>
            <a:off x="8292439" y="3104300"/>
            <a:ext cx="410088" cy="646331"/>
          </a:xfrm>
          <a:prstGeom prst="rect">
            <a:avLst/>
          </a:prstGeom>
          <a:noFill/>
        </p:spPr>
        <p:txBody>
          <a:bodyPr wrap="none" rtlCol="0">
            <a:spAutoFit/>
          </a:bodyPr>
          <a:lstStyle/>
          <a:p>
            <a:r>
              <a:rPr lang="en-US" sz="3600" dirty="0"/>
              <a:t>E</a:t>
            </a:r>
          </a:p>
        </p:txBody>
      </p:sp>
      <p:sp>
        <p:nvSpPr>
          <p:cNvPr id="15" name="TextBox 14"/>
          <p:cNvSpPr txBox="1"/>
          <p:nvPr/>
        </p:nvSpPr>
        <p:spPr>
          <a:xfrm>
            <a:off x="5767745" y="3384562"/>
            <a:ext cx="435786" cy="646331"/>
          </a:xfrm>
          <a:prstGeom prst="rect">
            <a:avLst/>
          </a:prstGeom>
          <a:noFill/>
        </p:spPr>
        <p:txBody>
          <a:bodyPr wrap="none" rtlCol="0">
            <a:spAutoFit/>
          </a:bodyPr>
          <a:lstStyle/>
          <a:p>
            <a:r>
              <a:rPr lang="en-US" sz="3600" dirty="0"/>
              <a:t>B</a:t>
            </a:r>
          </a:p>
        </p:txBody>
      </p:sp>
      <p:sp>
        <p:nvSpPr>
          <p:cNvPr id="16" name="TextBox 15"/>
          <p:cNvSpPr txBox="1"/>
          <p:nvPr/>
        </p:nvSpPr>
        <p:spPr>
          <a:xfrm>
            <a:off x="2719651" y="3296794"/>
            <a:ext cx="453970" cy="646331"/>
          </a:xfrm>
          <a:prstGeom prst="rect">
            <a:avLst/>
          </a:prstGeom>
          <a:noFill/>
        </p:spPr>
        <p:txBody>
          <a:bodyPr wrap="none" rtlCol="0">
            <a:spAutoFit/>
          </a:bodyPr>
          <a:lstStyle/>
          <a:p>
            <a:r>
              <a:rPr lang="en-US" sz="3600" dirty="0"/>
              <a:t>A</a:t>
            </a:r>
          </a:p>
        </p:txBody>
      </p:sp>
      <p:sp>
        <p:nvSpPr>
          <p:cNvPr id="19" name="Oval 18"/>
          <p:cNvSpPr/>
          <p:nvPr/>
        </p:nvSpPr>
        <p:spPr>
          <a:xfrm>
            <a:off x="309052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678096"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8948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8225234"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6840454" y="132502"/>
            <a:ext cx="1873530" cy="646331"/>
          </a:xfrm>
          <a:prstGeom prst="rect">
            <a:avLst/>
          </a:prstGeom>
          <a:noFill/>
        </p:spPr>
        <p:txBody>
          <a:bodyPr wrap="none" rtlCol="0">
            <a:spAutoFit/>
          </a:bodyPr>
          <a:lstStyle/>
          <a:p>
            <a:r>
              <a:rPr lang="en-US" sz="3600" dirty="0"/>
              <a:t>Euclid I.1</a:t>
            </a:r>
          </a:p>
        </p:txBody>
      </p:sp>
      <p:cxnSp>
        <p:nvCxnSpPr>
          <p:cNvPr id="24" name="Straight Connector 23"/>
          <p:cNvCxnSpPr/>
          <p:nvPr/>
        </p:nvCxnSpPr>
        <p:spPr>
          <a:xfrm>
            <a:off x="3224937" y="3391949"/>
            <a:ext cx="2453159" cy="0"/>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822643" y="5952571"/>
            <a:ext cx="3261086" cy="646331"/>
          </a:xfrm>
          <a:prstGeom prst="rect">
            <a:avLst/>
          </a:prstGeom>
          <a:noFill/>
        </p:spPr>
        <p:txBody>
          <a:bodyPr wrap="none" rtlCol="0">
            <a:spAutoFit/>
          </a:bodyPr>
          <a:lstStyle/>
          <a:p>
            <a:r>
              <a:rPr lang="en-US" sz="3600" dirty="0">
                <a:solidFill>
                  <a:schemeClr val="accent2"/>
                </a:solidFill>
              </a:rPr>
              <a:t>Defective Model</a:t>
            </a:r>
          </a:p>
        </p:txBody>
      </p:sp>
      <p:sp>
        <p:nvSpPr>
          <p:cNvPr id="21" name="TextBox 20"/>
          <p:cNvSpPr txBox="1"/>
          <p:nvPr/>
        </p:nvSpPr>
        <p:spPr>
          <a:xfrm>
            <a:off x="6375103" y="1941453"/>
            <a:ext cx="343364" cy="1200329"/>
          </a:xfrm>
          <a:prstGeom prst="rect">
            <a:avLst/>
          </a:prstGeom>
          <a:noFill/>
        </p:spPr>
        <p:txBody>
          <a:bodyPr wrap="none" rtlCol="0">
            <a:spAutoFit/>
          </a:bodyPr>
          <a:lstStyle/>
          <a:p>
            <a:r>
              <a:rPr lang="en-US" sz="2400" dirty="0"/>
              <a:t>P</a:t>
            </a:r>
          </a:p>
          <a:p>
            <a:endParaRPr lang="en-US" sz="2400" dirty="0"/>
          </a:p>
          <a:p>
            <a:endParaRPr lang="en-US" sz="2400" dirty="0"/>
          </a:p>
        </p:txBody>
      </p:sp>
      <p:cxnSp>
        <p:nvCxnSpPr>
          <p:cNvPr id="25" name="Straight Arrow Connector 24"/>
          <p:cNvCxnSpPr/>
          <p:nvPr/>
        </p:nvCxnSpPr>
        <p:spPr>
          <a:xfrm flipH="1">
            <a:off x="5603186" y="2153538"/>
            <a:ext cx="771917" cy="2650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6071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52447" y="913893"/>
            <a:ext cx="7607706" cy="4990413"/>
            <a:chOff x="1218772" y="1475184"/>
            <a:chExt cx="5696157" cy="3797438"/>
          </a:xfrm>
        </p:grpSpPr>
        <p:sp>
          <p:nvSpPr>
            <p:cNvPr id="9" name="Oval 8"/>
            <p:cNvSpPr/>
            <p:nvPr/>
          </p:nvSpPr>
          <p:spPr>
            <a:xfrm>
              <a:off x="1218772" y="1475184"/>
              <a:ext cx="3797438" cy="379743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Oval 9"/>
            <p:cNvSpPr/>
            <p:nvPr/>
          </p:nvSpPr>
          <p:spPr>
            <a:xfrm>
              <a:off x="3117491" y="1475184"/>
              <a:ext cx="3797438" cy="3797438"/>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3" name="TextBox 12"/>
          <p:cNvSpPr txBox="1"/>
          <p:nvPr/>
        </p:nvSpPr>
        <p:spPr>
          <a:xfrm>
            <a:off x="140361" y="3104300"/>
            <a:ext cx="468698" cy="646331"/>
          </a:xfrm>
          <a:prstGeom prst="rect">
            <a:avLst/>
          </a:prstGeom>
          <a:noFill/>
        </p:spPr>
        <p:txBody>
          <a:bodyPr wrap="none" rtlCol="0">
            <a:spAutoFit/>
          </a:bodyPr>
          <a:lstStyle/>
          <a:p>
            <a:r>
              <a:rPr lang="en-US" sz="3600" dirty="0"/>
              <a:t>D</a:t>
            </a:r>
          </a:p>
        </p:txBody>
      </p:sp>
      <p:sp>
        <p:nvSpPr>
          <p:cNvPr id="14" name="TextBox 13"/>
          <p:cNvSpPr txBox="1"/>
          <p:nvPr/>
        </p:nvSpPr>
        <p:spPr>
          <a:xfrm>
            <a:off x="8292439" y="3104300"/>
            <a:ext cx="410088" cy="646331"/>
          </a:xfrm>
          <a:prstGeom prst="rect">
            <a:avLst/>
          </a:prstGeom>
          <a:noFill/>
        </p:spPr>
        <p:txBody>
          <a:bodyPr wrap="none" rtlCol="0">
            <a:spAutoFit/>
          </a:bodyPr>
          <a:lstStyle/>
          <a:p>
            <a:r>
              <a:rPr lang="en-US" sz="3600" dirty="0"/>
              <a:t>E</a:t>
            </a:r>
          </a:p>
        </p:txBody>
      </p:sp>
      <p:sp>
        <p:nvSpPr>
          <p:cNvPr id="15" name="TextBox 14"/>
          <p:cNvSpPr txBox="1"/>
          <p:nvPr/>
        </p:nvSpPr>
        <p:spPr>
          <a:xfrm>
            <a:off x="5767745" y="3384562"/>
            <a:ext cx="435786" cy="646331"/>
          </a:xfrm>
          <a:prstGeom prst="rect">
            <a:avLst/>
          </a:prstGeom>
          <a:noFill/>
        </p:spPr>
        <p:txBody>
          <a:bodyPr wrap="none" rtlCol="0">
            <a:spAutoFit/>
          </a:bodyPr>
          <a:lstStyle/>
          <a:p>
            <a:r>
              <a:rPr lang="en-US" sz="3600" dirty="0"/>
              <a:t>B</a:t>
            </a:r>
          </a:p>
        </p:txBody>
      </p:sp>
      <p:sp>
        <p:nvSpPr>
          <p:cNvPr id="16" name="TextBox 15"/>
          <p:cNvSpPr txBox="1"/>
          <p:nvPr/>
        </p:nvSpPr>
        <p:spPr>
          <a:xfrm>
            <a:off x="2719651" y="3296794"/>
            <a:ext cx="453970" cy="646331"/>
          </a:xfrm>
          <a:prstGeom prst="rect">
            <a:avLst/>
          </a:prstGeom>
          <a:noFill/>
        </p:spPr>
        <p:txBody>
          <a:bodyPr wrap="none" rtlCol="0">
            <a:spAutoFit/>
          </a:bodyPr>
          <a:lstStyle/>
          <a:p>
            <a:r>
              <a:rPr lang="en-US" sz="3600" dirty="0"/>
              <a:t>A</a:t>
            </a:r>
          </a:p>
        </p:txBody>
      </p:sp>
      <p:sp>
        <p:nvSpPr>
          <p:cNvPr id="19" name="Oval 18"/>
          <p:cNvSpPr/>
          <p:nvPr/>
        </p:nvSpPr>
        <p:spPr>
          <a:xfrm>
            <a:off x="309052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678096"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8948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8225234"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6840454" y="132502"/>
            <a:ext cx="1873530" cy="646331"/>
          </a:xfrm>
          <a:prstGeom prst="rect">
            <a:avLst/>
          </a:prstGeom>
          <a:noFill/>
        </p:spPr>
        <p:txBody>
          <a:bodyPr wrap="none" rtlCol="0">
            <a:spAutoFit/>
          </a:bodyPr>
          <a:lstStyle/>
          <a:p>
            <a:r>
              <a:rPr lang="en-US" sz="3600" dirty="0"/>
              <a:t>Euclid I.1</a:t>
            </a:r>
          </a:p>
        </p:txBody>
      </p:sp>
      <p:cxnSp>
        <p:nvCxnSpPr>
          <p:cNvPr id="24" name="Straight Connector 23"/>
          <p:cNvCxnSpPr/>
          <p:nvPr/>
        </p:nvCxnSpPr>
        <p:spPr>
          <a:xfrm>
            <a:off x="3224937" y="3391949"/>
            <a:ext cx="2453159" cy="0"/>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822643" y="5952571"/>
            <a:ext cx="3261086" cy="646331"/>
          </a:xfrm>
          <a:prstGeom prst="rect">
            <a:avLst/>
          </a:prstGeom>
          <a:noFill/>
        </p:spPr>
        <p:txBody>
          <a:bodyPr wrap="none" rtlCol="0">
            <a:spAutoFit/>
          </a:bodyPr>
          <a:lstStyle/>
          <a:p>
            <a:r>
              <a:rPr lang="en-US" sz="3600" dirty="0">
                <a:solidFill>
                  <a:schemeClr val="accent2"/>
                </a:solidFill>
              </a:rPr>
              <a:t>Defective Model</a:t>
            </a:r>
          </a:p>
        </p:txBody>
      </p:sp>
      <p:sp>
        <p:nvSpPr>
          <p:cNvPr id="21" name="TextBox 20"/>
          <p:cNvSpPr txBox="1"/>
          <p:nvPr/>
        </p:nvSpPr>
        <p:spPr>
          <a:xfrm>
            <a:off x="6375103" y="1941453"/>
            <a:ext cx="427361" cy="1200329"/>
          </a:xfrm>
          <a:prstGeom prst="rect">
            <a:avLst/>
          </a:prstGeom>
          <a:noFill/>
        </p:spPr>
        <p:txBody>
          <a:bodyPr wrap="none" rtlCol="0">
            <a:spAutoFit/>
          </a:bodyPr>
          <a:lstStyle/>
          <a:p>
            <a:r>
              <a:rPr lang="en-US" sz="2400" dirty="0"/>
              <a:t>P</a:t>
            </a:r>
          </a:p>
          <a:p>
            <a:endParaRPr lang="en-US" sz="2400" dirty="0"/>
          </a:p>
          <a:p>
            <a:r>
              <a:rPr lang="en-US" sz="2400" dirty="0"/>
              <a:t>P’</a:t>
            </a:r>
          </a:p>
        </p:txBody>
      </p:sp>
      <p:cxnSp>
        <p:nvCxnSpPr>
          <p:cNvPr id="25" name="Straight Arrow Connector 24"/>
          <p:cNvCxnSpPr/>
          <p:nvPr/>
        </p:nvCxnSpPr>
        <p:spPr>
          <a:xfrm flipH="1">
            <a:off x="5603186" y="2153538"/>
            <a:ext cx="771917" cy="2650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5603186" y="2487721"/>
            <a:ext cx="771917" cy="4041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88038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52447" y="913893"/>
            <a:ext cx="7607706" cy="4990413"/>
            <a:chOff x="1218772" y="1475184"/>
            <a:chExt cx="5696157" cy="3797438"/>
          </a:xfrm>
        </p:grpSpPr>
        <p:sp>
          <p:nvSpPr>
            <p:cNvPr id="9" name="Oval 8"/>
            <p:cNvSpPr/>
            <p:nvPr/>
          </p:nvSpPr>
          <p:spPr>
            <a:xfrm>
              <a:off x="1218772" y="1475184"/>
              <a:ext cx="3797438" cy="379743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Oval 9"/>
            <p:cNvSpPr/>
            <p:nvPr/>
          </p:nvSpPr>
          <p:spPr>
            <a:xfrm>
              <a:off x="3117491" y="1475184"/>
              <a:ext cx="3797438" cy="3797438"/>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3" name="TextBox 12"/>
          <p:cNvSpPr txBox="1"/>
          <p:nvPr/>
        </p:nvSpPr>
        <p:spPr>
          <a:xfrm>
            <a:off x="140361" y="3104300"/>
            <a:ext cx="468698" cy="646331"/>
          </a:xfrm>
          <a:prstGeom prst="rect">
            <a:avLst/>
          </a:prstGeom>
          <a:noFill/>
        </p:spPr>
        <p:txBody>
          <a:bodyPr wrap="none" rtlCol="0">
            <a:spAutoFit/>
          </a:bodyPr>
          <a:lstStyle/>
          <a:p>
            <a:r>
              <a:rPr lang="en-US" sz="3600" dirty="0"/>
              <a:t>D</a:t>
            </a:r>
          </a:p>
        </p:txBody>
      </p:sp>
      <p:sp>
        <p:nvSpPr>
          <p:cNvPr id="14" name="TextBox 13"/>
          <p:cNvSpPr txBox="1"/>
          <p:nvPr/>
        </p:nvSpPr>
        <p:spPr>
          <a:xfrm>
            <a:off x="8292439" y="3104300"/>
            <a:ext cx="410088" cy="646331"/>
          </a:xfrm>
          <a:prstGeom prst="rect">
            <a:avLst/>
          </a:prstGeom>
          <a:noFill/>
        </p:spPr>
        <p:txBody>
          <a:bodyPr wrap="none" rtlCol="0">
            <a:spAutoFit/>
          </a:bodyPr>
          <a:lstStyle/>
          <a:p>
            <a:r>
              <a:rPr lang="en-US" sz="3600" dirty="0"/>
              <a:t>E</a:t>
            </a:r>
          </a:p>
        </p:txBody>
      </p:sp>
      <p:sp>
        <p:nvSpPr>
          <p:cNvPr id="15" name="TextBox 14"/>
          <p:cNvSpPr txBox="1"/>
          <p:nvPr/>
        </p:nvSpPr>
        <p:spPr>
          <a:xfrm>
            <a:off x="5767745" y="3384562"/>
            <a:ext cx="435786" cy="646331"/>
          </a:xfrm>
          <a:prstGeom prst="rect">
            <a:avLst/>
          </a:prstGeom>
          <a:noFill/>
        </p:spPr>
        <p:txBody>
          <a:bodyPr wrap="none" rtlCol="0">
            <a:spAutoFit/>
          </a:bodyPr>
          <a:lstStyle/>
          <a:p>
            <a:r>
              <a:rPr lang="en-US" sz="3600" dirty="0"/>
              <a:t>B</a:t>
            </a:r>
          </a:p>
        </p:txBody>
      </p:sp>
      <p:sp>
        <p:nvSpPr>
          <p:cNvPr id="16" name="TextBox 15"/>
          <p:cNvSpPr txBox="1"/>
          <p:nvPr/>
        </p:nvSpPr>
        <p:spPr>
          <a:xfrm>
            <a:off x="2719651" y="3296794"/>
            <a:ext cx="453970" cy="646331"/>
          </a:xfrm>
          <a:prstGeom prst="rect">
            <a:avLst/>
          </a:prstGeom>
          <a:noFill/>
        </p:spPr>
        <p:txBody>
          <a:bodyPr wrap="none" rtlCol="0">
            <a:spAutoFit/>
          </a:bodyPr>
          <a:lstStyle/>
          <a:p>
            <a:r>
              <a:rPr lang="en-US" sz="3600" dirty="0"/>
              <a:t>A</a:t>
            </a:r>
          </a:p>
        </p:txBody>
      </p:sp>
      <p:sp>
        <p:nvSpPr>
          <p:cNvPr id="19" name="Oval 18"/>
          <p:cNvSpPr/>
          <p:nvPr/>
        </p:nvSpPr>
        <p:spPr>
          <a:xfrm>
            <a:off x="309052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678096"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8948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8225234"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6840454" y="132502"/>
            <a:ext cx="1873530" cy="646331"/>
          </a:xfrm>
          <a:prstGeom prst="rect">
            <a:avLst/>
          </a:prstGeom>
          <a:noFill/>
        </p:spPr>
        <p:txBody>
          <a:bodyPr wrap="none" rtlCol="0">
            <a:spAutoFit/>
          </a:bodyPr>
          <a:lstStyle/>
          <a:p>
            <a:r>
              <a:rPr lang="en-US" sz="3600" dirty="0"/>
              <a:t>Euclid I.1</a:t>
            </a:r>
          </a:p>
        </p:txBody>
      </p:sp>
      <p:cxnSp>
        <p:nvCxnSpPr>
          <p:cNvPr id="24" name="Straight Connector 23"/>
          <p:cNvCxnSpPr/>
          <p:nvPr/>
        </p:nvCxnSpPr>
        <p:spPr>
          <a:xfrm>
            <a:off x="3224937" y="3391949"/>
            <a:ext cx="2453159" cy="0"/>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822643" y="5952571"/>
            <a:ext cx="3261086" cy="646331"/>
          </a:xfrm>
          <a:prstGeom prst="rect">
            <a:avLst/>
          </a:prstGeom>
          <a:noFill/>
        </p:spPr>
        <p:txBody>
          <a:bodyPr wrap="none" rtlCol="0">
            <a:spAutoFit/>
          </a:bodyPr>
          <a:lstStyle/>
          <a:p>
            <a:r>
              <a:rPr lang="en-US" sz="3600" dirty="0">
                <a:solidFill>
                  <a:schemeClr val="accent2"/>
                </a:solidFill>
              </a:rPr>
              <a:t>Defective Model</a:t>
            </a:r>
          </a:p>
        </p:txBody>
      </p:sp>
      <p:sp>
        <p:nvSpPr>
          <p:cNvPr id="21" name="TextBox 20"/>
          <p:cNvSpPr txBox="1"/>
          <p:nvPr/>
        </p:nvSpPr>
        <p:spPr>
          <a:xfrm>
            <a:off x="6375103" y="1941453"/>
            <a:ext cx="504305" cy="1200329"/>
          </a:xfrm>
          <a:prstGeom prst="rect">
            <a:avLst/>
          </a:prstGeom>
          <a:noFill/>
        </p:spPr>
        <p:txBody>
          <a:bodyPr wrap="none" rtlCol="0">
            <a:spAutoFit/>
          </a:bodyPr>
          <a:lstStyle/>
          <a:p>
            <a:r>
              <a:rPr lang="en-US" sz="2400" dirty="0"/>
              <a:t>P</a:t>
            </a:r>
          </a:p>
          <a:p>
            <a:r>
              <a:rPr lang="en-US" sz="2400" dirty="0"/>
              <a:t>P’’</a:t>
            </a:r>
          </a:p>
          <a:p>
            <a:r>
              <a:rPr lang="en-US" sz="2400" dirty="0"/>
              <a:t>P’</a:t>
            </a:r>
          </a:p>
        </p:txBody>
      </p:sp>
      <p:cxnSp>
        <p:nvCxnSpPr>
          <p:cNvPr id="25" name="Straight Arrow Connector 24"/>
          <p:cNvCxnSpPr/>
          <p:nvPr/>
        </p:nvCxnSpPr>
        <p:spPr>
          <a:xfrm flipH="1">
            <a:off x="5603186" y="2153538"/>
            <a:ext cx="771917" cy="2650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5603186" y="2487721"/>
            <a:ext cx="771917" cy="4041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flipV="1">
            <a:off x="5603186" y="2466846"/>
            <a:ext cx="832453" cy="516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22915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956646" y="2358449"/>
            <a:ext cx="1730154" cy="892552"/>
          </a:xfrm>
          <a:prstGeom prst="rect">
            <a:avLst/>
          </a:prstGeom>
          <a:noFill/>
        </p:spPr>
        <p:txBody>
          <a:bodyPr wrap="none" rtlCol="0">
            <a:spAutoFit/>
          </a:bodyPr>
          <a:lstStyle/>
          <a:p>
            <a:pPr algn="r"/>
            <a:r>
              <a:rPr lang="en-US" sz="2600" dirty="0"/>
              <a:t>Continuous</a:t>
            </a:r>
          </a:p>
          <a:p>
            <a:pPr algn="r"/>
            <a:r>
              <a:rPr lang="en-US" sz="2600" dirty="0"/>
              <a:t>Curves</a:t>
            </a:r>
          </a:p>
        </p:txBody>
      </p:sp>
      <p:sp>
        <p:nvSpPr>
          <p:cNvPr id="18" name="Title 1"/>
          <p:cNvSpPr>
            <a:spLocks noGrp="1"/>
          </p:cNvSpPr>
          <p:nvPr>
            <p:ph type="title"/>
          </p:nvPr>
        </p:nvSpPr>
        <p:spPr>
          <a:xfrm>
            <a:off x="457200" y="274638"/>
            <a:ext cx="8229600" cy="1143000"/>
          </a:xfrm>
        </p:spPr>
        <p:txBody>
          <a:bodyPr>
            <a:normAutofit/>
          </a:bodyPr>
          <a:lstStyle/>
          <a:p>
            <a:r>
              <a:rPr lang="en-US" dirty="0"/>
              <a:t>Dense vs. Non-Dense Curves</a:t>
            </a:r>
          </a:p>
        </p:txBody>
      </p:sp>
      <p:sp>
        <p:nvSpPr>
          <p:cNvPr id="20" name="TextBox 19"/>
          <p:cNvSpPr txBox="1"/>
          <p:nvPr/>
        </p:nvSpPr>
        <p:spPr>
          <a:xfrm>
            <a:off x="3605444" y="2358449"/>
            <a:ext cx="2055819" cy="892552"/>
          </a:xfrm>
          <a:prstGeom prst="rect">
            <a:avLst/>
          </a:prstGeom>
          <a:noFill/>
        </p:spPr>
        <p:txBody>
          <a:bodyPr wrap="none" rtlCol="0">
            <a:spAutoFit/>
          </a:bodyPr>
          <a:lstStyle/>
          <a:p>
            <a:pPr algn="ctr"/>
            <a:r>
              <a:rPr lang="en-US" sz="2600" dirty="0"/>
              <a:t>Merely Dense</a:t>
            </a:r>
          </a:p>
          <a:p>
            <a:pPr algn="ctr"/>
            <a:r>
              <a:rPr lang="en-US" sz="2600" dirty="0"/>
              <a:t>Curves</a:t>
            </a:r>
          </a:p>
        </p:txBody>
      </p:sp>
      <p:sp>
        <p:nvSpPr>
          <p:cNvPr id="6" name="TextBox 5"/>
          <p:cNvSpPr txBox="1"/>
          <p:nvPr/>
        </p:nvSpPr>
        <p:spPr>
          <a:xfrm>
            <a:off x="616971" y="2358449"/>
            <a:ext cx="1943161" cy="1692771"/>
          </a:xfrm>
          <a:prstGeom prst="rect">
            <a:avLst/>
          </a:prstGeom>
          <a:noFill/>
        </p:spPr>
        <p:txBody>
          <a:bodyPr wrap="none" rtlCol="0">
            <a:spAutoFit/>
          </a:bodyPr>
          <a:lstStyle/>
          <a:p>
            <a:r>
              <a:rPr lang="en-US" sz="2600" dirty="0"/>
              <a:t>Non-Dense </a:t>
            </a:r>
          </a:p>
          <a:p>
            <a:r>
              <a:rPr lang="en-US" sz="2600" dirty="0"/>
              <a:t>Curves (e.g.,</a:t>
            </a:r>
          </a:p>
          <a:p>
            <a:r>
              <a:rPr lang="en-US" sz="2600" dirty="0"/>
              <a:t>Curves with</a:t>
            </a:r>
          </a:p>
          <a:p>
            <a:r>
              <a:rPr lang="en-US" sz="2600" dirty="0"/>
              <a:t>Gap of 1 nm)</a:t>
            </a:r>
          </a:p>
        </p:txBody>
      </p:sp>
      <p:cxnSp>
        <p:nvCxnSpPr>
          <p:cNvPr id="7" name="Straight Connector 6"/>
          <p:cNvCxnSpPr/>
          <p:nvPr/>
        </p:nvCxnSpPr>
        <p:spPr>
          <a:xfrm>
            <a:off x="3003137" y="1502918"/>
            <a:ext cx="0" cy="3320273"/>
          </a:xfrm>
          <a:prstGeom prst="line">
            <a:avLst/>
          </a:prstGeom>
          <a:ln w="50800">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133347" y="5750150"/>
            <a:ext cx="1739579" cy="492443"/>
          </a:xfrm>
          <a:prstGeom prst="rect">
            <a:avLst/>
          </a:prstGeom>
          <a:noFill/>
        </p:spPr>
        <p:txBody>
          <a:bodyPr wrap="none" rtlCol="0">
            <a:spAutoFit/>
          </a:bodyPr>
          <a:lstStyle/>
          <a:p>
            <a:pPr algn="ctr"/>
            <a:r>
              <a:rPr lang="en-US" sz="2600"/>
              <a:t>Visual Limit</a:t>
            </a:r>
            <a:endParaRPr lang="en-US" sz="2600" dirty="0"/>
          </a:p>
        </p:txBody>
      </p:sp>
      <p:cxnSp>
        <p:nvCxnSpPr>
          <p:cNvPr id="5" name="Straight Arrow Connector 4"/>
          <p:cNvCxnSpPr/>
          <p:nvPr/>
        </p:nvCxnSpPr>
        <p:spPr>
          <a:xfrm flipV="1">
            <a:off x="3003136" y="5035826"/>
            <a:ext cx="0" cy="6521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3402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33080"/>
            <a:ext cx="8229600" cy="1143000"/>
          </a:xfrm>
        </p:spPr>
        <p:txBody>
          <a:bodyPr>
            <a:normAutofit fontScale="90000"/>
          </a:bodyPr>
          <a:lstStyle/>
          <a:p>
            <a:r>
              <a:rPr lang="en-US" dirty="0"/>
              <a:t>1. Euclidean Proof as a Formal Deduction System</a:t>
            </a:r>
          </a:p>
        </p:txBody>
      </p:sp>
    </p:spTree>
    <p:extLst>
      <p:ext uri="{BB962C8B-B14F-4D97-AF65-F5344CB8AC3E}">
        <p14:creationId xmlns:p14="http://schemas.microsoft.com/office/powerpoint/2010/main" val="13731990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5448" y="1993482"/>
            <a:ext cx="3850286" cy="3002145"/>
            <a:chOff x="589488" y="913893"/>
            <a:chExt cx="7770155" cy="5768477"/>
          </a:xfrm>
        </p:grpSpPr>
        <p:grpSp>
          <p:nvGrpSpPr>
            <p:cNvPr id="18" name="Group 17"/>
            <p:cNvGrpSpPr/>
            <p:nvPr/>
          </p:nvGrpSpPr>
          <p:grpSpPr>
            <a:xfrm>
              <a:off x="652447" y="913893"/>
              <a:ext cx="7607706" cy="4990413"/>
              <a:chOff x="1218772" y="1475184"/>
              <a:chExt cx="5696157" cy="3797438"/>
            </a:xfrm>
          </p:grpSpPr>
          <p:sp>
            <p:nvSpPr>
              <p:cNvPr id="9" name="Oval 8"/>
              <p:cNvSpPr/>
              <p:nvPr/>
            </p:nvSpPr>
            <p:spPr>
              <a:xfrm>
                <a:off x="1218772" y="1475184"/>
                <a:ext cx="3797438" cy="379743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Oval 9"/>
              <p:cNvSpPr/>
              <p:nvPr/>
            </p:nvSpPr>
            <p:spPr>
              <a:xfrm>
                <a:off x="3117491" y="1475184"/>
                <a:ext cx="3797438" cy="3797438"/>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5" name="TextBox 14"/>
            <p:cNvSpPr txBox="1"/>
            <p:nvPr/>
          </p:nvSpPr>
          <p:spPr>
            <a:xfrm>
              <a:off x="5767745" y="3384562"/>
              <a:ext cx="435786" cy="646331"/>
            </a:xfrm>
            <a:prstGeom prst="rect">
              <a:avLst/>
            </a:prstGeom>
            <a:noFill/>
          </p:spPr>
          <p:txBody>
            <a:bodyPr wrap="none" rtlCol="0">
              <a:spAutoFit/>
            </a:bodyPr>
            <a:lstStyle/>
            <a:p>
              <a:r>
                <a:rPr lang="en-US" sz="3600" dirty="0"/>
                <a:t>B</a:t>
              </a:r>
            </a:p>
          </p:txBody>
        </p:sp>
        <p:sp>
          <p:nvSpPr>
            <p:cNvPr id="16" name="TextBox 15"/>
            <p:cNvSpPr txBox="1"/>
            <p:nvPr/>
          </p:nvSpPr>
          <p:spPr>
            <a:xfrm>
              <a:off x="2317511" y="3300311"/>
              <a:ext cx="453969" cy="646330"/>
            </a:xfrm>
            <a:prstGeom prst="rect">
              <a:avLst/>
            </a:prstGeom>
            <a:noFill/>
          </p:spPr>
          <p:txBody>
            <a:bodyPr wrap="none" rtlCol="0">
              <a:spAutoFit/>
            </a:bodyPr>
            <a:lstStyle/>
            <a:p>
              <a:r>
                <a:rPr lang="en-US" sz="3600" dirty="0"/>
                <a:t>A</a:t>
              </a:r>
            </a:p>
          </p:txBody>
        </p:sp>
        <p:sp>
          <p:nvSpPr>
            <p:cNvPr id="19" name="Oval 18"/>
            <p:cNvSpPr/>
            <p:nvPr/>
          </p:nvSpPr>
          <p:spPr>
            <a:xfrm>
              <a:off x="309052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678096"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8948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8225234"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3224937" y="3391949"/>
              <a:ext cx="2453159" cy="0"/>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784321" y="6036040"/>
              <a:ext cx="3261086" cy="646330"/>
            </a:xfrm>
            <a:prstGeom prst="rect">
              <a:avLst/>
            </a:prstGeom>
            <a:noFill/>
          </p:spPr>
          <p:txBody>
            <a:bodyPr wrap="none" rtlCol="0">
              <a:spAutoFit/>
            </a:bodyPr>
            <a:lstStyle/>
            <a:p>
              <a:r>
                <a:rPr lang="en-US" sz="3600" dirty="0">
                  <a:solidFill>
                    <a:schemeClr val="accent2"/>
                  </a:solidFill>
                </a:rPr>
                <a:t>Defective Model</a:t>
              </a:r>
            </a:p>
          </p:txBody>
        </p:sp>
      </p:grpSp>
      <p:grpSp>
        <p:nvGrpSpPr>
          <p:cNvPr id="21" name="Group 20"/>
          <p:cNvGrpSpPr/>
          <p:nvPr/>
        </p:nvGrpSpPr>
        <p:grpSpPr>
          <a:xfrm>
            <a:off x="4912664" y="1982221"/>
            <a:ext cx="3850286" cy="3312100"/>
            <a:chOff x="589488" y="913893"/>
            <a:chExt cx="7770155" cy="6364041"/>
          </a:xfrm>
        </p:grpSpPr>
        <p:grpSp>
          <p:nvGrpSpPr>
            <p:cNvPr id="25" name="Group 24"/>
            <p:cNvGrpSpPr/>
            <p:nvPr/>
          </p:nvGrpSpPr>
          <p:grpSpPr>
            <a:xfrm>
              <a:off x="652447" y="913893"/>
              <a:ext cx="7607706" cy="4990413"/>
              <a:chOff x="1218772" y="1475184"/>
              <a:chExt cx="5696157" cy="3797438"/>
            </a:xfrm>
          </p:grpSpPr>
          <p:sp>
            <p:nvSpPr>
              <p:cNvPr id="36" name="Oval 35"/>
              <p:cNvSpPr/>
              <p:nvPr/>
            </p:nvSpPr>
            <p:spPr>
              <a:xfrm>
                <a:off x="1218772" y="1475184"/>
                <a:ext cx="3797438" cy="379743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7" name="Oval 36"/>
              <p:cNvSpPr/>
              <p:nvPr/>
            </p:nvSpPr>
            <p:spPr>
              <a:xfrm>
                <a:off x="3117491" y="1475184"/>
                <a:ext cx="3797438" cy="3797438"/>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8" name="TextBox 27"/>
            <p:cNvSpPr txBox="1"/>
            <p:nvPr/>
          </p:nvSpPr>
          <p:spPr>
            <a:xfrm>
              <a:off x="5767745" y="3384562"/>
              <a:ext cx="435786" cy="646331"/>
            </a:xfrm>
            <a:prstGeom prst="rect">
              <a:avLst/>
            </a:prstGeom>
            <a:noFill/>
          </p:spPr>
          <p:txBody>
            <a:bodyPr wrap="none" rtlCol="0">
              <a:spAutoFit/>
            </a:bodyPr>
            <a:lstStyle/>
            <a:p>
              <a:r>
                <a:rPr lang="en-US" sz="3600" dirty="0"/>
                <a:t>B</a:t>
              </a:r>
            </a:p>
          </p:txBody>
        </p:sp>
        <p:sp>
          <p:nvSpPr>
            <p:cNvPr id="29" name="TextBox 28"/>
            <p:cNvSpPr txBox="1"/>
            <p:nvPr/>
          </p:nvSpPr>
          <p:spPr>
            <a:xfrm>
              <a:off x="2265777" y="3321641"/>
              <a:ext cx="453969" cy="646330"/>
            </a:xfrm>
            <a:prstGeom prst="rect">
              <a:avLst/>
            </a:prstGeom>
            <a:noFill/>
          </p:spPr>
          <p:txBody>
            <a:bodyPr wrap="none" rtlCol="0">
              <a:spAutoFit/>
            </a:bodyPr>
            <a:lstStyle/>
            <a:p>
              <a:r>
                <a:rPr lang="en-US" sz="3600" dirty="0"/>
                <a:t>A</a:t>
              </a:r>
            </a:p>
          </p:txBody>
        </p:sp>
        <p:sp>
          <p:nvSpPr>
            <p:cNvPr id="30" name="Oval 29"/>
            <p:cNvSpPr/>
            <p:nvPr/>
          </p:nvSpPr>
          <p:spPr>
            <a:xfrm>
              <a:off x="309052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678096"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58948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8225234"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224937" y="3391949"/>
              <a:ext cx="2453159" cy="0"/>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1784321" y="6036040"/>
              <a:ext cx="6443168" cy="1241894"/>
            </a:xfrm>
            <a:prstGeom prst="rect">
              <a:avLst/>
            </a:prstGeom>
            <a:noFill/>
          </p:spPr>
          <p:txBody>
            <a:bodyPr wrap="none" rtlCol="0">
              <a:spAutoFit/>
            </a:bodyPr>
            <a:lstStyle/>
            <a:p>
              <a:r>
                <a:rPr lang="en-US" sz="3600" dirty="0"/>
                <a:t>Intended Model</a:t>
              </a:r>
            </a:p>
          </p:txBody>
        </p:sp>
      </p:grpSp>
      <p:cxnSp>
        <p:nvCxnSpPr>
          <p:cNvPr id="38" name="Straight Connector 37"/>
          <p:cNvCxnSpPr/>
          <p:nvPr/>
        </p:nvCxnSpPr>
        <p:spPr>
          <a:xfrm>
            <a:off x="4520204" y="861391"/>
            <a:ext cx="0" cy="5996609"/>
          </a:xfrm>
          <a:prstGeom prst="line">
            <a:avLst/>
          </a:prstGeom>
          <a:ln w="508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H="1">
            <a:off x="-2" y="1732724"/>
            <a:ext cx="9144002" cy="0"/>
          </a:xfrm>
          <a:prstGeom prst="line">
            <a:avLst/>
          </a:prstGeom>
          <a:ln w="508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1"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Dense Curves</a:t>
            </a:r>
          </a:p>
          <a:p>
            <a:endParaRPr lang="en-US" dirty="0"/>
          </a:p>
        </p:txBody>
      </p:sp>
      <p:sp>
        <p:nvSpPr>
          <p:cNvPr id="42" name="Title 1"/>
          <p:cNvSpPr txBox="1">
            <a:spLocks/>
          </p:cNvSpPr>
          <p:nvPr/>
        </p:nvSpPr>
        <p:spPr>
          <a:xfrm>
            <a:off x="541257" y="1061844"/>
            <a:ext cx="3212716" cy="70083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t>Merely-Dense</a:t>
            </a:r>
          </a:p>
        </p:txBody>
      </p:sp>
      <p:sp>
        <p:nvSpPr>
          <p:cNvPr id="44" name="Title 1"/>
          <p:cNvSpPr txBox="1">
            <a:spLocks/>
          </p:cNvSpPr>
          <p:nvPr/>
        </p:nvSpPr>
        <p:spPr>
          <a:xfrm>
            <a:off x="5184149" y="1061844"/>
            <a:ext cx="3212716" cy="70083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t>Continuous</a:t>
            </a:r>
          </a:p>
        </p:txBody>
      </p:sp>
      <p:sp>
        <p:nvSpPr>
          <p:cNvPr id="45" name="Oval 44"/>
          <p:cNvSpPr/>
          <p:nvPr/>
        </p:nvSpPr>
        <p:spPr>
          <a:xfrm flipH="1" flipV="1">
            <a:off x="6790507" y="2139094"/>
            <a:ext cx="64008" cy="64008"/>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6606747" y="2177656"/>
            <a:ext cx="431528" cy="646331"/>
          </a:xfrm>
          <a:prstGeom prst="rect">
            <a:avLst/>
          </a:prstGeom>
          <a:noFill/>
        </p:spPr>
        <p:txBody>
          <a:bodyPr wrap="none" rtlCol="0">
            <a:spAutoFit/>
          </a:bodyPr>
          <a:lstStyle/>
          <a:p>
            <a:r>
              <a:rPr lang="en-US" sz="3600" dirty="0"/>
              <a:t>C</a:t>
            </a:r>
          </a:p>
        </p:txBody>
      </p:sp>
    </p:spTree>
    <p:extLst>
      <p:ext uri="{BB962C8B-B14F-4D97-AF65-F5344CB8AC3E}">
        <p14:creationId xmlns:p14="http://schemas.microsoft.com/office/powerpoint/2010/main" val="1399320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2606"/>
            <a:ext cx="8229600" cy="1143000"/>
          </a:xfrm>
        </p:spPr>
        <p:txBody>
          <a:bodyPr/>
          <a:lstStyle/>
          <a:p>
            <a:r>
              <a:rPr lang="en-US"/>
              <a:t>4. Conclusion</a:t>
            </a:r>
            <a:endParaRPr lang="en-US" dirty="0"/>
          </a:p>
        </p:txBody>
      </p:sp>
    </p:spTree>
    <p:extLst>
      <p:ext uri="{BB962C8B-B14F-4D97-AF65-F5344CB8AC3E}">
        <p14:creationId xmlns:p14="http://schemas.microsoft.com/office/powerpoint/2010/main" val="5114228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err="1"/>
              <a:t>Mis</a:t>
            </a:r>
            <a:r>
              <a:rPr lang="en-US" dirty="0"/>
              <a:t>-)Defining Continuity</a:t>
            </a:r>
          </a:p>
        </p:txBody>
      </p:sp>
      <p:sp>
        <p:nvSpPr>
          <p:cNvPr id="8" name="Content Placeholder 2"/>
          <p:cNvSpPr>
            <a:spLocks noGrp="1"/>
          </p:cNvSpPr>
          <p:nvPr>
            <p:ph idx="1"/>
          </p:nvPr>
        </p:nvSpPr>
        <p:spPr>
          <a:xfrm>
            <a:off x="457200" y="1600200"/>
            <a:ext cx="8229600" cy="4525963"/>
          </a:xfrm>
        </p:spPr>
        <p:txBody>
          <a:bodyPr>
            <a:normAutofit/>
          </a:bodyPr>
          <a:lstStyle/>
          <a:p>
            <a:pPr marL="0" indent="0">
              <a:buNone/>
            </a:pPr>
            <a:endParaRPr lang="en-US" dirty="0"/>
          </a:p>
          <a:p>
            <a:pPr marL="0" indent="0">
              <a:buNone/>
            </a:pPr>
            <a:r>
              <a:rPr lang="en-US" dirty="0"/>
              <a:t>“For every element, there is a smaller.”</a:t>
            </a:r>
          </a:p>
          <a:p>
            <a:pPr marL="0" indent="0">
              <a:buNone/>
            </a:pPr>
            <a:endParaRPr lang="en-US" dirty="0"/>
          </a:p>
          <a:p>
            <a:pPr marL="0" indent="0">
              <a:buNone/>
            </a:pPr>
            <a:r>
              <a:rPr lang="en-US" dirty="0"/>
              <a:t>“Between any two elements, there is a third.”</a:t>
            </a:r>
          </a:p>
        </p:txBody>
      </p:sp>
    </p:spTree>
    <p:extLst>
      <p:ext uri="{BB962C8B-B14F-4D97-AF65-F5344CB8AC3E}">
        <p14:creationId xmlns:p14="http://schemas.microsoft.com/office/powerpoint/2010/main" val="7769004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err="1"/>
              <a:t>Mis</a:t>
            </a:r>
            <a:r>
              <a:rPr lang="en-US" dirty="0"/>
              <a:t>-)Defining Continuity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17126" y="3834316"/>
            <a:ext cx="3269673" cy="2724728"/>
          </a:xfrm>
        </p:spPr>
      </p:pic>
    </p:spTree>
    <p:extLst>
      <p:ext uri="{BB962C8B-B14F-4D97-AF65-F5344CB8AC3E}">
        <p14:creationId xmlns:p14="http://schemas.microsoft.com/office/powerpoint/2010/main" val="12696380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err="1"/>
              <a:t>Mis</a:t>
            </a:r>
            <a:r>
              <a:rPr lang="en-US" dirty="0"/>
              <a:t>-)Defining Continuity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17126" y="3834316"/>
            <a:ext cx="3269673" cy="2724728"/>
          </a:xfrm>
        </p:spPr>
      </p:pic>
      <p:sp>
        <p:nvSpPr>
          <p:cNvPr id="5" name="TextBox 4"/>
          <p:cNvSpPr txBox="1"/>
          <p:nvPr/>
        </p:nvSpPr>
        <p:spPr>
          <a:xfrm>
            <a:off x="457200" y="1606758"/>
            <a:ext cx="8492836" cy="2677656"/>
          </a:xfrm>
          <a:prstGeom prst="rect">
            <a:avLst/>
          </a:prstGeom>
          <a:noFill/>
        </p:spPr>
        <p:txBody>
          <a:bodyPr wrap="square" rtlCol="0">
            <a:spAutoFit/>
          </a:bodyPr>
          <a:lstStyle/>
          <a:p>
            <a:r>
              <a:rPr lang="en-US" sz="2800" dirty="0"/>
              <a:t>Dedekind’s work was motivated by a “comparison of the domain of rational numbers with a straight line, [which] led to the recognition of the existence of gaps, of a certain incompleteness or discontinuity of the former, while we ascribe to the straight line completeness, absence of gaps, or continuity.”</a:t>
            </a:r>
          </a:p>
        </p:txBody>
      </p:sp>
    </p:spTree>
    <p:extLst>
      <p:ext uri="{BB962C8B-B14F-4D97-AF65-F5344CB8AC3E}">
        <p14:creationId xmlns:p14="http://schemas.microsoft.com/office/powerpoint/2010/main" val="4447071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956646" y="2358449"/>
            <a:ext cx="1730154" cy="892552"/>
          </a:xfrm>
          <a:prstGeom prst="rect">
            <a:avLst/>
          </a:prstGeom>
          <a:noFill/>
        </p:spPr>
        <p:txBody>
          <a:bodyPr wrap="none" rtlCol="0">
            <a:spAutoFit/>
          </a:bodyPr>
          <a:lstStyle/>
          <a:p>
            <a:pPr algn="r"/>
            <a:r>
              <a:rPr lang="en-US" sz="2600" dirty="0"/>
              <a:t>Continuous</a:t>
            </a:r>
          </a:p>
          <a:p>
            <a:pPr algn="r"/>
            <a:r>
              <a:rPr lang="en-US" sz="2600" dirty="0"/>
              <a:t>Curves</a:t>
            </a:r>
          </a:p>
        </p:txBody>
      </p:sp>
      <p:sp>
        <p:nvSpPr>
          <p:cNvPr id="18" name="Title 1"/>
          <p:cNvSpPr>
            <a:spLocks noGrp="1"/>
          </p:cNvSpPr>
          <p:nvPr>
            <p:ph type="title"/>
          </p:nvPr>
        </p:nvSpPr>
        <p:spPr>
          <a:xfrm>
            <a:off x="457200" y="274638"/>
            <a:ext cx="8229600" cy="1143000"/>
          </a:xfrm>
        </p:spPr>
        <p:txBody>
          <a:bodyPr>
            <a:normAutofit/>
          </a:bodyPr>
          <a:lstStyle/>
          <a:p>
            <a:r>
              <a:rPr lang="en-US" dirty="0"/>
              <a:t>The Wrong Line</a:t>
            </a:r>
          </a:p>
        </p:txBody>
      </p:sp>
      <p:sp>
        <p:nvSpPr>
          <p:cNvPr id="20" name="TextBox 19"/>
          <p:cNvSpPr txBox="1"/>
          <p:nvPr/>
        </p:nvSpPr>
        <p:spPr>
          <a:xfrm>
            <a:off x="3605444" y="2358449"/>
            <a:ext cx="2055819" cy="892552"/>
          </a:xfrm>
          <a:prstGeom prst="rect">
            <a:avLst/>
          </a:prstGeom>
          <a:noFill/>
        </p:spPr>
        <p:txBody>
          <a:bodyPr wrap="none" rtlCol="0">
            <a:spAutoFit/>
          </a:bodyPr>
          <a:lstStyle/>
          <a:p>
            <a:pPr algn="ctr"/>
            <a:r>
              <a:rPr lang="en-US" sz="2600" dirty="0"/>
              <a:t>Merely Dense</a:t>
            </a:r>
          </a:p>
          <a:p>
            <a:pPr algn="ctr"/>
            <a:r>
              <a:rPr lang="en-US" sz="2600" dirty="0"/>
              <a:t>Curves</a:t>
            </a:r>
          </a:p>
        </p:txBody>
      </p:sp>
      <p:sp>
        <p:nvSpPr>
          <p:cNvPr id="6" name="TextBox 5"/>
          <p:cNvSpPr txBox="1"/>
          <p:nvPr/>
        </p:nvSpPr>
        <p:spPr>
          <a:xfrm>
            <a:off x="616971" y="2358449"/>
            <a:ext cx="1943161" cy="1692771"/>
          </a:xfrm>
          <a:prstGeom prst="rect">
            <a:avLst/>
          </a:prstGeom>
          <a:noFill/>
        </p:spPr>
        <p:txBody>
          <a:bodyPr wrap="none" rtlCol="0">
            <a:spAutoFit/>
          </a:bodyPr>
          <a:lstStyle/>
          <a:p>
            <a:r>
              <a:rPr lang="en-US" sz="2600" dirty="0"/>
              <a:t>Non-Dense </a:t>
            </a:r>
          </a:p>
          <a:p>
            <a:r>
              <a:rPr lang="en-US" sz="2600" dirty="0"/>
              <a:t>Curves (e.g.,</a:t>
            </a:r>
          </a:p>
          <a:p>
            <a:r>
              <a:rPr lang="en-US" sz="2600" dirty="0"/>
              <a:t>Curves with</a:t>
            </a:r>
          </a:p>
          <a:p>
            <a:r>
              <a:rPr lang="en-US" sz="2600" dirty="0"/>
              <a:t>Gap of 1 nm)</a:t>
            </a:r>
          </a:p>
        </p:txBody>
      </p:sp>
      <p:cxnSp>
        <p:nvCxnSpPr>
          <p:cNvPr id="7" name="Straight Connector 6"/>
          <p:cNvCxnSpPr/>
          <p:nvPr/>
        </p:nvCxnSpPr>
        <p:spPr>
          <a:xfrm>
            <a:off x="6144768" y="1502918"/>
            <a:ext cx="0" cy="3320273"/>
          </a:xfrm>
          <a:prstGeom prst="line">
            <a:avLst/>
          </a:prstGeom>
          <a:ln w="50800">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023628" y="5764002"/>
            <a:ext cx="2242280" cy="492443"/>
          </a:xfrm>
          <a:prstGeom prst="rect">
            <a:avLst/>
          </a:prstGeom>
          <a:noFill/>
        </p:spPr>
        <p:txBody>
          <a:bodyPr wrap="none" rtlCol="0">
            <a:spAutoFit/>
          </a:bodyPr>
          <a:lstStyle/>
          <a:p>
            <a:pPr algn="ctr"/>
            <a:r>
              <a:rPr lang="en-US" sz="2600" dirty="0"/>
              <a:t>Real Continuity</a:t>
            </a:r>
          </a:p>
        </p:txBody>
      </p:sp>
      <p:cxnSp>
        <p:nvCxnSpPr>
          <p:cNvPr id="2" name="Straight Arrow Connector 1">
            <a:extLst>
              <a:ext uri="{FF2B5EF4-FFF2-40B4-BE49-F238E27FC236}">
                <a16:creationId xmlns:a16="http://schemas.microsoft.com/office/drawing/2014/main" id="{EDA69787-EBF2-7B21-C8F9-71929B5024C1}"/>
              </a:ext>
            </a:extLst>
          </p:cNvPr>
          <p:cNvCxnSpPr/>
          <p:nvPr/>
        </p:nvCxnSpPr>
        <p:spPr>
          <a:xfrm flipV="1">
            <a:off x="6144768" y="4978676"/>
            <a:ext cx="0" cy="652188"/>
          </a:xfrm>
          <a:prstGeom prst="straightConnector1">
            <a:avLst/>
          </a:prstGeom>
          <a:ln w="7937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29871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956646" y="2358449"/>
            <a:ext cx="1730154" cy="892552"/>
          </a:xfrm>
          <a:prstGeom prst="rect">
            <a:avLst/>
          </a:prstGeom>
          <a:noFill/>
        </p:spPr>
        <p:txBody>
          <a:bodyPr wrap="none" rtlCol="0">
            <a:spAutoFit/>
          </a:bodyPr>
          <a:lstStyle/>
          <a:p>
            <a:pPr algn="r"/>
            <a:r>
              <a:rPr lang="en-US" sz="2600" dirty="0"/>
              <a:t>Continuous</a:t>
            </a:r>
          </a:p>
          <a:p>
            <a:pPr algn="r"/>
            <a:r>
              <a:rPr lang="en-US" sz="2600" dirty="0"/>
              <a:t>Curves</a:t>
            </a:r>
          </a:p>
        </p:txBody>
      </p:sp>
      <p:sp>
        <p:nvSpPr>
          <p:cNvPr id="18" name="Title 1"/>
          <p:cNvSpPr>
            <a:spLocks noGrp="1"/>
          </p:cNvSpPr>
          <p:nvPr>
            <p:ph type="title"/>
          </p:nvPr>
        </p:nvSpPr>
        <p:spPr>
          <a:xfrm>
            <a:off x="457200" y="274638"/>
            <a:ext cx="8229600" cy="1143000"/>
          </a:xfrm>
        </p:spPr>
        <p:txBody>
          <a:bodyPr>
            <a:normAutofit/>
          </a:bodyPr>
          <a:lstStyle/>
          <a:p>
            <a:r>
              <a:rPr lang="en-US" dirty="0"/>
              <a:t>The Wrong Line</a:t>
            </a:r>
          </a:p>
        </p:txBody>
      </p:sp>
      <p:sp>
        <p:nvSpPr>
          <p:cNvPr id="20" name="TextBox 19"/>
          <p:cNvSpPr txBox="1"/>
          <p:nvPr/>
        </p:nvSpPr>
        <p:spPr>
          <a:xfrm>
            <a:off x="3605444" y="2358449"/>
            <a:ext cx="2055819" cy="892552"/>
          </a:xfrm>
          <a:prstGeom prst="rect">
            <a:avLst/>
          </a:prstGeom>
          <a:noFill/>
        </p:spPr>
        <p:txBody>
          <a:bodyPr wrap="none" rtlCol="0">
            <a:spAutoFit/>
          </a:bodyPr>
          <a:lstStyle/>
          <a:p>
            <a:pPr algn="ctr"/>
            <a:r>
              <a:rPr lang="en-US" sz="2600" dirty="0"/>
              <a:t>Merely Dense</a:t>
            </a:r>
          </a:p>
          <a:p>
            <a:pPr algn="ctr"/>
            <a:r>
              <a:rPr lang="en-US" sz="2600" dirty="0"/>
              <a:t>Curves</a:t>
            </a:r>
          </a:p>
        </p:txBody>
      </p:sp>
      <p:sp>
        <p:nvSpPr>
          <p:cNvPr id="6" name="TextBox 5"/>
          <p:cNvSpPr txBox="1"/>
          <p:nvPr/>
        </p:nvSpPr>
        <p:spPr>
          <a:xfrm>
            <a:off x="616971" y="2358449"/>
            <a:ext cx="1943161" cy="1692771"/>
          </a:xfrm>
          <a:prstGeom prst="rect">
            <a:avLst/>
          </a:prstGeom>
          <a:noFill/>
        </p:spPr>
        <p:txBody>
          <a:bodyPr wrap="none" rtlCol="0">
            <a:spAutoFit/>
          </a:bodyPr>
          <a:lstStyle/>
          <a:p>
            <a:r>
              <a:rPr lang="en-US" sz="2600" dirty="0"/>
              <a:t>Non-Dense </a:t>
            </a:r>
          </a:p>
          <a:p>
            <a:r>
              <a:rPr lang="en-US" sz="2600" dirty="0"/>
              <a:t>Curves (e.g.,</a:t>
            </a:r>
          </a:p>
          <a:p>
            <a:r>
              <a:rPr lang="en-US" sz="2600" dirty="0"/>
              <a:t>Curves with</a:t>
            </a:r>
          </a:p>
          <a:p>
            <a:r>
              <a:rPr lang="en-US" sz="2600" dirty="0"/>
              <a:t>Gap of 1 nm)</a:t>
            </a:r>
          </a:p>
        </p:txBody>
      </p:sp>
      <p:cxnSp>
        <p:nvCxnSpPr>
          <p:cNvPr id="7" name="Straight Connector 6"/>
          <p:cNvCxnSpPr/>
          <p:nvPr/>
        </p:nvCxnSpPr>
        <p:spPr>
          <a:xfrm>
            <a:off x="3003137" y="1502918"/>
            <a:ext cx="0" cy="3320273"/>
          </a:xfrm>
          <a:prstGeom prst="line">
            <a:avLst/>
          </a:prstGeom>
          <a:ln w="508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V="1">
            <a:off x="3003136" y="5035826"/>
            <a:ext cx="0" cy="652188"/>
          </a:xfrm>
          <a:prstGeom prst="straightConnector1">
            <a:avLst/>
          </a:prstGeom>
          <a:ln w="79375">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191058" y="5750150"/>
            <a:ext cx="1624164" cy="492443"/>
          </a:xfrm>
          <a:prstGeom prst="rect">
            <a:avLst/>
          </a:prstGeom>
          <a:noFill/>
        </p:spPr>
        <p:txBody>
          <a:bodyPr wrap="none" rtlCol="0">
            <a:spAutoFit/>
          </a:bodyPr>
          <a:lstStyle/>
          <a:p>
            <a:pPr algn="ctr"/>
            <a:r>
              <a:rPr lang="en-US" sz="2600" dirty="0"/>
              <a:t>Denseness</a:t>
            </a:r>
          </a:p>
        </p:txBody>
      </p:sp>
      <p:cxnSp>
        <p:nvCxnSpPr>
          <p:cNvPr id="15" name="Straight Connector 14"/>
          <p:cNvCxnSpPr/>
          <p:nvPr/>
        </p:nvCxnSpPr>
        <p:spPr>
          <a:xfrm>
            <a:off x="6144768" y="1502918"/>
            <a:ext cx="0" cy="3320273"/>
          </a:xfrm>
          <a:prstGeom prst="line">
            <a:avLst/>
          </a:prstGeom>
          <a:ln w="508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023628" y="5764002"/>
            <a:ext cx="2242280" cy="492443"/>
          </a:xfrm>
          <a:prstGeom prst="rect">
            <a:avLst/>
          </a:prstGeom>
          <a:noFill/>
        </p:spPr>
        <p:txBody>
          <a:bodyPr wrap="none" rtlCol="0">
            <a:spAutoFit/>
          </a:bodyPr>
          <a:lstStyle/>
          <a:p>
            <a:pPr algn="ctr"/>
            <a:r>
              <a:rPr lang="en-US" sz="2600" dirty="0"/>
              <a:t>Real Continuity</a:t>
            </a:r>
          </a:p>
        </p:txBody>
      </p:sp>
    </p:spTree>
    <p:extLst>
      <p:ext uri="{BB962C8B-B14F-4D97-AF65-F5344CB8AC3E}">
        <p14:creationId xmlns:p14="http://schemas.microsoft.com/office/powerpoint/2010/main" val="6452085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956646" y="2358449"/>
            <a:ext cx="1730154" cy="892552"/>
          </a:xfrm>
          <a:prstGeom prst="rect">
            <a:avLst/>
          </a:prstGeom>
          <a:noFill/>
        </p:spPr>
        <p:txBody>
          <a:bodyPr wrap="none" rtlCol="0">
            <a:spAutoFit/>
          </a:bodyPr>
          <a:lstStyle/>
          <a:p>
            <a:pPr algn="r"/>
            <a:r>
              <a:rPr lang="en-US" sz="2600" dirty="0"/>
              <a:t>Continuous</a:t>
            </a:r>
          </a:p>
          <a:p>
            <a:pPr algn="r"/>
            <a:r>
              <a:rPr lang="en-US" sz="2600" dirty="0"/>
              <a:t>Curves</a:t>
            </a:r>
          </a:p>
        </p:txBody>
      </p:sp>
      <p:sp>
        <p:nvSpPr>
          <p:cNvPr id="18" name="Title 1"/>
          <p:cNvSpPr>
            <a:spLocks noGrp="1"/>
          </p:cNvSpPr>
          <p:nvPr>
            <p:ph type="title"/>
          </p:nvPr>
        </p:nvSpPr>
        <p:spPr>
          <a:xfrm>
            <a:off x="457200" y="274638"/>
            <a:ext cx="8229600" cy="1143000"/>
          </a:xfrm>
        </p:spPr>
        <p:txBody>
          <a:bodyPr>
            <a:normAutofit/>
          </a:bodyPr>
          <a:lstStyle/>
          <a:p>
            <a:r>
              <a:rPr lang="en-US" dirty="0"/>
              <a:t>The Wrong Line</a:t>
            </a:r>
          </a:p>
        </p:txBody>
      </p:sp>
      <p:sp>
        <p:nvSpPr>
          <p:cNvPr id="20" name="TextBox 19"/>
          <p:cNvSpPr txBox="1"/>
          <p:nvPr/>
        </p:nvSpPr>
        <p:spPr>
          <a:xfrm>
            <a:off x="3605444" y="2358449"/>
            <a:ext cx="2055819" cy="892552"/>
          </a:xfrm>
          <a:prstGeom prst="rect">
            <a:avLst/>
          </a:prstGeom>
          <a:noFill/>
        </p:spPr>
        <p:txBody>
          <a:bodyPr wrap="none" rtlCol="0">
            <a:spAutoFit/>
          </a:bodyPr>
          <a:lstStyle/>
          <a:p>
            <a:pPr algn="ctr"/>
            <a:r>
              <a:rPr lang="en-US" sz="2600" dirty="0"/>
              <a:t>Merely Dense</a:t>
            </a:r>
          </a:p>
          <a:p>
            <a:pPr algn="ctr"/>
            <a:r>
              <a:rPr lang="en-US" sz="2600" dirty="0"/>
              <a:t>Curves</a:t>
            </a:r>
          </a:p>
        </p:txBody>
      </p:sp>
      <p:sp>
        <p:nvSpPr>
          <p:cNvPr id="6" name="TextBox 5"/>
          <p:cNvSpPr txBox="1"/>
          <p:nvPr/>
        </p:nvSpPr>
        <p:spPr>
          <a:xfrm>
            <a:off x="616971" y="2358449"/>
            <a:ext cx="1943161" cy="1692771"/>
          </a:xfrm>
          <a:prstGeom prst="rect">
            <a:avLst/>
          </a:prstGeom>
          <a:noFill/>
        </p:spPr>
        <p:txBody>
          <a:bodyPr wrap="none" rtlCol="0">
            <a:spAutoFit/>
          </a:bodyPr>
          <a:lstStyle/>
          <a:p>
            <a:r>
              <a:rPr lang="en-US" sz="2600" dirty="0"/>
              <a:t>Non-Dense </a:t>
            </a:r>
          </a:p>
          <a:p>
            <a:r>
              <a:rPr lang="en-US" sz="2600" dirty="0"/>
              <a:t>Curves (e.g.,</a:t>
            </a:r>
          </a:p>
          <a:p>
            <a:r>
              <a:rPr lang="en-US" sz="2600" dirty="0"/>
              <a:t>Curves with</a:t>
            </a:r>
          </a:p>
          <a:p>
            <a:r>
              <a:rPr lang="en-US" sz="2600" dirty="0"/>
              <a:t>Gap of 1 nm)</a:t>
            </a:r>
          </a:p>
        </p:txBody>
      </p:sp>
      <p:cxnSp>
        <p:nvCxnSpPr>
          <p:cNvPr id="7" name="Straight Connector 6"/>
          <p:cNvCxnSpPr/>
          <p:nvPr/>
        </p:nvCxnSpPr>
        <p:spPr>
          <a:xfrm>
            <a:off x="3003137" y="1502918"/>
            <a:ext cx="0" cy="3320273"/>
          </a:xfrm>
          <a:prstGeom prst="line">
            <a:avLst/>
          </a:prstGeom>
          <a:ln w="50800">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191056" y="5750150"/>
            <a:ext cx="1624163" cy="492443"/>
          </a:xfrm>
          <a:prstGeom prst="rect">
            <a:avLst/>
          </a:prstGeom>
          <a:noFill/>
        </p:spPr>
        <p:txBody>
          <a:bodyPr wrap="none" rtlCol="0">
            <a:spAutoFit/>
          </a:bodyPr>
          <a:lstStyle/>
          <a:p>
            <a:pPr algn="ctr"/>
            <a:r>
              <a:rPr lang="en-US" sz="2600" dirty="0"/>
              <a:t>Denseness</a:t>
            </a:r>
          </a:p>
        </p:txBody>
      </p:sp>
      <p:cxnSp>
        <p:nvCxnSpPr>
          <p:cNvPr id="10" name="Straight Connector 9"/>
          <p:cNvCxnSpPr/>
          <p:nvPr/>
        </p:nvCxnSpPr>
        <p:spPr>
          <a:xfrm>
            <a:off x="6144768" y="1502918"/>
            <a:ext cx="0" cy="3320273"/>
          </a:xfrm>
          <a:prstGeom prst="line">
            <a:avLst/>
          </a:prstGeom>
          <a:ln w="508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0763" y="5764002"/>
            <a:ext cx="2568012" cy="892552"/>
          </a:xfrm>
          <a:prstGeom prst="rect">
            <a:avLst/>
          </a:prstGeom>
          <a:noFill/>
        </p:spPr>
        <p:txBody>
          <a:bodyPr wrap="none" rtlCol="0">
            <a:spAutoFit/>
          </a:bodyPr>
          <a:lstStyle/>
          <a:p>
            <a:pPr algn="ctr"/>
            <a:r>
              <a:rPr lang="en-US" sz="2600" dirty="0"/>
              <a:t>Real Continuity</a:t>
            </a:r>
          </a:p>
          <a:p>
            <a:pPr algn="ctr"/>
            <a:r>
              <a:rPr lang="en-US" sz="2600" i="1" dirty="0"/>
              <a:t>Total</a:t>
            </a:r>
            <a:r>
              <a:rPr lang="en-US" sz="2600" dirty="0"/>
              <a:t> </a:t>
            </a:r>
            <a:r>
              <a:rPr lang="en-US" sz="2600" dirty="0" err="1"/>
              <a:t>Gaplessness</a:t>
            </a:r>
            <a:endParaRPr lang="en-US" sz="2600" i="1" dirty="0"/>
          </a:p>
        </p:txBody>
      </p:sp>
    </p:spTree>
    <p:extLst>
      <p:ext uri="{BB962C8B-B14F-4D97-AF65-F5344CB8AC3E}">
        <p14:creationId xmlns:p14="http://schemas.microsoft.com/office/powerpoint/2010/main" val="11984236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956646" y="2358449"/>
            <a:ext cx="1730154" cy="892552"/>
          </a:xfrm>
          <a:prstGeom prst="rect">
            <a:avLst/>
          </a:prstGeom>
          <a:noFill/>
        </p:spPr>
        <p:txBody>
          <a:bodyPr wrap="none" rtlCol="0">
            <a:spAutoFit/>
          </a:bodyPr>
          <a:lstStyle/>
          <a:p>
            <a:pPr algn="r"/>
            <a:r>
              <a:rPr lang="en-US" sz="2600" dirty="0"/>
              <a:t>Continuous</a:t>
            </a:r>
          </a:p>
          <a:p>
            <a:pPr algn="r"/>
            <a:r>
              <a:rPr lang="en-US" sz="2600" dirty="0"/>
              <a:t>Curves</a:t>
            </a:r>
          </a:p>
        </p:txBody>
      </p:sp>
      <p:sp>
        <p:nvSpPr>
          <p:cNvPr id="18" name="Title 1"/>
          <p:cNvSpPr>
            <a:spLocks noGrp="1"/>
          </p:cNvSpPr>
          <p:nvPr>
            <p:ph type="title"/>
          </p:nvPr>
        </p:nvSpPr>
        <p:spPr>
          <a:xfrm>
            <a:off x="457200" y="274638"/>
            <a:ext cx="8229600" cy="1143000"/>
          </a:xfrm>
        </p:spPr>
        <p:txBody>
          <a:bodyPr>
            <a:normAutofit/>
          </a:bodyPr>
          <a:lstStyle/>
          <a:p>
            <a:r>
              <a:rPr lang="en-US" dirty="0"/>
              <a:t>The Wrong Line</a:t>
            </a:r>
          </a:p>
        </p:txBody>
      </p:sp>
      <p:sp>
        <p:nvSpPr>
          <p:cNvPr id="20" name="TextBox 19"/>
          <p:cNvSpPr txBox="1"/>
          <p:nvPr/>
        </p:nvSpPr>
        <p:spPr>
          <a:xfrm>
            <a:off x="3605444" y="2358449"/>
            <a:ext cx="2055819" cy="892552"/>
          </a:xfrm>
          <a:prstGeom prst="rect">
            <a:avLst/>
          </a:prstGeom>
          <a:noFill/>
        </p:spPr>
        <p:txBody>
          <a:bodyPr wrap="none" rtlCol="0">
            <a:spAutoFit/>
          </a:bodyPr>
          <a:lstStyle/>
          <a:p>
            <a:pPr algn="ctr"/>
            <a:r>
              <a:rPr lang="en-US" sz="2600" dirty="0"/>
              <a:t>Merely Dense</a:t>
            </a:r>
          </a:p>
          <a:p>
            <a:pPr algn="ctr"/>
            <a:r>
              <a:rPr lang="en-US" sz="2600" dirty="0"/>
              <a:t>Curves</a:t>
            </a:r>
          </a:p>
        </p:txBody>
      </p:sp>
      <p:sp>
        <p:nvSpPr>
          <p:cNvPr id="6" name="TextBox 5"/>
          <p:cNvSpPr txBox="1"/>
          <p:nvPr/>
        </p:nvSpPr>
        <p:spPr>
          <a:xfrm>
            <a:off x="616971" y="2358449"/>
            <a:ext cx="1943161" cy="1692771"/>
          </a:xfrm>
          <a:prstGeom prst="rect">
            <a:avLst/>
          </a:prstGeom>
          <a:noFill/>
        </p:spPr>
        <p:txBody>
          <a:bodyPr wrap="none" rtlCol="0">
            <a:spAutoFit/>
          </a:bodyPr>
          <a:lstStyle/>
          <a:p>
            <a:r>
              <a:rPr lang="en-US" sz="2600" dirty="0"/>
              <a:t>Non-Dense </a:t>
            </a:r>
          </a:p>
          <a:p>
            <a:r>
              <a:rPr lang="en-US" sz="2600" dirty="0"/>
              <a:t>Curves (e.g.,</a:t>
            </a:r>
          </a:p>
          <a:p>
            <a:r>
              <a:rPr lang="en-US" sz="2600" dirty="0"/>
              <a:t>Curves with</a:t>
            </a:r>
          </a:p>
          <a:p>
            <a:r>
              <a:rPr lang="en-US" sz="2600" dirty="0"/>
              <a:t>Gap of 1 nm)</a:t>
            </a:r>
          </a:p>
        </p:txBody>
      </p:sp>
      <p:cxnSp>
        <p:nvCxnSpPr>
          <p:cNvPr id="7" name="Straight Connector 6"/>
          <p:cNvCxnSpPr/>
          <p:nvPr/>
        </p:nvCxnSpPr>
        <p:spPr>
          <a:xfrm>
            <a:off x="3003137" y="1502918"/>
            <a:ext cx="0" cy="3320273"/>
          </a:xfrm>
          <a:prstGeom prst="line">
            <a:avLst/>
          </a:prstGeom>
          <a:ln w="50800">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191056" y="5750150"/>
            <a:ext cx="1624163" cy="492443"/>
          </a:xfrm>
          <a:prstGeom prst="rect">
            <a:avLst/>
          </a:prstGeom>
          <a:noFill/>
        </p:spPr>
        <p:txBody>
          <a:bodyPr wrap="none" rtlCol="0">
            <a:spAutoFit/>
          </a:bodyPr>
          <a:lstStyle/>
          <a:p>
            <a:pPr algn="ctr"/>
            <a:r>
              <a:rPr lang="en-US" sz="2600" dirty="0"/>
              <a:t>Denseness</a:t>
            </a:r>
          </a:p>
        </p:txBody>
      </p:sp>
      <p:cxnSp>
        <p:nvCxnSpPr>
          <p:cNvPr id="10" name="Straight Connector 9"/>
          <p:cNvCxnSpPr/>
          <p:nvPr/>
        </p:nvCxnSpPr>
        <p:spPr>
          <a:xfrm>
            <a:off x="6144768" y="1502918"/>
            <a:ext cx="0" cy="3320273"/>
          </a:xfrm>
          <a:prstGeom prst="line">
            <a:avLst/>
          </a:prstGeom>
          <a:ln w="508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0763" y="5764002"/>
            <a:ext cx="2568012" cy="892552"/>
          </a:xfrm>
          <a:prstGeom prst="rect">
            <a:avLst/>
          </a:prstGeom>
          <a:noFill/>
        </p:spPr>
        <p:txBody>
          <a:bodyPr wrap="none" rtlCol="0">
            <a:spAutoFit/>
          </a:bodyPr>
          <a:lstStyle/>
          <a:p>
            <a:pPr algn="ctr"/>
            <a:r>
              <a:rPr lang="en-US" sz="2600" dirty="0"/>
              <a:t>Real Continuity</a:t>
            </a:r>
          </a:p>
          <a:p>
            <a:pPr algn="ctr"/>
            <a:r>
              <a:rPr lang="en-US" sz="2600" i="1" dirty="0"/>
              <a:t>Total</a:t>
            </a:r>
            <a:r>
              <a:rPr lang="en-US" sz="2600" dirty="0"/>
              <a:t> </a:t>
            </a:r>
            <a:r>
              <a:rPr lang="en-US" sz="2600" dirty="0" err="1"/>
              <a:t>Gaplessness</a:t>
            </a:r>
            <a:endParaRPr lang="en-US" sz="2600" i="1" dirty="0"/>
          </a:p>
        </p:txBody>
      </p:sp>
      <p:cxnSp>
        <p:nvCxnSpPr>
          <p:cNvPr id="2" name="Straight Arrow Connector 1">
            <a:extLst>
              <a:ext uri="{FF2B5EF4-FFF2-40B4-BE49-F238E27FC236}">
                <a16:creationId xmlns:a16="http://schemas.microsoft.com/office/drawing/2014/main" id="{899FA398-ABC5-D8CC-D012-1251B7C59AB7}"/>
              </a:ext>
            </a:extLst>
          </p:cNvPr>
          <p:cNvCxnSpPr/>
          <p:nvPr/>
        </p:nvCxnSpPr>
        <p:spPr>
          <a:xfrm flipV="1">
            <a:off x="6144768" y="4978676"/>
            <a:ext cx="0" cy="652188"/>
          </a:xfrm>
          <a:prstGeom prst="straightConnector1">
            <a:avLst/>
          </a:prstGeom>
          <a:ln w="7937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61719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956646" y="2358449"/>
            <a:ext cx="1730154" cy="892552"/>
          </a:xfrm>
          <a:prstGeom prst="rect">
            <a:avLst/>
          </a:prstGeom>
          <a:noFill/>
        </p:spPr>
        <p:txBody>
          <a:bodyPr wrap="none" rtlCol="0">
            <a:spAutoFit/>
          </a:bodyPr>
          <a:lstStyle/>
          <a:p>
            <a:pPr algn="r"/>
            <a:r>
              <a:rPr lang="en-US" sz="2600" dirty="0"/>
              <a:t>Continuous</a:t>
            </a:r>
          </a:p>
          <a:p>
            <a:pPr algn="r"/>
            <a:r>
              <a:rPr lang="en-US" sz="2600" dirty="0"/>
              <a:t>Curves</a:t>
            </a:r>
          </a:p>
        </p:txBody>
      </p:sp>
      <p:sp>
        <p:nvSpPr>
          <p:cNvPr id="18" name="Title 1"/>
          <p:cNvSpPr>
            <a:spLocks noGrp="1"/>
          </p:cNvSpPr>
          <p:nvPr>
            <p:ph type="title"/>
          </p:nvPr>
        </p:nvSpPr>
        <p:spPr>
          <a:xfrm>
            <a:off x="457200" y="274638"/>
            <a:ext cx="8229600" cy="1143000"/>
          </a:xfrm>
        </p:spPr>
        <p:txBody>
          <a:bodyPr>
            <a:normAutofit/>
          </a:bodyPr>
          <a:lstStyle/>
          <a:p>
            <a:r>
              <a:rPr lang="en-US" dirty="0"/>
              <a:t>The Wrong Line</a:t>
            </a:r>
          </a:p>
        </p:txBody>
      </p:sp>
      <p:sp>
        <p:nvSpPr>
          <p:cNvPr id="20" name="TextBox 19"/>
          <p:cNvSpPr txBox="1"/>
          <p:nvPr/>
        </p:nvSpPr>
        <p:spPr>
          <a:xfrm>
            <a:off x="3605444" y="2358449"/>
            <a:ext cx="2055819" cy="892552"/>
          </a:xfrm>
          <a:prstGeom prst="rect">
            <a:avLst/>
          </a:prstGeom>
          <a:noFill/>
        </p:spPr>
        <p:txBody>
          <a:bodyPr wrap="none" rtlCol="0">
            <a:spAutoFit/>
          </a:bodyPr>
          <a:lstStyle/>
          <a:p>
            <a:pPr algn="ctr"/>
            <a:r>
              <a:rPr lang="en-US" sz="2600" dirty="0"/>
              <a:t>Merely Dense</a:t>
            </a:r>
          </a:p>
          <a:p>
            <a:pPr algn="ctr"/>
            <a:r>
              <a:rPr lang="en-US" sz="2600" dirty="0"/>
              <a:t>Curves</a:t>
            </a:r>
          </a:p>
        </p:txBody>
      </p:sp>
      <p:sp>
        <p:nvSpPr>
          <p:cNvPr id="6" name="TextBox 5"/>
          <p:cNvSpPr txBox="1"/>
          <p:nvPr/>
        </p:nvSpPr>
        <p:spPr>
          <a:xfrm>
            <a:off x="616971" y="2358449"/>
            <a:ext cx="1943161" cy="1692771"/>
          </a:xfrm>
          <a:prstGeom prst="rect">
            <a:avLst/>
          </a:prstGeom>
          <a:noFill/>
        </p:spPr>
        <p:txBody>
          <a:bodyPr wrap="none" rtlCol="0">
            <a:spAutoFit/>
          </a:bodyPr>
          <a:lstStyle/>
          <a:p>
            <a:r>
              <a:rPr lang="en-US" sz="2600" dirty="0"/>
              <a:t>Non-Dense </a:t>
            </a:r>
          </a:p>
          <a:p>
            <a:r>
              <a:rPr lang="en-US" sz="2600" dirty="0"/>
              <a:t>Curves (e.g.,</a:t>
            </a:r>
          </a:p>
          <a:p>
            <a:r>
              <a:rPr lang="en-US" sz="2600" dirty="0"/>
              <a:t>Curves with</a:t>
            </a:r>
          </a:p>
          <a:p>
            <a:r>
              <a:rPr lang="en-US" sz="2600" dirty="0"/>
              <a:t>Gap of 1 nm)</a:t>
            </a:r>
          </a:p>
        </p:txBody>
      </p:sp>
      <p:cxnSp>
        <p:nvCxnSpPr>
          <p:cNvPr id="7" name="Straight Connector 6"/>
          <p:cNvCxnSpPr/>
          <p:nvPr/>
        </p:nvCxnSpPr>
        <p:spPr>
          <a:xfrm>
            <a:off x="3003137" y="1502918"/>
            <a:ext cx="0" cy="3320273"/>
          </a:xfrm>
          <a:prstGeom prst="line">
            <a:avLst/>
          </a:prstGeom>
          <a:ln w="50800">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642028" y="5750150"/>
            <a:ext cx="2722219" cy="892552"/>
          </a:xfrm>
          <a:prstGeom prst="rect">
            <a:avLst/>
          </a:prstGeom>
          <a:noFill/>
        </p:spPr>
        <p:txBody>
          <a:bodyPr wrap="none" rtlCol="0">
            <a:spAutoFit/>
          </a:bodyPr>
          <a:lstStyle/>
          <a:p>
            <a:pPr algn="ctr"/>
            <a:r>
              <a:rPr lang="en-US" sz="2600" dirty="0"/>
              <a:t>Denseness</a:t>
            </a:r>
          </a:p>
          <a:p>
            <a:pPr algn="ctr"/>
            <a:r>
              <a:rPr lang="en-US" sz="2600" i="1" dirty="0"/>
              <a:t>Visual</a:t>
            </a:r>
            <a:r>
              <a:rPr lang="en-US" sz="2600" dirty="0"/>
              <a:t> </a:t>
            </a:r>
            <a:r>
              <a:rPr lang="en-US" sz="2600" dirty="0" err="1"/>
              <a:t>Gaplessness</a:t>
            </a:r>
            <a:endParaRPr lang="en-US" sz="2600" dirty="0"/>
          </a:p>
        </p:txBody>
      </p:sp>
      <p:cxnSp>
        <p:nvCxnSpPr>
          <p:cNvPr id="10" name="Straight Connector 9"/>
          <p:cNvCxnSpPr/>
          <p:nvPr/>
        </p:nvCxnSpPr>
        <p:spPr>
          <a:xfrm>
            <a:off x="6144768" y="1502918"/>
            <a:ext cx="0" cy="3320273"/>
          </a:xfrm>
          <a:prstGeom prst="line">
            <a:avLst/>
          </a:prstGeom>
          <a:ln w="508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0763" y="5764002"/>
            <a:ext cx="2568012" cy="892552"/>
          </a:xfrm>
          <a:prstGeom prst="rect">
            <a:avLst/>
          </a:prstGeom>
          <a:noFill/>
        </p:spPr>
        <p:txBody>
          <a:bodyPr wrap="none" rtlCol="0">
            <a:spAutoFit/>
          </a:bodyPr>
          <a:lstStyle/>
          <a:p>
            <a:pPr algn="ctr"/>
            <a:r>
              <a:rPr lang="en-US" sz="2600" dirty="0"/>
              <a:t>Real Continuity</a:t>
            </a:r>
          </a:p>
          <a:p>
            <a:pPr algn="ctr"/>
            <a:r>
              <a:rPr lang="en-US" sz="2600" i="1" dirty="0"/>
              <a:t>Total</a:t>
            </a:r>
            <a:r>
              <a:rPr lang="en-US" sz="2600" dirty="0"/>
              <a:t> </a:t>
            </a:r>
            <a:r>
              <a:rPr lang="en-US" sz="2600" dirty="0" err="1"/>
              <a:t>Gaplessness</a:t>
            </a:r>
            <a:endParaRPr lang="en-US" sz="2600" i="1" dirty="0"/>
          </a:p>
        </p:txBody>
      </p:sp>
      <p:cxnSp>
        <p:nvCxnSpPr>
          <p:cNvPr id="2" name="Straight Arrow Connector 1">
            <a:extLst>
              <a:ext uri="{FF2B5EF4-FFF2-40B4-BE49-F238E27FC236}">
                <a16:creationId xmlns:a16="http://schemas.microsoft.com/office/drawing/2014/main" id="{F79D556D-E313-70ED-2FB6-5941F2AC225C}"/>
              </a:ext>
            </a:extLst>
          </p:cNvPr>
          <p:cNvCxnSpPr/>
          <p:nvPr/>
        </p:nvCxnSpPr>
        <p:spPr>
          <a:xfrm flipV="1">
            <a:off x="3003136" y="5035826"/>
            <a:ext cx="0" cy="652188"/>
          </a:xfrm>
          <a:prstGeom prst="straightConnector1">
            <a:avLst/>
          </a:prstGeom>
          <a:ln w="7937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541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instein_patentoffi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527" y="3846330"/>
            <a:ext cx="2277673" cy="2975339"/>
          </a:xfrm>
          <a:prstGeom prst="rect">
            <a:avLst/>
          </a:prstGeom>
          <a:effectLst>
            <a:outerShdw blurRad="50800" dist="50800" dir="5400000" algn="ctr" rotWithShape="0">
              <a:srgbClr val="000000">
                <a:alpha val="0"/>
              </a:srgbClr>
            </a:outerShdw>
          </a:effectLst>
        </p:spPr>
      </p:pic>
      <p:sp>
        <p:nvSpPr>
          <p:cNvPr id="2" name="Title 1"/>
          <p:cNvSpPr>
            <a:spLocks noGrp="1"/>
          </p:cNvSpPr>
          <p:nvPr>
            <p:ph type="title"/>
          </p:nvPr>
        </p:nvSpPr>
        <p:spPr/>
        <p:txBody>
          <a:bodyPr/>
          <a:lstStyle/>
          <a:p>
            <a:r>
              <a:rPr lang="en-US" dirty="0"/>
              <a:t>Einstein’s “</a:t>
            </a:r>
            <a:r>
              <a:rPr lang="en-US" dirty="0" err="1"/>
              <a:t>Axiomatics</a:t>
            </a:r>
            <a:r>
              <a:rPr lang="en-US" dirty="0"/>
              <a:t>”</a:t>
            </a:r>
          </a:p>
        </p:txBody>
      </p:sp>
      <p:sp>
        <p:nvSpPr>
          <p:cNvPr id="3" name="Content Placeholder 2"/>
          <p:cNvSpPr>
            <a:spLocks noGrp="1"/>
          </p:cNvSpPr>
          <p:nvPr>
            <p:ph idx="1"/>
          </p:nvPr>
        </p:nvSpPr>
        <p:spPr>
          <a:xfrm>
            <a:off x="457200" y="1600199"/>
            <a:ext cx="6738730" cy="3833191"/>
          </a:xfrm>
        </p:spPr>
        <p:txBody>
          <a:bodyPr>
            <a:normAutofit fontScale="85000" lnSpcReduction="10000"/>
          </a:bodyPr>
          <a:lstStyle/>
          <a:p>
            <a:pPr marL="0" indent="0">
              <a:buNone/>
            </a:pPr>
            <a:r>
              <a:rPr lang="en-US" dirty="0"/>
              <a:t>“Geometry treats of entities which are denoted by the </a:t>
            </a:r>
            <a:r>
              <a:rPr lang="en-US" i="1" dirty="0"/>
              <a:t>words</a:t>
            </a:r>
            <a:r>
              <a:rPr lang="en-US" dirty="0"/>
              <a:t> ‘straight line,’ ‘point,’ etc. These entities presuppose only the validity of the axioms… which are to be taken in a purely formal sense, i.e. as void of all content…. All other propositions of geometry are logical inferences from the axioms…. In axiomatic geometry the words ‘point,’ ‘straight line,’ etc., stand only for empty conceptual schemata.”</a:t>
            </a:r>
          </a:p>
          <a:p>
            <a:pPr marL="0" indent="0">
              <a:buNone/>
            </a:pPr>
            <a:endParaRPr lang="en-US" dirty="0"/>
          </a:p>
        </p:txBody>
      </p:sp>
    </p:spTree>
    <p:extLst>
      <p:ext uri="{BB962C8B-B14F-4D97-AF65-F5344CB8AC3E}">
        <p14:creationId xmlns:p14="http://schemas.microsoft.com/office/powerpoint/2010/main" val="263145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956646" y="2358449"/>
            <a:ext cx="1730154" cy="892552"/>
          </a:xfrm>
          <a:prstGeom prst="rect">
            <a:avLst/>
          </a:prstGeom>
          <a:noFill/>
        </p:spPr>
        <p:txBody>
          <a:bodyPr wrap="none" rtlCol="0">
            <a:spAutoFit/>
          </a:bodyPr>
          <a:lstStyle/>
          <a:p>
            <a:pPr algn="r"/>
            <a:r>
              <a:rPr lang="en-US" sz="2600" dirty="0"/>
              <a:t>Continuous</a:t>
            </a:r>
          </a:p>
          <a:p>
            <a:pPr algn="r"/>
            <a:r>
              <a:rPr lang="en-US" sz="2600" dirty="0"/>
              <a:t>Curves</a:t>
            </a:r>
          </a:p>
        </p:txBody>
      </p:sp>
      <p:sp>
        <p:nvSpPr>
          <p:cNvPr id="18" name="Title 1"/>
          <p:cNvSpPr>
            <a:spLocks noGrp="1"/>
          </p:cNvSpPr>
          <p:nvPr>
            <p:ph type="title"/>
          </p:nvPr>
        </p:nvSpPr>
        <p:spPr>
          <a:xfrm>
            <a:off x="457200" y="274638"/>
            <a:ext cx="8229600" cy="1143000"/>
          </a:xfrm>
        </p:spPr>
        <p:txBody>
          <a:bodyPr>
            <a:normAutofit/>
          </a:bodyPr>
          <a:lstStyle/>
          <a:p>
            <a:r>
              <a:rPr lang="en-US" dirty="0"/>
              <a:t>The Wrong Line</a:t>
            </a:r>
          </a:p>
        </p:txBody>
      </p:sp>
      <p:sp>
        <p:nvSpPr>
          <p:cNvPr id="20" name="TextBox 19"/>
          <p:cNvSpPr txBox="1"/>
          <p:nvPr/>
        </p:nvSpPr>
        <p:spPr>
          <a:xfrm>
            <a:off x="3605444" y="2358449"/>
            <a:ext cx="2055819" cy="892552"/>
          </a:xfrm>
          <a:prstGeom prst="rect">
            <a:avLst/>
          </a:prstGeom>
          <a:noFill/>
        </p:spPr>
        <p:txBody>
          <a:bodyPr wrap="none" rtlCol="0">
            <a:spAutoFit/>
          </a:bodyPr>
          <a:lstStyle/>
          <a:p>
            <a:pPr algn="ctr"/>
            <a:r>
              <a:rPr lang="en-US" sz="2600" dirty="0"/>
              <a:t>Merely Dense</a:t>
            </a:r>
          </a:p>
          <a:p>
            <a:pPr algn="ctr"/>
            <a:r>
              <a:rPr lang="en-US" sz="2600" dirty="0"/>
              <a:t>Curves</a:t>
            </a:r>
          </a:p>
        </p:txBody>
      </p:sp>
      <p:sp>
        <p:nvSpPr>
          <p:cNvPr id="6" name="TextBox 5"/>
          <p:cNvSpPr txBox="1"/>
          <p:nvPr/>
        </p:nvSpPr>
        <p:spPr>
          <a:xfrm>
            <a:off x="616971" y="2358449"/>
            <a:ext cx="1943161" cy="1692771"/>
          </a:xfrm>
          <a:prstGeom prst="rect">
            <a:avLst/>
          </a:prstGeom>
          <a:noFill/>
        </p:spPr>
        <p:txBody>
          <a:bodyPr wrap="none" rtlCol="0">
            <a:spAutoFit/>
          </a:bodyPr>
          <a:lstStyle/>
          <a:p>
            <a:r>
              <a:rPr lang="en-US" sz="2600" dirty="0"/>
              <a:t>Non-Dense </a:t>
            </a:r>
          </a:p>
          <a:p>
            <a:r>
              <a:rPr lang="en-US" sz="2600" dirty="0"/>
              <a:t>Curves (e.g.,</a:t>
            </a:r>
          </a:p>
          <a:p>
            <a:r>
              <a:rPr lang="en-US" sz="2600" dirty="0"/>
              <a:t>Curves with</a:t>
            </a:r>
          </a:p>
          <a:p>
            <a:r>
              <a:rPr lang="en-US" sz="2600" dirty="0"/>
              <a:t>Gap of 1 nm)</a:t>
            </a:r>
          </a:p>
        </p:txBody>
      </p:sp>
      <p:cxnSp>
        <p:nvCxnSpPr>
          <p:cNvPr id="7" name="Straight Connector 6"/>
          <p:cNvCxnSpPr/>
          <p:nvPr/>
        </p:nvCxnSpPr>
        <p:spPr>
          <a:xfrm>
            <a:off x="3003137" y="1502918"/>
            <a:ext cx="0" cy="3320273"/>
          </a:xfrm>
          <a:prstGeom prst="line">
            <a:avLst/>
          </a:prstGeom>
          <a:ln w="50800">
            <a:solidFill>
              <a:schemeClr val="accent2"/>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642028" y="5750150"/>
            <a:ext cx="2722219" cy="892552"/>
          </a:xfrm>
          <a:prstGeom prst="rect">
            <a:avLst/>
          </a:prstGeom>
          <a:noFill/>
        </p:spPr>
        <p:txBody>
          <a:bodyPr wrap="none" rtlCol="0">
            <a:spAutoFit/>
          </a:bodyPr>
          <a:lstStyle/>
          <a:p>
            <a:pPr algn="ctr"/>
            <a:r>
              <a:rPr lang="en-US" sz="2600" dirty="0"/>
              <a:t>Denseness</a:t>
            </a:r>
          </a:p>
          <a:p>
            <a:pPr algn="ctr"/>
            <a:r>
              <a:rPr lang="en-US" sz="2600" i="1" dirty="0"/>
              <a:t>Visual</a:t>
            </a:r>
            <a:r>
              <a:rPr lang="en-US" sz="2600" dirty="0"/>
              <a:t> </a:t>
            </a:r>
            <a:r>
              <a:rPr lang="en-US" sz="2600" dirty="0" err="1"/>
              <a:t>Gaplessness</a:t>
            </a:r>
            <a:endParaRPr lang="en-US" sz="2600" dirty="0"/>
          </a:p>
        </p:txBody>
      </p:sp>
      <p:cxnSp>
        <p:nvCxnSpPr>
          <p:cNvPr id="10" name="Straight Connector 9"/>
          <p:cNvCxnSpPr/>
          <p:nvPr/>
        </p:nvCxnSpPr>
        <p:spPr>
          <a:xfrm>
            <a:off x="6144768" y="1502918"/>
            <a:ext cx="0" cy="3320273"/>
          </a:xfrm>
          <a:prstGeom prst="line">
            <a:avLst/>
          </a:prstGeom>
          <a:ln w="50800">
            <a:solidFill>
              <a:schemeClr val="accent2"/>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860763" y="5764002"/>
            <a:ext cx="2568012" cy="892552"/>
          </a:xfrm>
          <a:prstGeom prst="rect">
            <a:avLst/>
          </a:prstGeom>
          <a:noFill/>
        </p:spPr>
        <p:txBody>
          <a:bodyPr wrap="none" rtlCol="0">
            <a:spAutoFit/>
          </a:bodyPr>
          <a:lstStyle/>
          <a:p>
            <a:pPr algn="ctr"/>
            <a:r>
              <a:rPr lang="en-US" sz="2600" dirty="0"/>
              <a:t>Real Continuity</a:t>
            </a:r>
          </a:p>
          <a:p>
            <a:pPr algn="ctr"/>
            <a:r>
              <a:rPr lang="en-US" sz="2600" i="1" dirty="0"/>
              <a:t>Total</a:t>
            </a:r>
            <a:r>
              <a:rPr lang="en-US" sz="2600" dirty="0"/>
              <a:t> </a:t>
            </a:r>
            <a:r>
              <a:rPr lang="en-US" sz="2600" dirty="0" err="1"/>
              <a:t>Gaplessness</a:t>
            </a:r>
            <a:endParaRPr lang="en-US" sz="2600" i="1" dirty="0"/>
          </a:p>
        </p:txBody>
      </p:sp>
    </p:spTree>
    <p:extLst>
      <p:ext uri="{BB962C8B-B14F-4D97-AF65-F5344CB8AC3E}">
        <p14:creationId xmlns:p14="http://schemas.microsoft.com/office/powerpoint/2010/main" val="13245005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8192"/>
            <a:ext cx="8229600" cy="5717971"/>
          </a:xfrm>
        </p:spPr>
        <p:txBody>
          <a:bodyPr>
            <a:normAutofit/>
          </a:bodyPr>
          <a:lstStyle/>
          <a:p>
            <a:pPr marL="0" indent="0" algn="ctr">
              <a:buNone/>
            </a:pPr>
            <a:r>
              <a:rPr lang="en-US" dirty="0"/>
              <a:t>Summing Up</a:t>
            </a:r>
          </a:p>
          <a:p>
            <a:pPr marL="0" indent="0">
              <a:buNone/>
            </a:pPr>
            <a:endParaRPr lang="en-US" dirty="0"/>
          </a:p>
          <a:p>
            <a:pPr marL="0" indent="0">
              <a:buNone/>
            </a:pPr>
            <a:r>
              <a:rPr lang="en-US" dirty="0"/>
              <a:t>1) Euclidean proof utilizes a set of genuinely </a:t>
            </a:r>
            <a:r>
              <a:rPr lang="en-US" dirty="0" err="1"/>
              <a:t>contentful</a:t>
            </a:r>
            <a:r>
              <a:rPr lang="en-US" dirty="0"/>
              <a:t>, specifically geometrical concepts.</a:t>
            </a:r>
          </a:p>
          <a:p>
            <a:pPr marL="0" indent="0">
              <a:buNone/>
            </a:pPr>
            <a:endParaRPr lang="en-US" dirty="0"/>
          </a:p>
          <a:p>
            <a:pPr marL="0" indent="0">
              <a:buNone/>
            </a:pPr>
            <a:r>
              <a:rPr lang="en-US" dirty="0">
                <a:solidFill>
                  <a:schemeClr val="bg1"/>
                </a:solidFill>
              </a:rPr>
              <a:t>2)The content in question is </a:t>
            </a:r>
            <a:r>
              <a:rPr lang="en-US" i="1" dirty="0">
                <a:solidFill>
                  <a:schemeClr val="bg1"/>
                </a:solidFill>
              </a:rPr>
              <a:t>a priori</a:t>
            </a:r>
            <a:r>
              <a:rPr lang="en-US" dirty="0">
                <a:solidFill>
                  <a:schemeClr val="bg1"/>
                </a:solidFill>
              </a:rPr>
              <a:t>.</a:t>
            </a:r>
          </a:p>
        </p:txBody>
      </p:sp>
    </p:spTree>
    <p:extLst>
      <p:ext uri="{BB962C8B-B14F-4D97-AF65-F5344CB8AC3E}">
        <p14:creationId xmlns:p14="http://schemas.microsoft.com/office/powerpoint/2010/main" val="1831422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8192"/>
            <a:ext cx="8229600" cy="5717971"/>
          </a:xfrm>
        </p:spPr>
        <p:txBody>
          <a:bodyPr>
            <a:normAutofit/>
          </a:bodyPr>
          <a:lstStyle/>
          <a:p>
            <a:pPr marL="0" indent="0" algn="ctr">
              <a:buNone/>
            </a:pPr>
            <a:r>
              <a:rPr lang="en-US" dirty="0"/>
              <a:t>Summing Up</a:t>
            </a:r>
          </a:p>
          <a:p>
            <a:pPr marL="0" indent="0">
              <a:buNone/>
            </a:pPr>
            <a:endParaRPr lang="en-US" dirty="0"/>
          </a:p>
          <a:p>
            <a:pPr marL="0" indent="0">
              <a:buNone/>
            </a:pPr>
            <a:r>
              <a:rPr lang="en-US" dirty="0"/>
              <a:t>1) Euclidean proof utilizes a set of genuinely </a:t>
            </a:r>
            <a:r>
              <a:rPr lang="en-US" dirty="0" err="1"/>
              <a:t>contentful</a:t>
            </a:r>
            <a:r>
              <a:rPr lang="en-US" dirty="0"/>
              <a:t>, specifically geometrical concepts.</a:t>
            </a:r>
          </a:p>
          <a:p>
            <a:pPr marL="0" indent="0">
              <a:buNone/>
            </a:pPr>
            <a:endParaRPr lang="en-US" dirty="0"/>
          </a:p>
          <a:p>
            <a:pPr marL="0" indent="0">
              <a:buNone/>
            </a:pPr>
            <a:r>
              <a:rPr lang="en-US" dirty="0"/>
              <a:t>2)The content in question is </a:t>
            </a:r>
            <a:r>
              <a:rPr lang="en-US" i="1" dirty="0"/>
              <a:t>a priori</a:t>
            </a:r>
            <a:r>
              <a:rPr lang="en-US" dirty="0"/>
              <a:t> - our concept of a circle as a continuous curve can’t be derived from experience.</a:t>
            </a:r>
          </a:p>
        </p:txBody>
      </p:sp>
    </p:spTree>
    <p:extLst>
      <p:ext uri="{BB962C8B-B14F-4D97-AF65-F5344CB8AC3E}">
        <p14:creationId xmlns:p14="http://schemas.microsoft.com/office/powerpoint/2010/main" val="5760098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7020"/>
            <a:ext cx="8229600" cy="1143000"/>
          </a:xfrm>
        </p:spPr>
        <p:txBody>
          <a:bodyPr/>
          <a:lstStyle/>
          <a:p>
            <a:r>
              <a:rPr lang="en-US"/>
              <a:t>Thanks!</a:t>
            </a:r>
          </a:p>
        </p:txBody>
      </p:sp>
    </p:spTree>
    <p:extLst>
      <p:ext uri="{BB962C8B-B14F-4D97-AF65-F5344CB8AC3E}">
        <p14:creationId xmlns:p14="http://schemas.microsoft.com/office/powerpoint/2010/main" val="6525411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Autofit/>
          </a:bodyPr>
          <a:lstStyle/>
          <a:p>
            <a:r>
              <a:rPr lang="en-US" sz="2100" dirty="0"/>
              <a:t>Hilbert, David (1989). “Letter to </a:t>
            </a:r>
            <a:r>
              <a:rPr lang="en-US" sz="2100" dirty="0" err="1"/>
              <a:t>Frege</a:t>
            </a:r>
            <a:r>
              <a:rPr lang="en-US" sz="2100" dirty="0"/>
              <a:t> of December 29, 1899.” Quoted from </a:t>
            </a:r>
            <a:r>
              <a:rPr lang="en-US" sz="2100" dirty="0" err="1"/>
              <a:t>Blanchette</a:t>
            </a:r>
            <a:r>
              <a:rPr lang="en-US" sz="2100" dirty="0"/>
              <a:t>, Patricia, "The </a:t>
            </a:r>
            <a:r>
              <a:rPr lang="en-US" sz="2100" dirty="0" err="1"/>
              <a:t>Frege</a:t>
            </a:r>
            <a:r>
              <a:rPr lang="en-US" sz="2100" dirty="0"/>
              <a:t>-Hilbert Controversy", </a:t>
            </a:r>
            <a:r>
              <a:rPr lang="en-US" sz="2100" i="1" dirty="0"/>
              <a:t>The Stanford Encyclopedia of Philosophy </a:t>
            </a:r>
            <a:r>
              <a:rPr lang="en-US" sz="2100" dirty="0"/>
              <a:t>(Spring 2014 Edition), Edward N. </a:t>
            </a:r>
            <a:r>
              <a:rPr lang="en-US" sz="2100" dirty="0" err="1"/>
              <a:t>Zalta</a:t>
            </a:r>
            <a:r>
              <a:rPr lang="en-US" sz="2100" dirty="0"/>
              <a:t> (ed.), available at: http://</a:t>
            </a:r>
            <a:r>
              <a:rPr lang="en-US" sz="2100" dirty="0" err="1"/>
              <a:t>plato.stanford.edu</a:t>
            </a:r>
            <a:r>
              <a:rPr lang="en-US" sz="2100" dirty="0"/>
              <a:t>/archives/spr2014/entries/</a:t>
            </a:r>
            <a:r>
              <a:rPr lang="en-US" sz="2100" dirty="0" err="1"/>
              <a:t>frege-hilbert</a:t>
            </a:r>
            <a:r>
              <a:rPr lang="en-US" sz="2100" dirty="0"/>
              <a:t>/.</a:t>
            </a:r>
          </a:p>
          <a:p>
            <a:r>
              <a:rPr lang="en-US" sz="2100" dirty="0"/>
              <a:t>Einstein, A. (1922). </a:t>
            </a:r>
            <a:r>
              <a:rPr lang="en-US" sz="2100" i="1" dirty="0"/>
              <a:t>Sidelights on Relativity</a:t>
            </a:r>
            <a:r>
              <a:rPr lang="en-US" sz="2100" dirty="0"/>
              <a:t> , G.B. Jeffery and W. Perrett (trans). http://</a:t>
            </a:r>
            <a:r>
              <a:rPr lang="en-US" sz="2100" dirty="0" err="1"/>
              <a:t>www.ibiblio.org</a:t>
            </a:r>
            <a:r>
              <a:rPr lang="en-US" sz="2100" dirty="0"/>
              <a:t>/</a:t>
            </a:r>
            <a:r>
              <a:rPr lang="en-US" sz="2100" dirty="0" err="1"/>
              <a:t>ebooks</a:t>
            </a:r>
            <a:r>
              <a:rPr lang="en-US" sz="2100" dirty="0"/>
              <a:t>/Einstein/Sidelights/</a:t>
            </a:r>
            <a:r>
              <a:rPr lang="en-US" sz="2100" dirty="0" err="1"/>
              <a:t>Einstein_Sidelights.pdf</a:t>
            </a:r>
            <a:endParaRPr lang="en-US" sz="2100" dirty="0"/>
          </a:p>
          <a:p>
            <a:r>
              <a:rPr lang="en-US" sz="2100" dirty="0" err="1"/>
              <a:t>Strawson</a:t>
            </a:r>
            <a:r>
              <a:rPr lang="en-US" sz="2100" dirty="0"/>
              <a:t>, P. F. (1966). </a:t>
            </a:r>
            <a:r>
              <a:rPr lang="en-US" sz="2100" i="1" dirty="0"/>
              <a:t>The Bounds of Sense: An Essay on Kant’s </a:t>
            </a:r>
            <a:r>
              <a:rPr lang="en-US" sz="2100" dirty="0"/>
              <a:t>Critique of Pure Reason. London: Methuen.</a:t>
            </a:r>
          </a:p>
          <a:p>
            <a:r>
              <a:rPr lang="en-US" sz="2100" dirty="0"/>
              <a:t>Wright, Crispin (1986). </a:t>
            </a:r>
            <a:r>
              <a:rPr lang="en-US" sz="2100" i="1" dirty="0"/>
              <a:t>Realism, Meaning, and Truth</a:t>
            </a:r>
            <a:r>
              <a:rPr lang="en-US" sz="2100" dirty="0"/>
              <a:t>. Oxford: Blackwell.</a:t>
            </a:r>
          </a:p>
        </p:txBody>
      </p:sp>
    </p:spTree>
    <p:extLst>
      <p:ext uri="{BB962C8B-B14F-4D97-AF65-F5344CB8AC3E}">
        <p14:creationId xmlns:p14="http://schemas.microsoft.com/office/powerpoint/2010/main" val="595009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4498"/>
            <a:ext cx="8229600" cy="1143000"/>
          </a:xfrm>
        </p:spPr>
        <p:txBody>
          <a:bodyPr/>
          <a:lstStyle/>
          <a:p>
            <a:r>
              <a:rPr lang="en-US" dirty="0" err="1"/>
              <a:t>Manders</a:t>
            </a:r>
            <a:r>
              <a:rPr lang="en-US" dirty="0"/>
              <a:t>: Diagrammatic Reasoning</a:t>
            </a:r>
          </a:p>
        </p:txBody>
      </p:sp>
    </p:spTree>
    <p:extLst>
      <p:ext uri="{BB962C8B-B14F-4D97-AF65-F5344CB8AC3E}">
        <p14:creationId xmlns:p14="http://schemas.microsoft.com/office/powerpoint/2010/main" val="10510208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Exact vs. Co-Exact Features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60750" y="4229100"/>
            <a:ext cx="2222500" cy="2628900"/>
          </a:xfrm>
        </p:spPr>
      </p:pic>
      <p:sp>
        <p:nvSpPr>
          <p:cNvPr id="5" name="TextBox 4"/>
          <p:cNvSpPr txBox="1"/>
          <p:nvPr/>
        </p:nvSpPr>
        <p:spPr>
          <a:xfrm>
            <a:off x="901148" y="1417638"/>
            <a:ext cx="7898295" cy="3046988"/>
          </a:xfrm>
          <a:prstGeom prst="rect">
            <a:avLst/>
          </a:prstGeom>
          <a:noFill/>
        </p:spPr>
        <p:txBody>
          <a:bodyPr wrap="square" rtlCol="0">
            <a:spAutoFit/>
          </a:bodyPr>
          <a:lstStyle/>
          <a:p>
            <a:r>
              <a:rPr lang="en-US" sz="2400" dirty="0" err="1"/>
              <a:t>Manders</a:t>
            </a:r>
            <a:r>
              <a:rPr lang="en-US" sz="2400" dirty="0"/>
              <a:t>: We are licensed to “to attribute the intersection points the diagrams show.”</a:t>
            </a:r>
          </a:p>
          <a:p>
            <a:endParaRPr lang="en-US" sz="2400" dirty="0"/>
          </a:p>
          <a:p>
            <a:r>
              <a:rPr lang="en-US" sz="2400" u="sng" dirty="0">
                <a:solidFill>
                  <a:schemeClr val="bg1"/>
                </a:solidFill>
              </a:rPr>
              <a:t>Two Types of Diagram Features:</a:t>
            </a:r>
          </a:p>
          <a:p>
            <a:pPr marL="342900" indent="-342900">
              <a:buFont typeface="Arial" charset="0"/>
              <a:buChar char="•"/>
            </a:pPr>
            <a:r>
              <a:rPr lang="en-US" sz="2400" dirty="0">
                <a:solidFill>
                  <a:schemeClr val="bg1"/>
                </a:solidFill>
              </a:rPr>
              <a:t>Co-exact: “insensitive to the effects of a range of variation in diagrams.”</a:t>
            </a:r>
          </a:p>
          <a:p>
            <a:pPr marL="342900" indent="-342900">
              <a:buFont typeface="Arial" charset="0"/>
              <a:buChar char="•"/>
            </a:pPr>
            <a:r>
              <a:rPr lang="en-US" sz="2400" dirty="0">
                <a:solidFill>
                  <a:schemeClr val="bg1"/>
                </a:solidFill>
              </a:rPr>
              <a:t>Exact: “would fail immediately upon almost any diagram variation.” </a:t>
            </a:r>
          </a:p>
        </p:txBody>
      </p:sp>
    </p:spTree>
    <p:extLst>
      <p:ext uri="{BB962C8B-B14F-4D97-AF65-F5344CB8AC3E}">
        <p14:creationId xmlns:p14="http://schemas.microsoft.com/office/powerpoint/2010/main" val="15953216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Exact vs. Co-Exact Features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60750" y="4229100"/>
            <a:ext cx="2222500" cy="2628900"/>
          </a:xfrm>
        </p:spPr>
      </p:pic>
      <p:sp>
        <p:nvSpPr>
          <p:cNvPr id="5" name="TextBox 4"/>
          <p:cNvSpPr txBox="1"/>
          <p:nvPr/>
        </p:nvSpPr>
        <p:spPr>
          <a:xfrm>
            <a:off x="901148" y="1417638"/>
            <a:ext cx="7898295" cy="3046988"/>
          </a:xfrm>
          <a:prstGeom prst="rect">
            <a:avLst/>
          </a:prstGeom>
          <a:noFill/>
        </p:spPr>
        <p:txBody>
          <a:bodyPr wrap="square" rtlCol="0">
            <a:spAutoFit/>
          </a:bodyPr>
          <a:lstStyle/>
          <a:p>
            <a:r>
              <a:rPr lang="en-US" sz="2400" dirty="0" err="1"/>
              <a:t>Manders</a:t>
            </a:r>
            <a:r>
              <a:rPr lang="en-US" sz="2400" dirty="0"/>
              <a:t>: We are licensed to “to attribute the intersection points the diagrams show.”</a:t>
            </a:r>
          </a:p>
          <a:p>
            <a:endParaRPr lang="en-US" sz="2400" dirty="0"/>
          </a:p>
          <a:p>
            <a:r>
              <a:rPr lang="en-US" sz="2400" u="sng" dirty="0"/>
              <a:t>Two Types of Diagram Features:</a:t>
            </a:r>
          </a:p>
          <a:p>
            <a:pPr marL="342900" indent="-342900">
              <a:buFont typeface="Arial" charset="0"/>
              <a:buChar char="•"/>
            </a:pPr>
            <a:r>
              <a:rPr lang="en-US" sz="2400" dirty="0">
                <a:solidFill>
                  <a:schemeClr val="bg1"/>
                </a:solidFill>
              </a:rPr>
              <a:t>Co-exact: “insensitive to the effects of a range of variation in diagrams.”</a:t>
            </a:r>
          </a:p>
          <a:p>
            <a:pPr marL="342900" indent="-342900">
              <a:buFont typeface="Arial" charset="0"/>
              <a:buChar char="•"/>
            </a:pPr>
            <a:r>
              <a:rPr lang="en-US" sz="2400" dirty="0">
                <a:solidFill>
                  <a:schemeClr val="bg1"/>
                </a:solidFill>
              </a:rPr>
              <a:t>Exact: “would fail immediately upon almost any diagram variation.” </a:t>
            </a:r>
          </a:p>
        </p:txBody>
      </p:sp>
    </p:spTree>
    <p:extLst>
      <p:ext uri="{BB962C8B-B14F-4D97-AF65-F5344CB8AC3E}">
        <p14:creationId xmlns:p14="http://schemas.microsoft.com/office/powerpoint/2010/main" val="19926450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Exact vs. Co-Exact Features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60750" y="4229100"/>
            <a:ext cx="2222500" cy="2628900"/>
          </a:xfrm>
        </p:spPr>
      </p:pic>
      <p:sp>
        <p:nvSpPr>
          <p:cNvPr id="5" name="TextBox 4"/>
          <p:cNvSpPr txBox="1"/>
          <p:nvPr/>
        </p:nvSpPr>
        <p:spPr>
          <a:xfrm>
            <a:off x="901148" y="1417638"/>
            <a:ext cx="7898295" cy="3046988"/>
          </a:xfrm>
          <a:prstGeom prst="rect">
            <a:avLst/>
          </a:prstGeom>
          <a:noFill/>
        </p:spPr>
        <p:txBody>
          <a:bodyPr wrap="square" rtlCol="0">
            <a:spAutoFit/>
          </a:bodyPr>
          <a:lstStyle/>
          <a:p>
            <a:r>
              <a:rPr lang="en-US" sz="2400" dirty="0" err="1"/>
              <a:t>Manders</a:t>
            </a:r>
            <a:r>
              <a:rPr lang="en-US" sz="2400" dirty="0"/>
              <a:t>: We are licensed to “to attribute the intersection points the diagrams show.”</a:t>
            </a:r>
          </a:p>
          <a:p>
            <a:endParaRPr lang="en-US" sz="2400" dirty="0"/>
          </a:p>
          <a:p>
            <a:r>
              <a:rPr lang="en-US" sz="2400" u="sng" dirty="0"/>
              <a:t>Two Types of Diagram Features:</a:t>
            </a:r>
          </a:p>
          <a:p>
            <a:pPr marL="342900" indent="-342900">
              <a:buFont typeface="Arial" charset="0"/>
              <a:buChar char="•"/>
            </a:pPr>
            <a:r>
              <a:rPr lang="en-US" sz="2400" dirty="0"/>
              <a:t>Co-exact: “insensitive to the effects of a range of variation in diagrams.”</a:t>
            </a:r>
          </a:p>
          <a:p>
            <a:pPr marL="342900" indent="-342900">
              <a:buFont typeface="Arial" charset="0"/>
              <a:buChar char="•"/>
            </a:pPr>
            <a:r>
              <a:rPr lang="en-US" sz="2400" dirty="0">
                <a:solidFill>
                  <a:schemeClr val="bg1"/>
                </a:solidFill>
              </a:rPr>
              <a:t>Exact: “would fail immediately upon almost any diagram variation.” </a:t>
            </a:r>
          </a:p>
        </p:txBody>
      </p:sp>
    </p:spTree>
    <p:extLst>
      <p:ext uri="{BB962C8B-B14F-4D97-AF65-F5344CB8AC3E}">
        <p14:creationId xmlns:p14="http://schemas.microsoft.com/office/powerpoint/2010/main" val="4193745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Exact vs. Co-Exact Features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60750" y="4229100"/>
            <a:ext cx="2222500" cy="2628900"/>
          </a:xfrm>
        </p:spPr>
      </p:pic>
      <p:sp>
        <p:nvSpPr>
          <p:cNvPr id="5" name="TextBox 4"/>
          <p:cNvSpPr txBox="1"/>
          <p:nvPr/>
        </p:nvSpPr>
        <p:spPr>
          <a:xfrm>
            <a:off x="901148" y="1417638"/>
            <a:ext cx="7898295" cy="3046988"/>
          </a:xfrm>
          <a:prstGeom prst="rect">
            <a:avLst/>
          </a:prstGeom>
          <a:noFill/>
        </p:spPr>
        <p:txBody>
          <a:bodyPr wrap="square" rtlCol="0">
            <a:spAutoFit/>
          </a:bodyPr>
          <a:lstStyle/>
          <a:p>
            <a:r>
              <a:rPr lang="en-US" sz="2400" dirty="0" err="1"/>
              <a:t>Manders</a:t>
            </a:r>
            <a:r>
              <a:rPr lang="en-US" sz="2400" dirty="0"/>
              <a:t>: We are licensed to “to attribute the intersection points the diagrams show.”</a:t>
            </a:r>
          </a:p>
          <a:p>
            <a:endParaRPr lang="en-US" sz="2400" dirty="0"/>
          </a:p>
          <a:p>
            <a:r>
              <a:rPr lang="en-US" sz="2400" u="sng" dirty="0"/>
              <a:t>Two Types of Diagram Features:</a:t>
            </a:r>
          </a:p>
          <a:p>
            <a:pPr marL="342900" indent="-342900">
              <a:buFont typeface="Arial" charset="0"/>
              <a:buChar char="•"/>
            </a:pPr>
            <a:r>
              <a:rPr lang="en-US" sz="2400" dirty="0"/>
              <a:t>Co-exact: “insensitive to the effects of a range of variation in diagrams.”</a:t>
            </a:r>
          </a:p>
          <a:p>
            <a:pPr marL="342900" indent="-342900">
              <a:buFont typeface="Arial" charset="0"/>
              <a:buChar char="•"/>
            </a:pPr>
            <a:r>
              <a:rPr lang="en-US" sz="2400" dirty="0"/>
              <a:t>Exact: “would fail immediately upon almost any diagram variation.” </a:t>
            </a:r>
          </a:p>
        </p:txBody>
      </p:sp>
    </p:spTree>
    <p:extLst>
      <p:ext uri="{BB962C8B-B14F-4D97-AF65-F5344CB8AC3E}">
        <p14:creationId xmlns:p14="http://schemas.microsoft.com/office/powerpoint/2010/main" val="562760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767745" y="3384562"/>
            <a:ext cx="435786" cy="646331"/>
          </a:xfrm>
          <a:prstGeom prst="rect">
            <a:avLst/>
          </a:prstGeom>
          <a:noFill/>
        </p:spPr>
        <p:txBody>
          <a:bodyPr wrap="none" rtlCol="0">
            <a:spAutoFit/>
          </a:bodyPr>
          <a:lstStyle/>
          <a:p>
            <a:r>
              <a:rPr lang="en-US" sz="3600" dirty="0"/>
              <a:t>B</a:t>
            </a:r>
          </a:p>
        </p:txBody>
      </p:sp>
      <p:sp>
        <p:nvSpPr>
          <p:cNvPr id="16" name="TextBox 15"/>
          <p:cNvSpPr txBox="1"/>
          <p:nvPr/>
        </p:nvSpPr>
        <p:spPr>
          <a:xfrm>
            <a:off x="2719651" y="3296794"/>
            <a:ext cx="453970" cy="646331"/>
          </a:xfrm>
          <a:prstGeom prst="rect">
            <a:avLst/>
          </a:prstGeom>
          <a:noFill/>
        </p:spPr>
        <p:txBody>
          <a:bodyPr wrap="none" rtlCol="0">
            <a:spAutoFit/>
          </a:bodyPr>
          <a:lstStyle/>
          <a:p>
            <a:r>
              <a:rPr lang="en-US" sz="3600" dirty="0"/>
              <a:t>A</a:t>
            </a:r>
          </a:p>
        </p:txBody>
      </p:sp>
      <p:sp>
        <p:nvSpPr>
          <p:cNvPr id="19" name="Oval 18"/>
          <p:cNvSpPr/>
          <p:nvPr/>
        </p:nvSpPr>
        <p:spPr>
          <a:xfrm>
            <a:off x="309052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678096"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6840454" y="132502"/>
            <a:ext cx="1873530" cy="646331"/>
          </a:xfrm>
          <a:prstGeom prst="rect">
            <a:avLst/>
          </a:prstGeom>
          <a:noFill/>
        </p:spPr>
        <p:txBody>
          <a:bodyPr wrap="none" rtlCol="0">
            <a:spAutoFit/>
          </a:bodyPr>
          <a:lstStyle/>
          <a:p>
            <a:r>
              <a:rPr lang="en-US" sz="3600" dirty="0"/>
              <a:t>Euclid I.1</a:t>
            </a:r>
          </a:p>
        </p:txBody>
      </p:sp>
      <p:cxnSp>
        <p:nvCxnSpPr>
          <p:cNvPr id="24" name="Straight Connector 23"/>
          <p:cNvCxnSpPr/>
          <p:nvPr/>
        </p:nvCxnSpPr>
        <p:spPr>
          <a:xfrm>
            <a:off x="3224937" y="3391949"/>
            <a:ext cx="2453159" cy="0"/>
          </a:xfrm>
          <a:prstGeom prst="line">
            <a:avLst/>
          </a:prstGeom>
          <a:ln w="254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44685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Manders</a:t>
            </a:r>
            <a:r>
              <a:rPr lang="en-US" dirty="0"/>
              <a:t> on Euclid 1.1.</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60750" y="4229100"/>
            <a:ext cx="2222500" cy="2628900"/>
          </a:xfrm>
        </p:spPr>
      </p:pic>
      <p:sp>
        <p:nvSpPr>
          <p:cNvPr id="5" name="TextBox 4"/>
          <p:cNvSpPr txBox="1"/>
          <p:nvPr/>
        </p:nvSpPr>
        <p:spPr>
          <a:xfrm>
            <a:off x="901148" y="1417638"/>
            <a:ext cx="7898295" cy="2308324"/>
          </a:xfrm>
          <a:prstGeom prst="rect">
            <a:avLst/>
          </a:prstGeom>
          <a:noFill/>
        </p:spPr>
        <p:txBody>
          <a:bodyPr wrap="square" rtlCol="0">
            <a:spAutoFit/>
          </a:bodyPr>
          <a:lstStyle/>
          <a:p>
            <a:r>
              <a:rPr lang="en-US" sz="2400" dirty="0"/>
              <a:t>“As we distort the ‘circles’ in I.1, their intersection point C may shift but it does not disappear.”</a:t>
            </a:r>
          </a:p>
          <a:p>
            <a:endParaRPr lang="en-US" sz="2400" dirty="0"/>
          </a:p>
          <a:p>
            <a:r>
              <a:rPr lang="en-US" sz="2400" dirty="0">
                <a:solidFill>
                  <a:schemeClr val="bg1"/>
                </a:solidFill>
              </a:rPr>
              <a:t>“As long as the ‘circles’ in I.1</a:t>
            </a:r>
            <a:r>
              <a:rPr lang="en-US" sz="2400" i="1" dirty="0">
                <a:solidFill>
                  <a:schemeClr val="bg1"/>
                </a:solidFill>
              </a:rPr>
              <a:t> are continuous closed curves</a:t>
            </a:r>
            <a:r>
              <a:rPr lang="en-US" sz="2400" dirty="0">
                <a:solidFill>
                  <a:schemeClr val="bg1"/>
                </a:solidFill>
              </a:rPr>
              <a:t>, no amount of distortion can eliminate intersection points” (my emphasis).</a:t>
            </a:r>
          </a:p>
        </p:txBody>
      </p:sp>
    </p:spTree>
    <p:extLst>
      <p:ext uri="{BB962C8B-B14F-4D97-AF65-F5344CB8AC3E}">
        <p14:creationId xmlns:p14="http://schemas.microsoft.com/office/powerpoint/2010/main" val="1425730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Manders</a:t>
            </a:r>
            <a:r>
              <a:rPr lang="en-US" dirty="0"/>
              <a:t> on Euclid 1.1.</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60750" y="4229100"/>
            <a:ext cx="2222500" cy="2628900"/>
          </a:xfrm>
        </p:spPr>
      </p:pic>
      <p:sp>
        <p:nvSpPr>
          <p:cNvPr id="5" name="TextBox 4"/>
          <p:cNvSpPr txBox="1"/>
          <p:nvPr/>
        </p:nvSpPr>
        <p:spPr>
          <a:xfrm>
            <a:off x="901148" y="1417638"/>
            <a:ext cx="7898295" cy="2308324"/>
          </a:xfrm>
          <a:prstGeom prst="rect">
            <a:avLst/>
          </a:prstGeom>
          <a:noFill/>
        </p:spPr>
        <p:txBody>
          <a:bodyPr wrap="square" rtlCol="0">
            <a:spAutoFit/>
          </a:bodyPr>
          <a:lstStyle/>
          <a:p>
            <a:r>
              <a:rPr lang="en-US" sz="2400" dirty="0"/>
              <a:t>“As we distort the ‘circles’ in I.1, their intersection point C may shift but it does not disappear.”</a:t>
            </a:r>
          </a:p>
          <a:p>
            <a:endParaRPr lang="en-US" sz="2400" dirty="0"/>
          </a:p>
          <a:p>
            <a:r>
              <a:rPr lang="en-US" sz="2400" dirty="0"/>
              <a:t>“As long as the ‘circles’ in I.1</a:t>
            </a:r>
            <a:r>
              <a:rPr lang="en-US" sz="2400" i="1" dirty="0"/>
              <a:t> are continuous closed curves</a:t>
            </a:r>
            <a:r>
              <a:rPr lang="en-US" sz="2400" dirty="0"/>
              <a:t>, no amount of distortion can eliminate intersection points” (my emphasis).</a:t>
            </a:r>
          </a:p>
        </p:txBody>
      </p:sp>
    </p:spTree>
    <p:extLst>
      <p:ext uri="{BB962C8B-B14F-4D97-AF65-F5344CB8AC3E}">
        <p14:creationId xmlns:p14="http://schemas.microsoft.com/office/powerpoint/2010/main" val="3148362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the Text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60750" y="4229100"/>
            <a:ext cx="2222500" cy="2628900"/>
          </a:xfrm>
        </p:spPr>
      </p:pic>
      <p:sp>
        <p:nvSpPr>
          <p:cNvPr id="5" name="TextBox 4"/>
          <p:cNvSpPr txBox="1"/>
          <p:nvPr/>
        </p:nvSpPr>
        <p:spPr>
          <a:xfrm>
            <a:off x="901148" y="1417638"/>
            <a:ext cx="7898295" cy="2677656"/>
          </a:xfrm>
          <a:prstGeom prst="rect">
            <a:avLst/>
          </a:prstGeom>
          <a:noFill/>
        </p:spPr>
        <p:txBody>
          <a:bodyPr wrap="square" rtlCol="0">
            <a:spAutoFit/>
          </a:bodyPr>
          <a:lstStyle/>
          <a:p>
            <a:r>
              <a:rPr lang="en-US" sz="2400" dirty="0"/>
              <a:t>“Whenever a diagram entry is made, the </a:t>
            </a:r>
            <a:r>
              <a:rPr lang="en-US" sz="2400" i="1" dirty="0"/>
              <a:t>text</a:t>
            </a:r>
            <a:r>
              <a:rPr lang="en-US" sz="2400" dirty="0"/>
              <a:t> records the exact character (straight, circular) of the element entered. There is thus no need to later judge this from the diagram.”</a:t>
            </a:r>
          </a:p>
          <a:p>
            <a:endParaRPr lang="en-US" sz="2400" dirty="0"/>
          </a:p>
          <a:p>
            <a:r>
              <a:rPr lang="en-US" sz="2400" dirty="0">
                <a:solidFill>
                  <a:schemeClr val="bg1"/>
                </a:solidFill>
              </a:rPr>
              <a:t>The </a:t>
            </a:r>
            <a:r>
              <a:rPr lang="en-US" sz="2400" i="1" dirty="0">
                <a:solidFill>
                  <a:schemeClr val="bg1"/>
                </a:solidFill>
              </a:rPr>
              <a:t>text</a:t>
            </a:r>
            <a:r>
              <a:rPr lang="en-US" sz="2400" dirty="0">
                <a:solidFill>
                  <a:schemeClr val="bg1"/>
                </a:solidFill>
              </a:rPr>
              <a:t> in Euclid 1.1., by stating that </a:t>
            </a:r>
            <a:r>
              <a:rPr lang="en-US" sz="2400" i="1" dirty="0">
                <a:solidFill>
                  <a:schemeClr val="bg1"/>
                </a:solidFill>
              </a:rPr>
              <a:t>circles</a:t>
            </a:r>
            <a:r>
              <a:rPr lang="en-US" sz="2400" dirty="0">
                <a:solidFill>
                  <a:schemeClr val="bg1"/>
                </a:solidFill>
              </a:rPr>
              <a:t> are to be constructed, ensures that we have “(at a minimum) continuous non-self-intersecting curves.” </a:t>
            </a:r>
          </a:p>
        </p:txBody>
      </p:sp>
    </p:spTree>
    <p:extLst>
      <p:ext uri="{BB962C8B-B14F-4D97-AF65-F5344CB8AC3E}">
        <p14:creationId xmlns:p14="http://schemas.microsoft.com/office/powerpoint/2010/main" val="10240834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the Text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60750" y="4229100"/>
            <a:ext cx="2222500" cy="2628900"/>
          </a:xfrm>
        </p:spPr>
      </p:pic>
      <p:sp>
        <p:nvSpPr>
          <p:cNvPr id="5" name="TextBox 4"/>
          <p:cNvSpPr txBox="1"/>
          <p:nvPr/>
        </p:nvSpPr>
        <p:spPr>
          <a:xfrm>
            <a:off x="901148" y="1417638"/>
            <a:ext cx="7898295" cy="2677656"/>
          </a:xfrm>
          <a:prstGeom prst="rect">
            <a:avLst/>
          </a:prstGeom>
          <a:noFill/>
        </p:spPr>
        <p:txBody>
          <a:bodyPr wrap="square" rtlCol="0">
            <a:spAutoFit/>
          </a:bodyPr>
          <a:lstStyle/>
          <a:p>
            <a:r>
              <a:rPr lang="en-US" sz="2400" dirty="0"/>
              <a:t>“Whenever a diagram entry is made, the text records the exact character (straight, circular) of the element entered. There is thus no need to later judge this from the diagram.”</a:t>
            </a:r>
          </a:p>
          <a:p>
            <a:endParaRPr lang="en-US" sz="2400" dirty="0"/>
          </a:p>
          <a:p>
            <a:r>
              <a:rPr lang="en-US" sz="2400" dirty="0"/>
              <a:t>The </a:t>
            </a:r>
            <a:r>
              <a:rPr lang="en-US" sz="2400" i="1" dirty="0"/>
              <a:t>text</a:t>
            </a:r>
            <a:r>
              <a:rPr lang="en-US" sz="2400" dirty="0"/>
              <a:t> in Euclid 1.1., by stating that </a:t>
            </a:r>
            <a:r>
              <a:rPr lang="en-US" sz="2400" i="1" dirty="0"/>
              <a:t>circles</a:t>
            </a:r>
            <a:r>
              <a:rPr lang="en-US" sz="2400" dirty="0"/>
              <a:t> are to be constructed, ensures that we have “(at a minimum) continuous non-self-intersecting curves.” </a:t>
            </a:r>
          </a:p>
        </p:txBody>
      </p:sp>
    </p:spTree>
    <p:extLst>
      <p:ext uri="{BB962C8B-B14F-4D97-AF65-F5344CB8AC3E}">
        <p14:creationId xmlns:p14="http://schemas.microsoft.com/office/powerpoint/2010/main" val="18470283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4498"/>
            <a:ext cx="8229600" cy="1143000"/>
          </a:xfrm>
        </p:spPr>
        <p:txBody>
          <a:bodyPr>
            <a:normAutofit fontScale="90000"/>
          </a:bodyPr>
          <a:lstStyle/>
          <a:p>
            <a:r>
              <a:rPr lang="en-US" dirty="0" err="1"/>
              <a:t>Giaquinto</a:t>
            </a:r>
            <a:r>
              <a:rPr lang="en-US" dirty="0"/>
              <a:t>: Geometrical Concepts and Perceptual Appearances</a:t>
            </a:r>
          </a:p>
        </p:txBody>
      </p:sp>
    </p:spTree>
    <p:extLst>
      <p:ext uri="{BB962C8B-B14F-4D97-AF65-F5344CB8AC3E}">
        <p14:creationId xmlns:p14="http://schemas.microsoft.com/office/powerpoint/2010/main" val="6933646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Perceptual vs. Geometrical Circles</a:t>
            </a:r>
          </a:p>
        </p:txBody>
      </p:sp>
      <p:sp>
        <p:nvSpPr>
          <p:cNvPr id="3" name="Content Placeholder 2"/>
          <p:cNvSpPr>
            <a:spLocks noGrp="1"/>
          </p:cNvSpPr>
          <p:nvPr>
            <p:ph idx="1"/>
          </p:nvPr>
        </p:nvSpPr>
        <p:spPr>
          <a:xfrm>
            <a:off x="457200" y="1600200"/>
            <a:ext cx="8229600" cy="3647661"/>
          </a:xfrm>
        </p:spPr>
        <p:txBody>
          <a:bodyPr>
            <a:normAutofit lnSpcReduction="10000"/>
          </a:bodyPr>
          <a:lstStyle/>
          <a:p>
            <a:pPr marL="0" indent="0">
              <a:buNone/>
            </a:pPr>
            <a:r>
              <a:rPr lang="en-US" dirty="0"/>
              <a:t>Two concepts of a circle:</a:t>
            </a:r>
          </a:p>
          <a:p>
            <a:r>
              <a:rPr lang="en-US" dirty="0">
                <a:solidFill>
                  <a:schemeClr val="bg1"/>
                </a:solidFill>
              </a:rPr>
              <a:t>Perceptual Concept: Developmentally prior; applies to objects that are not </a:t>
            </a:r>
            <a:r>
              <a:rPr lang="en-US" i="1" dirty="0">
                <a:solidFill>
                  <a:schemeClr val="bg1"/>
                </a:solidFill>
              </a:rPr>
              <a:t>exactly</a:t>
            </a:r>
            <a:r>
              <a:rPr lang="en-US" dirty="0">
                <a:solidFill>
                  <a:schemeClr val="bg1"/>
                </a:solidFill>
              </a:rPr>
              <a:t> circular (buttons, coins)</a:t>
            </a:r>
          </a:p>
          <a:p>
            <a:r>
              <a:rPr lang="en-US" dirty="0">
                <a:solidFill>
                  <a:schemeClr val="bg1"/>
                </a:solidFill>
              </a:rPr>
              <a:t>Geometrical Circle: “has the spatial properties that any perceptual circle must appear to have in order to look perfect.”</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661" t="20313" r="-3661" b="-17186"/>
          <a:stretch/>
        </p:blipFill>
        <p:spPr>
          <a:xfrm>
            <a:off x="5840896" y="4460682"/>
            <a:ext cx="2845904" cy="2834640"/>
          </a:xfrm>
          <a:prstGeom prst="rect">
            <a:avLst/>
          </a:prstGeom>
        </p:spPr>
      </p:pic>
    </p:spTree>
    <p:extLst>
      <p:ext uri="{BB962C8B-B14F-4D97-AF65-F5344CB8AC3E}">
        <p14:creationId xmlns:p14="http://schemas.microsoft.com/office/powerpoint/2010/main" val="4905956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Perceptual vs. Geometrical Circles</a:t>
            </a:r>
          </a:p>
        </p:txBody>
      </p:sp>
      <p:sp>
        <p:nvSpPr>
          <p:cNvPr id="3" name="Content Placeholder 2"/>
          <p:cNvSpPr>
            <a:spLocks noGrp="1"/>
          </p:cNvSpPr>
          <p:nvPr>
            <p:ph idx="1"/>
          </p:nvPr>
        </p:nvSpPr>
        <p:spPr>
          <a:xfrm>
            <a:off x="457200" y="1600200"/>
            <a:ext cx="8229600" cy="3647661"/>
          </a:xfrm>
        </p:spPr>
        <p:txBody>
          <a:bodyPr>
            <a:normAutofit lnSpcReduction="10000"/>
          </a:bodyPr>
          <a:lstStyle/>
          <a:p>
            <a:pPr marL="0" indent="0">
              <a:buNone/>
            </a:pPr>
            <a:r>
              <a:rPr lang="en-US" dirty="0"/>
              <a:t>Two concepts of a circle:</a:t>
            </a:r>
          </a:p>
          <a:p>
            <a:r>
              <a:rPr lang="en-US" dirty="0"/>
              <a:t>Perceptual Concept: Developmentally prior; applies to objects that are not </a:t>
            </a:r>
            <a:r>
              <a:rPr lang="en-US" i="1" dirty="0"/>
              <a:t>exactly</a:t>
            </a:r>
            <a:r>
              <a:rPr lang="en-US" dirty="0"/>
              <a:t> circular (buttons, coins)</a:t>
            </a:r>
          </a:p>
          <a:p>
            <a:r>
              <a:rPr lang="en-US" dirty="0">
                <a:solidFill>
                  <a:schemeClr val="bg1"/>
                </a:solidFill>
              </a:rPr>
              <a:t>Geometrical Circle: “has the spatial properties that any perceptual circle must appear to have in order to look perfect.”</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661" t="20313" r="-3661" b="-17186"/>
          <a:stretch/>
        </p:blipFill>
        <p:spPr>
          <a:xfrm>
            <a:off x="5840896" y="4460682"/>
            <a:ext cx="2845904" cy="2834640"/>
          </a:xfrm>
          <a:prstGeom prst="rect">
            <a:avLst/>
          </a:prstGeom>
        </p:spPr>
      </p:pic>
    </p:spTree>
    <p:extLst>
      <p:ext uri="{BB962C8B-B14F-4D97-AF65-F5344CB8AC3E}">
        <p14:creationId xmlns:p14="http://schemas.microsoft.com/office/powerpoint/2010/main" val="11097165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Perceptual vs. Geometrical Circles</a:t>
            </a:r>
          </a:p>
        </p:txBody>
      </p:sp>
      <p:sp>
        <p:nvSpPr>
          <p:cNvPr id="3" name="Content Placeholder 2"/>
          <p:cNvSpPr>
            <a:spLocks noGrp="1"/>
          </p:cNvSpPr>
          <p:nvPr>
            <p:ph idx="1"/>
          </p:nvPr>
        </p:nvSpPr>
        <p:spPr>
          <a:xfrm>
            <a:off x="457199" y="1600200"/>
            <a:ext cx="8580783" cy="3647661"/>
          </a:xfrm>
        </p:spPr>
        <p:txBody>
          <a:bodyPr>
            <a:normAutofit lnSpcReduction="10000"/>
          </a:bodyPr>
          <a:lstStyle/>
          <a:p>
            <a:pPr marL="0" indent="0">
              <a:buNone/>
            </a:pPr>
            <a:r>
              <a:rPr lang="en-US" dirty="0"/>
              <a:t>Two concepts of a circle:</a:t>
            </a:r>
          </a:p>
          <a:p>
            <a:r>
              <a:rPr lang="en-US" dirty="0"/>
              <a:t>Perceptual Concept: Developmentally prior; applies to objects that are not </a:t>
            </a:r>
            <a:r>
              <a:rPr lang="en-US" i="1" dirty="0"/>
              <a:t>exactly</a:t>
            </a:r>
            <a:r>
              <a:rPr lang="en-US" dirty="0"/>
              <a:t> circular (buttons, coins)</a:t>
            </a:r>
          </a:p>
          <a:p>
            <a:r>
              <a:rPr lang="en-US" dirty="0"/>
              <a:t>Geometrical Concept: “has the spatial properties that any perceptual circle must appear to have in order to look perfect.”</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661" t="20313" r="-3661" b="-17186"/>
          <a:stretch/>
        </p:blipFill>
        <p:spPr>
          <a:xfrm>
            <a:off x="5840896" y="4460682"/>
            <a:ext cx="2845904" cy="2834640"/>
          </a:xfrm>
          <a:prstGeom prst="rect">
            <a:avLst/>
          </a:prstGeom>
        </p:spPr>
      </p:pic>
    </p:spTree>
    <p:extLst>
      <p:ext uri="{BB962C8B-B14F-4D97-AF65-F5344CB8AC3E}">
        <p14:creationId xmlns:p14="http://schemas.microsoft.com/office/powerpoint/2010/main" val="12583549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Perceptual vs. Geometrical Circles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661" t="20313" r="-3661" b="-17186"/>
          <a:stretch/>
        </p:blipFill>
        <p:spPr>
          <a:xfrm>
            <a:off x="5840896" y="4460682"/>
            <a:ext cx="2845904" cy="2834640"/>
          </a:xfrm>
          <a:prstGeom prst="rect">
            <a:avLst/>
          </a:prstGeom>
        </p:spPr>
      </p:pic>
      <p:sp>
        <p:nvSpPr>
          <p:cNvPr id="7" name="Content Placeholder 2"/>
          <p:cNvSpPr>
            <a:spLocks noGrp="1"/>
          </p:cNvSpPr>
          <p:nvPr>
            <p:ph idx="1"/>
          </p:nvPr>
        </p:nvSpPr>
        <p:spPr>
          <a:xfrm>
            <a:off x="457199" y="1600200"/>
            <a:ext cx="8580783" cy="3647661"/>
          </a:xfrm>
        </p:spPr>
        <p:txBody>
          <a:bodyPr>
            <a:normAutofit lnSpcReduction="10000"/>
          </a:bodyPr>
          <a:lstStyle/>
          <a:p>
            <a:pPr marL="0" indent="0">
              <a:buNone/>
            </a:pPr>
            <a:r>
              <a:rPr lang="en-US" dirty="0"/>
              <a:t>Two concepts of a circle:</a:t>
            </a:r>
          </a:p>
          <a:p>
            <a:r>
              <a:rPr lang="en-US" dirty="0"/>
              <a:t>Perceptual Concept: Developmentally prior; applies to objects that are not </a:t>
            </a:r>
            <a:r>
              <a:rPr lang="en-US" i="1" dirty="0"/>
              <a:t>exactly</a:t>
            </a:r>
            <a:r>
              <a:rPr lang="en-US" dirty="0"/>
              <a:t> circular (buttons, coins)</a:t>
            </a:r>
          </a:p>
          <a:p>
            <a:r>
              <a:rPr lang="en-US" dirty="0"/>
              <a:t>Geometrical Concept: “has the spatial properties that any perceptual circle must appear to have in order to look perfect.”</a:t>
            </a:r>
          </a:p>
        </p:txBody>
      </p:sp>
    </p:spTree>
    <p:extLst>
      <p:ext uri="{BB962C8B-B14F-4D97-AF65-F5344CB8AC3E}">
        <p14:creationId xmlns:p14="http://schemas.microsoft.com/office/powerpoint/2010/main" val="1827081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Perceptual vs. Geometrical Circles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661" t="20313" r="-3661" b="-17186"/>
          <a:stretch/>
        </p:blipFill>
        <p:spPr>
          <a:xfrm>
            <a:off x="5840896" y="4460682"/>
            <a:ext cx="2845904" cy="2834640"/>
          </a:xfrm>
          <a:prstGeom prst="rect">
            <a:avLst/>
          </a:prstGeom>
        </p:spPr>
      </p:pic>
      <p:sp>
        <p:nvSpPr>
          <p:cNvPr id="7" name="Content Placeholder 2"/>
          <p:cNvSpPr>
            <a:spLocks noGrp="1"/>
          </p:cNvSpPr>
          <p:nvPr>
            <p:ph idx="1"/>
          </p:nvPr>
        </p:nvSpPr>
        <p:spPr>
          <a:xfrm>
            <a:off x="457199" y="1600200"/>
            <a:ext cx="8580783" cy="3647661"/>
          </a:xfrm>
        </p:spPr>
        <p:txBody>
          <a:bodyPr>
            <a:normAutofit lnSpcReduction="10000"/>
          </a:bodyPr>
          <a:lstStyle/>
          <a:p>
            <a:pPr marL="0" indent="0">
              <a:buNone/>
            </a:pPr>
            <a:r>
              <a:rPr lang="en-US" dirty="0"/>
              <a:t>Two concepts of a circle:</a:t>
            </a:r>
          </a:p>
          <a:p>
            <a:r>
              <a:rPr lang="en-US" dirty="0"/>
              <a:t>Perceptual Concept: Developmentally prior; applies to objects that are not </a:t>
            </a:r>
            <a:r>
              <a:rPr lang="en-US" i="1" dirty="0"/>
              <a:t>exactly</a:t>
            </a:r>
            <a:r>
              <a:rPr lang="en-US" dirty="0"/>
              <a:t> circular (buttons, coins)</a:t>
            </a:r>
          </a:p>
          <a:p>
            <a:r>
              <a:rPr lang="en-US" dirty="0"/>
              <a:t>Geometrical Concept: “has the spatial properties that any perceptual circle must appear to have in order to look perfect.”</a:t>
            </a:r>
          </a:p>
        </p:txBody>
      </p:sp>
    </p:spTree>
    <p:extLst>
      <p:ext uri="{BB962C8B-B14F-4D97-AF65-F5344CB8AC3E}">
        <p14:creationId xmlns:p14="http://schemas.microsoft.com/office/powerpoint/2010/main" val="1591984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652447" y="913893"/>
            <a:ext cx="5071804" cy="499041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 name="TextBox 12"/>
          <p:cNvSpPr txBox="1"/>
          <p:nvPr/>
        </p:nvSpPr>
        <p:spPr>
          <a:xfrm>
            <a:off x="140361" y="3104300"/>
            <a:ext cx="468698" cy="646331"/>
          </a:xfrm>
          <a:prstGeom prst="rect">
            <a:avLst/>
          </a:prstGeom>
          <a:noFill/>
        </p:spPr>
        <p:txBody>
          <a:bodyPr wrap="none" rtlCol="0">
            <a:spAutoFit/>
          </a:bodyPr>
          <a:lstStyle/>
          <a:p>
            <a:r>
              <a:rPr lang="en-US" sz="3600" dirty="0"/>
              <a:t>D</a:t>
            </a:r>
          </a:p>
        </p:txBody>
      </p:sp>
      <p:sp>
        <p:nvSpPr>
          <p:cNvPr id="15" name="TextBox 14"/>
          <p:cNvSpPr txBox="1"/>
          <p:nvPr/>
        </p:nvSpPr>
        <p:spPr>
          <a:xfrm>
            <a:off x="5767745" y="3384562"/>
            <a:ext cx="435786" cy="646331"/>
          </a:xfrm>
          <a:prstGeom prst="rect">
            <a:avLst/>
          </a:prstGeom>
          <a:noFill/>
        </p:spPr>
        <p:txBody>
          <a:bodyPr wrap="none" rtlCol="0">
            <a:spAutoFit/>
          </a:bodyPr>
          <a:lstStyle/>
          <a:p>
            <a:r>
              <a:rPr lang="en-US" sz="3600" dirty="0"/>
              <a:t>B</a:t>
            </a:r>
          </a:p>
        </p:txBody>
      </p:sp>
      <p:sp>
        <p:nvSpPr>
          <p:cNvPr id="16" name="TextBox 15"/>
          <p:cNvSpPr txBox="1"/>
          <p:nvPr/>
        </p:nvSpPr>
        <p:spPr>
          <a:xfrm>
            <a:off x="2719651" y="3296794"/>
            <a:ext cx="453970" cy="646331"/>
          </a:xfrm>
          <a:prstGeom prst="rect">
            <a:avLst/>
          </a:prstGeom>
          <a:noFill/>
        </p:spPr>
        <p:txBody>
          <a:bodyPr wrap="none" rtlCol="0">
            <a:spAutoFit/>
          </a:bodyPr>
          <a:lstStyle/>
          <a:p>
            <a:r>
              <a:rPr lang="en-US" sz="3600" dirty="0"/>
              <a:t>A</a:t>
            </a:r>
          </a:p>
        </p:txBody>
      </p:sp>
      <p:sp>
        <p:nvSpPr>
          <p:cNvPr id="19" name="Oval 18"/>
          <p:cNvSpPr/>
          <p:nvPr/>
        </p:nvSpPr>
        <p:spPr>
          <a:xfrm>
            <a:off x="309052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678096"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8948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6840454" y="132502"/>
            <a:ext cx="1873530" cy="646331"/>
          </a:xfrm>
          <a:prstGeom prst="rect">
            <a:avLst/>
          </a:prstGeom>
          <a:noFill/>
        </p:spPr>
        <p:txBody>
          <a:bodyPr wrap="none" rtlCol="0">
            <a:spAutoFit/>
          </a:bodyPr>
          <a:lstStyle/>
          <a:p>
            <a:r>
              <a:rPr lang="en-US" sz="3600" dirty="0"/>
              <a:t>Euclid I.1</a:t>
            </a:r>
          </a:p>
        </p:txBody>
      </p:sp>
      <p:cxnSp>
        <p:nvCxnSpPr>
          <p:cNvPr id="24" name="Straight Connector 23"/>
          <p:cNvCxnSpPr/>
          <p:nvPr/>
        </p:nvCxnSpPr>
        <p:spPr>
          <a:xfrm>
            <a:off x="3224937" y="3391949"/>
            <a:ext cx="2453159" cy="0"/>
          </a:xfrm>
          <a:prstGeom prst="line">
            <a:avLst/>
          </a:prstGeom>
          <a:ln w="254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1074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Eddington’s Confirmation of GTR</a:t>
            </a:r>
          </a:p>
        </p:txBody>
      </p:sp>
      <p:pic>
        <p:nvPicPr>
          <p:cNvPr id="4" name="Picture 3"/>
          <p:cNvPicPr>
            <a:picLocks noChangeAspect="1"/>
          </p:cNvPicPr>
          <p:nvPr/>
        </p:nvPicPr>
        <p:blipFill>
          <a:blip r:embed="rId3"/>
          <a:stretch>
            <a:fillRect/>
          </a:stretch>
        </p:blipFill>
        <p:spPr>
          <a:xfrm>
            <a:off x="1917161" y="1600200"/>
            <a:ext cx="5309680" cy="4525963"/>
          </a:xfrm>
          <a:prstGeom prst="rect">
            <a:avLst/>
          </a:prstGeom>
        </p:spPr>
      </p:pic>
    </p:spTree>
    <p:extLst>
      <p:ext uri="{BB962C8B-B14F-4D97-AF65-F5344CB8AC3E}">
        <p14:creationId xmlns:p14="http://schemas.microsoft.com/office/powerpoint/2010/main" val="1236573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52447" y="913893"/>
            <a:ext cx="7607706" cy="4990413"/>
            <a:chOff x="1218772" y="1475184"/>
            <a:chExt cx="5696157" cy="3797438"/>
          </a:xfrm>
        </p:grpSpPr>
        <p:sp>
          <p:nvSpPr>
            <p:cNvPr id="9" name="Oval 8"/>
            <p:cNvSpPr/>
            <p:nvPr/>
          </p:nvSpPr>
          <p:spPr>
            <a:xfrm>
              <a:off x="1218772" y="1475184"/>
              <a:ext cx="3797438" cy="379743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Oval 9"/>
            <p:cNvSpPr/>
            <p:nvPr/>
          </p:nvSpPr>
          <p:spPr>
            <a:xfrm>
              <a:off x="3117491" y="1475184"/>
              <a:ext cx="3797438" cy="3797438"/>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3" name="TextBox 12"/>
          <p:cNvSpPr txBox="1"/>
          <p:nvPr/>
        </p:nvSpPr>
        <p:spPr>
          <a:xfrm>
            <a:off x="140361" y="3104300"/>
            <a:ext cx="468698" cy="646331"/>
          </a:xfrm>
          <a:prstGeom prst="rect">
            <a:avLst/>
          </a:prstGeom>
          <a:noFill/>
        </p:spPr>
        <p:txBody>
          <a:bodyPr wrap="none" rtlCol="0">
            <a:spAutoFit/>
          </a:bodyPr>
          <a:lstStyle/>
          <a:p>
            <a:r>
              <a:rPr lang="en-US" sz="3600" dirty="0"/>
              <a:t>D</a:t>
            </a:r>
          </a:p>
        </p:txBody>
      </p:sp>
      <p:sp>
        <p:nvSpPr>
          <p:cNvPr id="14" name="TextBox 13"/>
          <p:cNvSpPr txBox="1"/>
          <p:nvPr/>
        </p:nvSpPr>
        <p:spPr>
          <a:xfrm>
            <a:off x="8292439" y="3104300"/>
            <a:ext cx="410088" cy="646331"/>
          </a:xfrm>
          <a:prstGeom prst="rect">
            <a:avLst/>
          </a:prstGeom>
          <a:noFill/>
        </p:spPr>
        <p:txBody>
          <a:bodyPr wrap="none" rtlCol="0">
            <a:spAutoFit/>
          </a:bodyPr>
          <a:lstStyle/>
          <a:p>
            <a:r>
              <a:rPr lang="en-US" sz="3600" dirty="0"/>
              <a:t>E</a:t>
            </a:r>
          </a:p>
        </p:txBody>
      </p:sp>
      <p:sp>
        <p:nvSpPr>
          <p:cNvPr id="15" name="TextBox 14"/>
          <p:cNvSpPr txBox="1"/>
          <p:nvPr/>
        </p:nvSpPr>
        <p:spPr>
          <a:xfrm>
            <a:off x="5767745" y="3384562"/>
            <a:ext cx="435786" cy="646331"/>
          </a:xfrm>
          <a:prstGeom prst="rect">
            <a:avLst/>
          </a:prstGeom>
          <a:noFill/>
        </p:spPr>
        <p:txBody>
          <a:bodyPr wrap="none" rtlCol="0">
            <a:spAutoFit/>
          </a:bodyPr>
          <a:lstStyle/>
          <a:p>
            <a:r>
              <a:rPr lang="en-US" sz="3600" dirty="0"/>
              <a:t>B</a:t>
            </a:r>
          </a:p>
        </p:txBody>
      </p:sp>
      <p:sp>
        <p:nvSpPr>
          <p:cNvPr id="16" name="TextBox 15"/>
          <p:cNvSpPr txBox="1"/>
          <p:nvPr/>
        </p:nvSpPr>
        <p:spPr>
          <a:xfrm>
            <a:off x="2719651" y="3296794"/>
            <a:ext cx="453970" cy="646331"/>
          </a:xfrm>
          <a:prstGeom prst="rect">
            <a:avLst/>
          </a:prstGeom>
          <a:noFill/>
        </p:spPr>
        <p:txBody>
          <a:bodyPr wrap="none" rtlCol="0">
            <a:spAutoFit/>
          </a:bodyPr>
          <a:lstStyle/>
          <a:p>
            <a:r>
              <a:rPr lang="en-US" sz="3600" dirty="0"/>
              <a:t>A</a:t>
            </a:r>
          </a:p>
        </p:txBody>
      </p:sp>
      <p:sp>
        <p:nvSpPr>
          <p:cNvPr id="19" name="Oval 18"/>
          <p:cNvSpPr/>
          <p:nvPr/>
        </p:nvSpPr>
        <p:spPr>
          <a:xfrm>
            <a:off x="309052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5678096"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89488"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8225234" y="3329972"/>
            <a:ext cx="134409" cy="123953"/>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6840454" y="132502"/>
            <a:ext cx="1873530" cy="646331"/>
          </a:xfrm>
          <a:prstGeom prst="rect">
            <a:avLst/>
          </a:prstGeom>
          <a:noFill/>
        </p:spPr>
        <p:txBody>
          <a:bodyPr wrap="none" rtlCol="0">
            <a:spAutoFit/>
          </a:bodyPr>
          <a:lstStyle/>
          <a:p>
            <a:r>
              <a:rPr lang="en-US" sz="3600" dirty="0"/>
              <a:t>Euclid I.1</a:t>
            </a:r>
          </a:p>
        </p:txBody>
      </p:sp>
      <p:cxnSp>
        <p:nvCxnSpPr>
          <p:cNvPr id="24" name="Straight Connector 23"/>
          <p:cNvCxnSpPr/>
          <p:nvPr/>
        </p:nvCxnSpPr>
        <p:spPr>
          <a:xfrm>
            <a:off x="3224937" y="3391949"/>
            <a:ext cx="2453159" cy="0"/>
          </a:xfrm>
          <a:prstGeom prst="line">
            <a:avLst/>
          </a:prstGeom>
          <a:ln w="254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6808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23813</TotalTime>
  <Words>8907</Words>
  <Application>Microsoft Macintosh PowerPoint</Application>
  <PresentationFormat>On-screen Show (4:3)</PresentationFormat>
  <Paragraphs>538</Paragraphs>
  <Slides>80</Slides>
  <Notes>78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80</vt:i4>
      </vt:variant>
    </vt:vector>
  </HeadingPairs>
  <TitlesOfParts>
    <vt:vector size="83" baseType="lpstr">
      <vt:lpstr>Arial</vt:lpstr>
      <vt:lpstr>Calibri</vt:lpstr>
      <vt:lpstr>Office Theme</vt:lpstr>
      <vt:lpstr>PowerPoint Presentation</vt:lpstr>
      <vt:lpstr>Geometrical Cognition</vt:lpstr>
      <vt:lpstr>A Question of Descriptive Metaphysics</vt:lpstr>
      <vt:lpstr>Einstein’s “Older Interpretation”</vt:lpstr>
      <vt:lpstr>1. Euclidean Proof as a Formal Deduction System</vt:lpstr>
      <vt:lpstr>Einstein’s “Axiomatics”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Hilbert on Axiomatics</vt:lpstr>
      <vt:lpstr>2. Strawson’s “Picturable Meanings”</vt:lpstr>
      <vt:lpstr>Phenomenal Geometry</vt:lpstr>
      <vt:lpstr>PowerPoint Presentation</vt:lpstr>
      <vt:lpstr>PowerPoint Presentation</vt:lpstr>
      <vt:lpstr>PowerPoint Presentation</vt:lpstr>
      <vt:lpstr>PowerPoint Presentation</vt:lpstr>
      <vt:lpstr>Descartes’ Chiliagon/Myriagon</vt:lpstr>
      <vt:lpstr>Descartes’ Chiliagon/Myriagon</vt:lpstr>
      <vt:lpstr>Dynamic Imagination</vt:lpstr>
      <vt:lpstr>Dynamic Imagination</vt:lpstr>
      <vt:lpstr>Dynamic Imagination</vt:lpstr>
      <vt:lpstr>PowerPoint Presentation</vt:lpstr>
      <vt:lpstr>PowerPoint Presentation</vt:lpstr>
      <vt:lpstr>PowerPoint Presentation</vt:lpstr>
      <vt:lpstr>3. Visual Limits</vt:lpstr>
      <vt:lpstr>Limit Concepts</vt:lpstr>
      <vt:lpstr>Limit Concepts</vt:lpstr>
      <vt:lpstr>Curve with Gaps of 1 nm</vt:lpstr>
      <vt:lpstr>Curve with Gaps of 1 nm</vt:lpstr>
      <vt:lpstr>Curve with Gaps of 1 nm</vt:lpstr>
      <vt:lpstr>Continuous vs. 1 nm-Gapped Curves</vt:lpstr>
      <vt:lpstr>Merely Dense Curves</vt:lpstr>
      <vt:lpstr>PowerPoint Presentation</vt:lpstr>
      <vt:lpstr>Curve with Gaps of 1 nm</vt:lpstr>
      <vt:lpstr>PowerPoint Presentation</vt:lpstr>
      <vt:lpstr>PowerPoint Presentation</vt:lpstr>
      <vt:lpstr>PowerPoint Presentation</vt:lpstr>
      <vt:lpstr>PowerPoint Presentation</vt:lpstr>
      <vt:lpstr>Dense vs. Non-Dense Curves</vt:lpstr>
      <vt:lpstr>PowerPoint Presentation</vt:lpstr>
      <vt:lpstr>4. Conclusion</vt:lpstr>
      <vt:lpstr>(Mis-)Defining Continuity</vt:lpstr>
      <vt:lpstr>(Mis-)Defining Continuity</vt:lpstr>
      <vt:lpstr>(Mis-)Defining Continuity</vt:lpstr>
      <vt:lpstr>The Wrong Line</vt:lpstr>
      <vt:lpstr>The Wrong Line</vt:lpstr>
      <vt:lpstr>The Wrong Line</vt:lpstr>
      <vt:lpstr>The Wrong Line</vt:lpstr>
      <vt:lpstr>The Wrong Line</vt:lpstr>
      <vt:lpstr>The Wrong Line</vt:lpstr>
      <vt:lpstr>PowerPoint Presentation</vt:lpstr>
      <vt:lpstr>PowerPoint Presentation</vt:lpstr>
      <vt:lpstr>Thanks!</vt:lpstr>
      <vt:lpstr>References</vt:lpstr>
      <vt:lpstr>Manders: Diagrammatic Reasoning</vt:lpstr>
      <vt:lpstr>Exact vs. Co-Exact Features</vt:lpstr>
      <vt:lpstr>Exact vs. Co-Exact Features</vt:lpstr>
      <vt:lpstr>Exact vs. Co-Exact Features</vt:lpstr>
      <vt:lpstr>Exact vs. Co-Exact Features</vt:lpstr>
      <vt:lpstr>Manders on Euclid 1.1.</vt:lpstr>
      <vt:lpstr>Manders on Euclid 1.1.</vt:lpstr>
      <vt:lpstr>The Role of the Text</vt:lpstr>
      <vt:lpstr>The Role of the Text</vt:lpstr>
      <vt:lpstr>Giaquinto: Geometrical Concepts and Perceptual Appearances</vt:lpstr>
      <vt:lpstr>Perceptual vs. Geometrical Circles</vt:lpstr>
      <vt:lpstr>Perceptual vs. Geometrical Circles</vt:lpstr>
      <vt:lpstr>Perceptual vs. Geometrical Circles</vt:lpstr>
      <vt:lpstr>Perceptual vs. Geometrical Circles</vt:lpstr>
      <vt:lpstr>Perceptual vs. Geometrical Circles</vt:lpstr>
      <vt:lpstr>Eddington’s Confirmation of GTR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Epstein</dc:creator>
  <cp:lastModifiedBy>Microsoft Office User</cp:lastModifiedBy>
  <cp:revision>201</cp:revision>
  <dcterms:created xsi:type="dcterms:W3CDTF">2016-11-02T22:10:08Z</dcterms:created>
  <dcterms:modified xsi:type="dcterms:W3CDTF">2022-12-30T16:41:21Z</dcterms:modified>
</cp:coreProperties>
</file>