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Lst>
  <p:notesMasterIdLst>
    <p:notesMasterId r:id="rId43"/>
  </p:notesMasterIdLst>
  <p:sldIdLst>
    <p:sldId id="256" r:id="rId5"/>
    <p:sldId id="262" r:id="rId6"/>
    <p:sldId id="325" r:id="rId7"/>
    <p:sldId id="257" r:id="rId8"/>
    <p:sldId id="318" r:id="rId9"/>
    <p:sldId id="309" r:id="rId10"/>
    <p:sldId id="310" r:id="rId11"/>
    <p:sldId id="311" r:id="rId12"/>
    <p:sldId id="301" r:id="rId13"/>
    <p:sldId id="302" r:id="rId14"/>
    <p:sldId id="303" r:id="rId15"/>
    <p:sldId id="312" r:id="rId16"/>
    <p:sldId id="313" r:id="rId17"/>
    <p:sldId id="314" r:id="rId18"/>
    <p:sldId id="315" r:id="rId19"/>
    <p:sldId id="316" r:id="rId20"/>
    <p:sldId id="319" r:id="rId21"/>
    <p:sldId id="320" r:id="rId22"/>
    <p:sldId id="305" r:id="rId23"/>
    <p:sldId id="306" r:id="rId24"/>
    <p:sldId id="308" r:id="rId25"/>
    <p:sldId id="307" r:id="rId26"/>
    <p:sldId id="292" r:id="rId27"/>
    <p:sldId id="261" r:id="rId28"/>
    <p:sldId id="322" r:id="rId29"/>
    <p:sldId id="263" r:id="rId30"/>
    <p:sldId id="264" r:id="rId31"/>
    <p:sldId id="323" r:id="rId32"/>
    <p:sldId id="283" r:id="rId33"/>
    <p:sldId id="282" r:id="rId34"/>
    <p:sldId id="284" r:id="rId35"/>
    <p:sldId id="266" r:id="rId36"/>
    <p:sldId id="277" r:id="rId37"/>
    <p:sldId id="278" r:id="rId38"/>
    <p:sldId id="279" r:id="rId39"/>
    <p:sldId id="321" r:id="rId40"/>
    <p:sldId id="268" r:id="rId41"/>
    <p:sldId id="32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ion 0!" id="{8A55FBB8-E256-410A-9243-EE3B07491C04}">
          <p14:sldIdLst>
            <p14:sldId id="256"/>
            <p14:sldId id="262"/>
            <p14:sldId id="325"/>
            <p14:sldId id="257"/>
          </p14:sldIdLst>
        </p14:section>
        <p14:section name="Introduction &amp; Personal History" id="{75F211CA-8D05-49D7-B60F-BEA4587AADC8}">
          <p14:sldIdLst>
            <p14:sldId id="318"/>
            <p14:sldId id="309"/>
            <p14:sldId id="310"/>
            <p14:sldId id="311"/>
          </p14:sldIdLst>
        </p14:section>
        <p14:section name="Math/Philosophy History (Abbreviated!)" id="{4C2AC72C-0FE6-454D-94A9-F23328DA5CB4}">
          <p14:sldIdLst>
            <p14:sldId id="301"/>
            <p14:sldId id="302"/>
            <p14:sldId id="303"/>
            <p14:sldId id="312"/>
            <p14:sldId id="313"/>
            <p14:sldId id="314"/>
            <p14:sldId id="315"/>
            <p14:sldId id="316"/>
            <p14:sldId id="319"/>
            <p14:sldId id="320"/>
          </p14:sldIdLst>
        </p14:section>
        <p14:section name="Teaching Geometry -  GeT SOL’s" id="{74091F81-06AD-43F1-B24B-757ED4C001F8}">
          <p14:sldIdLst>
            <p14:sldId id="305"/>
            <p14:sldId id="306"/>
            <p14:sldId id="308"/>
            <p14:sldId id="307"/>
          </p14:sldIdLst>
        </p14:section>
        <p14:section name="A (Dynamic) Philosophy of Geometry?" id="{7894A160-CE7D-4088-A2E4-DABBF546E4C3}">
          <p14:sldIdLst>
            <p14:sldId id="292"/>
            <p14:sldId id="261"/>
            <p14:sldId id="322"/>
            <p14:sldId id="263"/>
            <p14:sldId id="264"/>
            <p14:sldId id="323"/>
            <p14:sldId id="283"/>
            <p14:sldId id="282"/>
            <p14:sldId id="284"/>
            <p14:sldId id="266"/>
            <p14:sldId id="277"/>
            <p14:sldId id="278"/>
            <p14:sldId id="279"/>
          </p14:sldIdLst>
        </p14:section>
        <p14:section name="Conclusion" id="{B2F653CD-2236-435F-B8C4-F26E43BBB73A}">
          <p14:sldIdLst>
            <p14:sldId id="321"/>
            <p14:sldId id="268"/>
            <p14:sldId id="32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95388" autoAdjust="0"/>
  </p:normalViewPr>
  <p:slideViewPr>
    <p:cSldViewPr snapToGrid="0">
      <p:cViewPr varScale="1">
        <p:scale>
          <a:sx n="85" d="100"/>
          <a:sy n="85" d="100"/>
        </p:scale>
        <p:origin x="288" y="5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12FDEA-03A1-4F6D-A72C-F016AC56B49F}" type="slidenum">
              <a:rPr lang="en-US" smtClean="0"/>
              <a:t>2</a:t>
            </a:fld>
            <a:endParaRPr lang="en-US" dirty="0"/>
          </a:p>
        </p:txBody>
      </p:sp>
    </p:spTree>
    <p:extLst>
      <p:ext uri="{BB962C8B-B14F-4D97-AF65-F5344CB8AC3E}">
        <p14:creationId xmlns:p14="http://schemas.microsoft.com/office/powerpoint/2010/main" val="163292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422912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18549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93649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910FDC-FCA3-4F39-AC3F-821172639127}"/>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a:lstStyle/>
          <a:p>
            <a:r>
              <a:rPr lang="en-US"/>
              <a:t>Click icon to add picture</a:t>
            </a:r>
            <a:endParaRPr lang="en-US" dirty="0"/>
          </a:p>
        </p:txBody>
      </p:sp>
      <p:sp>
        <p:nvSpPr>
          <p:cNvPr id="207" name="Picture Placeholder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a:lstStyle/>
          <a:p>
            <a:r>
              <a:rPr lang="en-US"/>
              <a:t>Click icon to add picture</a:t>
            </a:r>
            <a:endParaRPr lang="en-US" dirty="0"/>
          </a:p>
        </p:txBody>
      </p:sp>
      <p:sp>
        <p:nvSpPr>
          <p:cNvPr id="208" name="Picture Placeholder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edit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67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1868871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700694" y="2396887"/>
            <a:ext cx="2792305" cy="615553"/>
          </a:xfrm>
          <a:prstGeom prst="rect">
            <a:avLst/>
          </a:prstGeom>
        </p:spPr>
        <p:txBody>
          <a:bodyPr wrap="square" lIns="0" tIns="0" rIns="0" bIns="0">
            <a:spAutoFit/>
          </a:bodyPr>
          <a:lstStyle>
            <a:lvl1pPr>
              <a:defRPr sz="4000" b="0" i="0">
                <a:solidFill>
                  <a:schemeClr val="tx1"/>
                </a:solidFill>
                <a:latin typeface="Comic Sans MS"/>
                <a:cs typeface="Comic Sans MS"/>
              </a:defRPr>
            </a:lvl1pPr>
          </a:lstStyle>
          <a:p>
            <a:endParaRPr/>
          </a:p>
        </p:txBody>
      </p:sp>
      <p:sp>
        <p:nvSpPr>
          <p:cNvPr id="3" name="Holder 3"/>
          <p:cNvSpPr>
            <a:spLocks noGrp="1"/>
          </p:cNvSpPr>
          <p:nvPr>
            <p:ph type="subTitle" idx="4"/>
          </p:nvPr>
        </p:nvSpPr>
        <p:spPr>
          <a:xfrm>
            <a:off x="1828800" y="3840480"/>
            <a:ext cx="8534400" cy="40966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7659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r>
              <a:rPr lang="en-US"/>
              <a:t>Sample Footer Text</a:t>
            </a:r>
            <a:endParaRPr lang="en-US" dirty="0"/>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4646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a:t>Click to edit Master title style</a:t>
            </a:r>
            <a:endParaRPr lang="en-US" dirty="0"/>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43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7C0FA93-7C0D-4CC0-BB42-DF569688ED8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9400" y="563402"/>
            <a:ext cx="4075200" cy="2058573"/>
          </a:xfrm>
        </p:spPr>
        <p:txBody>
          <a:bodyPr>
            <a:noAutofit/>
          </a:bodyPr>
          <a:lstStyle>
            <a:lvl1pPr algn="ctr">
              <a:defRPr sz="3200"/>
            </a:lvl1pPr>
          </a:lstStyle>
          <a:p>
            <a:r>
              <a:rPr lang="en-US"/>
              <a:t>Click to edit Master title style</a:t>
            </a:r>
            <a:endParaRPr lang="en-US" dirty="0"/>
          </a:p>
        </p:txBody>
      </p:sp>
      <p:sp>
        <p:nvSpPr>
          <p:cNvPr id="20" name="Subtitle 7">
            <a:extLst>
              <a:ext uri="{FF2B5EF4-FFF2-40B4-BE49-F238E27FC236}">
                <a16:creationId xmlns:a16="http://schemas.microsoft.com/office/drawing/2014/main" id="{C2777538-58E6-494C-A27B-B70346B0F395}"/>
              </a:ext>
            </a:extLst>
          </p:cNvPr>
          <p:cNvSpPr>
            <a:spLocks noGrp="1"/>
          </p:cNvSpPr>
          <p:nvPr>
            <p:ph type="subTitle" idx="1"/>
          </p:nvPr>
        </p:nvSpPr>
        <p:spPr>
          <a:xfrm>
            <a:off x="990000" y="4248000"/>
            <a:ext cx="4075200" cy="1520975"/>
          </a:xfrm>
        </p:spPr>
        <p:txBody>
          <a:bodyPr>
            <a:normAutofit/>
          </a:bodyPr>
          <a:lstStyle>
            <a:lvl1pPr marL="0" indent="0" algn="ctr">
              <a:buNone/>
              <a:defRPr/>
            </a:lvl1pPr>
          </a:lstStyle>
          <a:p>
            <a:r>
              <a:rPr lang="en-US"/>
              <a:t>Click to edit Master subtitle style</a:t>
            </a:r>
            <a:endParaRPr lang="en-US" dirty="0"/>
          </a:p>
        </p:txBody>
      </p:sp>
      <p:sp>
        <p:nvSpPr>
          <p:cNvPr id="24" name="Picture Placeholder 23">
            <a:extLst>
              <a:ext uri="{FF2B5EF4-FFF2-40B4-BE49-F238E27FC236}">
                <a16:creationId xmlns:a16="http://schemas.microsoft.com/office/drawing/2014/main" id="{C9D32952-2D0C-4A3E-9354-E014C717894E}"/>
              </a:ext>
            </a:extLst>
          </p:cNvPr>
          <p:cNvSpPr>
            <a:spLocks noGrp="1"/>
          </p:cNvSpPr>
          <p:nvPr>
            <p:ph type="pic" sz="quarter" idx="13"/>
          </p:nvPr>
        </p:nvSpPr>
        <p:spPr>
          <a:xfrm>
            <a:off x="6654800" y="563563"/>
            <a:ext cx="4995863" cy="2706687"/>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92FA415D-7F98-4C81-A18F-A114BF021CC5}"/>
              </a:ext>
            </a:extLst>
          </p:cNvPr>
          <p:cNvSpPr>
            <a:spLocks noGrp="1"/>
          </p:cNvSpPr>
          <p:nvPr>
            <p:ph type="pic" sz="quarter" idx="14"/>
          </p:nvPr>
        </p:nvSpPr>
        <p:spPr>
          <a:xfrm>
            <a:off x="6654800" y="3587750"/>
            <a:ext cx="4995863" cy="2698750"/>
          </a:xfrm>
        </p:spPr>
        <p:txBody>
          <a:bodyPr/>
          <a:lstStyle/>
          <a:p>
            <a:r>
              <a:rPr lang="en-US"/>
              <a:t>Click icon to add picture</a:t>
            </a:r>
            <a:endParaRPr lang="en-US" dirty="0"/>
          </a:p>
        </p:txBody>
      </p:sp>
      <p:grpSp>
        <p:nvGrpSpPr>
          <p:cNvPr id="6" name="Group 5">
            <a:extLst>
              <a:ext uri="{FF2B5EF4-FFF2-40B4-BE49-F238E27FC236}">
                <a16:creationId xmlns:a16="http://schemas.microsoft.com/office/drawing/2014/main" id="{36D3DA45-FD99-405B-8BF9-260DD97C0D4F}"/>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7" name="Rectangle 6">
              <a:extLst>
                <a:ext uri="{FF2B5EF4-FFF2-40B4-BE49-F238E27FC236}">
                  <a16:creationId xmlns:a16="http://schemas.microsoft.com/office/drawing/2014/main" id="{C5C2A03C-F372-4C6D-929D-FD97AD439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E8FEDBB3-0BD6-41BC-BB57-9FEC2E96C0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9" name="Group 8">
                <a:extLst>
                  <a:ext uri="{FF2B5EF4-FFF2-40B4-BE49-F238E27FC236}">
                    <a16:creationId xmlns:a16="http://schemas.microsoft.com/office/drawing/2014/main" id="{7D12B81D-3F14-4DA1-BECA-669824832A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4" name="Freeform 68">
                  <a:extLst>
                    <a:ext uri="{FF2B5EF4-FFF2-40B4-BE49-F238E27FC236}">
                      <a16:creationId xmlns:a16="http://schemas.microsoft.com/office/drawing/2014/main" id="{EA11E57D-88DD-4899-907A-2A5772002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69">
                  <a:extLst>
                    <a:ext uri="{FF2B5EF4-FFF2-40B4-BE49-F238E27FC236}">
                      <a16:creationId xmlns:a16="http://schemas.microsoft.com/office/drawing/2014/main" id="{7A5AEE18-30A4-4777-975F-02D107A171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Line 70">
                  <a:extLst>
                    <a:ext uri="{FF2B5EF4-FFF2-40B4-BE49-F238E27FC236}">
                      <a16:creationId xmlns:a16="http://schemas.microsoft.com/office/drawing/2014/main" id="{39EA21FB-AE36-478E-9770-CB84281439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a16="http://schemas.microsoft.com/office/drawing/2014/main" id="{BC45D5C4-2D3A-4F84-BED1-D9B75234B07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1" name="Freeform 68">
                  <a:extLst>
                    <a:ext uri="{FF2B5EF4-FFF2-40B4-BE49-F238E27FC236}">
                      <a16:creationId xmlns:a16="http://schemas.microsoft.com/office/drawing/2014/main" id="{259762E8-7432-4501-9FE5-92B04D37C7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9">
                  <a:extLst>
                    <a:ext uri="{FF2B5EF4-FFF2-40B4-BE49-F238E27FC236}">
                      <a16:creationId xmlns:a16="http://schemas.microsoft.com/office/drawing/2014/main" id="{FF91FD3E-0148-4B50-8906-7D9CD382A3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Line 70">
                  <a:extLst>
                    <a:ext uri="{FF2B5EF4-FFF2-40B4-BE49-F238E27FC236}">
                      <a16:creationId xmlns:a16="http://schemas.microsoft.com/office/drawing/2014/main" id="{506FA1AD-488A-4FD4-A79F-4343698EA73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Tree>
    <p:extLst>
      <p:ext uri="{BB962C8B-B14F-4D97-AF65-F5344CB8AC3E}">
        <p14:creationId xmlns:p14="http://schemas.microsoft.com/office/powerpoint/2010/main" val="193872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lvl1pPr>
              <a:defRPr/>
            </a:lvl1pPr>
          </a:lstStyle>
          <a:p>
            <a:r>
              <a:rPr lang="en-US"/>
              <a:t>20XX</a:t>
            </a:r>
            <a:endParaRPr lang="en-US" dirty="0"/>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137205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a:xfrm>
            <a:off x="838200" y="1839595"/>
            <a:ext cx="10515600" cy="415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lvl1pPr>
              <a:defRPr/>
            </a:lvl1pPr>
          </a:lstStyle>
          <a:p>
            <a:r>
              <a:rPr lang="en-US"/>
              <a:t>20XX</a:t>
            </a:r>
            <a:endParaRPr lang="en-US" dirty="0"/>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63725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7324726" y="4217899"/>
            <a:ext cx="4079874" cy="1132373"/>
          </a:xfrm>
        </p:spPr>
        <p:txBody>
          <a:bodyPr anchor="t">
            <a:noAutofit/>
          </a:bodyPr>
          <a:lstStyle>
            <a:lvl1pPr algn="ctr">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7324726" y="1541995"/>
            <a:ext cx="4079874" cy="2457819"/>
          </a:xfrm>
        </p:spPr>
        <p:txBody>
          <a:bodyPr anchor="b">
            <a:normAutofit/>
          </a:bodyPr>
          <a:lstStyle>
            <a:lvl1pPr marL="0" indent="0" algn="ctr">
              <a:lnSpc>
                <a:spcPct val="125000"/>
              </a:lnSpc>
              <a:buNone/>
              <a:defRPr sz="32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3" name="Picture Placeholder 42">
            <a:extLst>
              <a:ext uri="{FF2B5EF4-FFF2-40B4-BE49-F238E27FC236}">
                <a16:creationId xmlns:a16="http://schemas.microsoft.com/office/drawing/2014/main" id="{E0B6C055-B48A-412B-88B0-737289AC0BDB}"/>
              </a:ext>
            </a:extLst>
          </p:cNvPr>
          <p:cNvSpPr>
            <a:spLocks noGrp="1"/>
          </p:cNvSpPr>
          <p:nvPr>
            <p:ph type="pic" sz="quarter" idx="10"/>
          </p:nvPr>
        </p:nvSpPr>
        <p:spPr>
          <a:xfrm>
            <a:off x="539750" y="536575"/>
            <a:ext cx="2366963" cy="2760663"/>
          </a:xfrm>
        </p:spPr>
        <p:txBody>
          <a:bodyPr/>
          <a:lstStyle/>
          <a:p>
            <a:r>
              <a:rPr lang="en-US"/>
              <a:t>Click icon to add picture</a:t>
            </a:r>
            <a:endParaRPr lang="en-US" dirty="0"/>
          </a:p>
        </p:txBody>
      </p:sp>
      <p:sp>
        <p:nvSpPr>
          <p:cNvPr id="44" name="Picture Placeholder 42">
            <a:extLst>
              <a:ext uri="{FF2B5EF4-FFF2-40B4-BE49-F238E27FC236}">
                <a16:creationId xmlns:a16="http://schemas.microsoft.com/office/drawing/2014/main" id="{AE13F241-D0A7-491D-81D3-CB6450291490}"/>
              </a:ext>
            </a:extLst>
          </p:cNvPr>
          <p:cNvSpPr>
            <a:spLocks noGrp="1"/>
          </p:cNvSpPr>
          <p:nvPr>
            <p:ph type="pic" sz="quarter" idx="11"/>
          </p:nvPr>
        </p:nvSpPr>
        <p:spPr>
          <a:xfrm>
            <a:off x="3174887" y="543842"/>
            <a:ext cx="2366963" cy="2760663"/>
          </a:xfrm>
        </p:spPr>
        <p:txBody>
          <a:bodyPr/>
          <a:lstStyle/>
          <a:p>
            <a:r>
              <a:rPr lang="en-US"/>
              <a:t>Click icon to add picture</a:t>
            </a:r>
            <a:endParaRPr lang="en-US" dirty="0"/>
          </a:p>
        </p:txBody>
      </p:sp>
      <p:sp>
        <p:nvSpPr>
          <p:cNvPr id="46" name="Picture Placeholder 42">
            <a:extLst>
              <a:ext uri="{FF2B5EF4-FFF2-40B4-BE49-F238E27FC236}">
                <a16:creationId xmlns:a16="http://schemas.microsoft.com/office/drawing/2014/main" id="{DC189B8E-5A5B-400F-8F5F-63F61759E081}"/>
              </a:ext>
            </a:extLst>
          </p:cNvPr>
          <p:cNvSpPr>
            <a:spLocks noGrp="1"/>
          </p:cNvSpPr>
          <p:nvPr>
            <p:ph type="pic" sz="quarter" idx="12"/>
          </p:nvPr>
        </p:nvSpPr>
        <p:spPr>
          <a:xfrm>
            <a:off x="539642" y="3563566"/>
            <a:ext cx="2366963" cy="2760663"/>
          </a:xfrm>
        </p:spPr>
        <p:txBody>
          <a:bodyPr/>
          <a:lstStyle/>
          <a:p>
            <a:r>
              <a:rPr lang="en-US"/>
              <a:t>Click icon to add picture</a:t>
            </a:r>
            <a:endParaRPr lang="en-US" dirty="0"/>
          </a:p>
        </p:txBody>
      </p:sp>
      <p:sp>
        <p:nvSpPr>
          <p:cNvPr id="47" name="Picture Placeholder 42">
            <a:extLst>
              <a:ext uri="{FF2B5EF4-FFF2-40B4-BE49-F238E27FC236}">
                <a16:creationId xmlns:a16="http://schemas.microsoft.com/office/drawing/2014/main" id="{07055732-D9B3-42AF-9ADA-0D1F8DC2D5FB}"/>
              </a:ext>
            </a:extLst>
          </p:cNvPr>
          <p:cNvSpPr>
            <a:spLocks noGrp="1"/>
          </p:cNvSpPr>
          <p:nvPr>
            <p:ph type="pic" sz="quarter" idx="13"/>
          </p:nvPr>
        </p:nvSpPr>
        <p:spPr>
          <a:xfrm>
            <a:off x="3174779" y="3570833"/>
            <a:ext cx="2366963" cy="2760663"/>
          </a:xfrm>
        </p:spPr>
        <p:txBody>
          <a:bodyPr/>
          <a:lstStyle/>
          <a:p>
            <a:r>
              <a:rPr lang="en-US"/>
              <a:t>Click icon to add picture</a:t>
            </a:r>
            <a:endParaRPr lang="en-US" dirty="0"/>
          </a:p>
        </p:txBody>
      </p:sp>
      <p:sp>
        <p:nvSpPr>
          <p:cNvPr id="28" name="Date Placeholder 47">
            <a:extLst>
              <a:ext uri="{FF2B5EF4-FFF2-40B4-BE49-F238E27FC236}">
                <a16:creationId xmlns:a16="http://schemas.microsoft.com/office/drawing/2014/main" id="{5B51C357-082C-45A5-80C8-69FD4B94D329}"/>
              </a:ext>
            </a:extLst>
          </p:cNvPr>
          <p:cNvSpPr txBox="1">
            <a:spLocks/>
          </p:cNvSpPr>
          <p:nvPr userDrawn="1"/>
        </p:nvSpPr>
        <p:spPr>
          <a:xfrm>
            <a:off x="450000" y="6357168"/>
            <a:ext cx="1760150" cy="46166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20XX</a:t>
            </a:r>
          </a:p>
        </p:txBody>
      </p:sp>
      <p:cxnSp>
        <p:nvCxnSpPr>
          <p:cNvPr id="18" name="Straight Connector 17">
            <a:extLst>
              <a:ext uri="{FF2B5EF4-FFF2-40B4-BE49-F238E27FC236}">
                <a16:creationId xmlns:a16="http://schemas.microsoft.com/office/drawing/2014/main" id="{D7ED9792-4CB9-419E-9961-050A9E00E2FA}"/>
              </a:ext>
              <a:ext uri="{C183D7F6-B498-43B3-948B-1728B52AA6E4}">
                <adec:decorative xmlns:adec="http://schemas.microsoft.com/office/drawing/2017/decorative" val="1"/>
              </a:ext>
            </a:extLst>
          </p:cNvPr>
          <p:cNvCxnSpPr>
            <a:cxnSpLocks/>
          </p:cNvCxnSpPr>
          <p:nvPr userDrawn="1"/>
        </p:nvCxnSpPr>
        <p:spPr>
          <a:xfrm>
            <a:off x="60960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1EC9E08-1228-4409-88CC-9D1927E83943}"/>
              </a:ext>
              <a:ext uri="{C183D7F6-B498-43B3-948B-1728B52AA6E4}">
                <adec:decorative xmlns:adec="http://schemas.microsoft.com/office/drawing/2017/decorative" val="1"/>
              </a:ext>
            </a:extLst>
          </p:cNvPr>
          <p:cNvGrpSpPr/>
          <p:nvPr userDrawn="1"/>
        </p:nvGrpSpPr>
        <p:grpSpPr>
          <a:xfrm rot="8100000" flipH="1">
            <a:off x="6674373" y="402322"/>
            <a:ext cx="641184" cy="1069728"/>
            <a:chOff x="6484111" y="2967038"/>
            <a:chExt cx="641184" cy="1069728"/>
          </a:xfrm>
        </p:grpSpPr>
        <p:grpSp>
          <p:nvGrpSpPr>
            <p:cNvPr id="20" name="Group 19">
              <a:extLst>
                <a:ext uri="{FF2B5EF4-FFF2-40B4-BE49-F238E27FC236}">
                  <a16:creationId xmlns:a16="http://schemas.microsoft.com/office/drawing/2014/main" id="{0A892AB7-AE89-4F73-AE0D-3503473E251A}"/>
                </a:ext>
              </a:extLst>
            </p:cNvPr>
            <p:cNvGrpSpPr/>
            <p:nvPr/>
          </p:nvGrpSpPr>
          <p:grpSpPr>
            <a:xfrm>
              <a:off x="6808136" y="2967038"/>
              <a:ext cx="317159" cy="932400"/>
              <a:chOff x="6808136" y="2967038"/>
              <a:chExt cx="317159" cy="932400"/>
            </a:xfrm>
          </p:grpSpPr>
          <p:sp>
            <p:nvSpPr>
              <p:cNvPr id="25" name="Freeform 68">
                <a:extLst>
                  <a:ext uri="{FF2B5EF4-FFF2-40B4-BE49-F238E27FC236}">
                    <a16:creationId xmlns:a16="http://schemas.microsoft.com/office/drawing/2014/main" id="{734AFAA3-AA68-425A-834B-00F9D3690BA0}"/>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69">
                <a:extLst>
                  <a:ext uri="{FF2B5EF4-FFF2-40B4-BE49-F238E27FC236}">
                    <a16:creationId xmlns:a16="http://schemas.microsoft.com/office/drawing/2014/main" id="{36ED0F24-8619-4AED-A07A-D075DF2AF24B}"/>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Line 70">
                <a:extLst>
                  <a:ext uri="{FF2B5EF4-FFF2-40B4-BE49-F238E27FC236}">
                    <a16:creationId xmlns:a16="http://schemas.microsoft.com/office/drawing/2014/main" id="{21E04150-0D06-4DFB-A73B-66DED0A5CFC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20">
              <a:extLst>
                <a:ext uri="{FF2B5EF4-FFF2-40B4-BE49-F238E27FC236}">
                  <a16:creationId xmlns:a16="http://schemas.microsoft.com/office/drawing/2014/main" id="{EA3C053E-6843-4D44-A64D-A37FD38410B0}"/>
                </a:ext>
              </a:extLst>
            </p:cNvPr>
            <p:cNvGrpSpPr/>
            <p:nvPr/>
          </p:nvGrpSpPr>
          <p:grpSpPr>
            <a:xfrm rot="18900000" flipH="1">
              <a:off x="6484111" y="3104366"/>
              <a:ext cx="317159" cy="932400"/>
              <a:chOff x="6808136" y="2967038"/>
              <a:chExt cx="317159" cy="932400"/>
            </a:xfrm>
          </p:grpSpPr>
          <p:sp>
            <p:nvSpPr>
              <p:cNvPr id="22" name="Freeform 68">
                <a:extLst>
                  <a:ext uri="{FF2B5EF4-FFF2-40B4-BE49-F238E27FC236}">
                    <a16:creationId xmlns:a16="http://schemas.microsoft.com/office/drawing/2014/main" id="{A84DD506-3B91-4CE4-AE62-8E2FCA17D931}"/>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69">
                <a:extLst>
                  <a:ext uri="{FF2B5EF4-FFF2-40B4-BE49-F238E27FC236}">
                    <a16:creationId xmlns:a16="http://schemas.microsoft.com/office/drawing/2014/main" id="{18C6659C-7CBF-419E-B2AB-53A6FBB4FFEA}"/>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Line 70">
                <a:extLst>
                  <a:ext uri="{FF2B5EF4-FFF2-40B4-BE49-F238E27FC236}">
                    <a16:creationId xmlns:a16="http://schemas.microsoft.com/office/drawing/2014/main" id="{C7B1B371-3EFF-4F0E-8B44-1A397B69DDF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9" name="Footer Placeholder 48">
            <a:extLst>
              <a:ext uri="{FF2B5EF4-FFF2-40B4-BE49-F238E27FC236}">
                <a16:creationId xmlns:a16="http://schemas.microsoft.com/office/drawing/2014/main" id="{B217CCF8-D1B0-4B96-AF9D-78BFAEE6D77D}"/>
              </a:ext>
            </a:extLst>
          </p:cNvPr>
          <p:cNvSpPr txBox="1">
            <a:spLocks/>
          </p:cNvSpPr>
          <p:nvPr userDrawn="1"/>
        </p:nvSpPr>
        <p:spPr>
          <a:xfrm>
            <a:off x="2754312" y="6357600"/>
            <a:ext cx="6683376" cy="460800"/>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Sample Footer Text</a:t>
            </a:r>
          </a:p>
        </p:txBody>
      </p:sp>
      <p:grpSp>
        <p:nvGrpSpPr>
          <p:cNvPr id="30" name="Group 29">
            <a:extLst>
              <a:ext uri="{FF2B5EF4-FFF2-40B4-BE49-F238E27FC236}">
                <a16:creationId xmlns:a16="http://schemas.microsoft.com/office/drawing/2014/main" id="{615108B9-F897-467F-809F-6A4A2AE7EA20}"/>
              </a:ext>
              <a:ext uri="{C183D7F6-B498-43B3-948B-1728B52AA6E4}">
                <adec:decorative xmlns:adec="http://schemas.microsoft.com/office/drawing/2017/decorative" val="1"/>
              </a:ext>
            </a:extLst>
          </p:cNvPr>
          <p:cNvGrpSpPr/>
          <p:nvPr userDrawn="1"/>
        </p:nvGrpSpPr>
        <p:grpSpPr>
          <a:xfrm rot="18900000" flipH="1">
            <a:off x="11020475" y="5368081"/>
            <a:ext cx="641184" cy="1069728"/>
            <a:chOff x="6484111" y="2967038"/>
            <a:chExt cx="641184" cy="1069728"/>
          </a:xfrm>
        </p:grpSpPr>
        <p:grpSp>
          <p:nvGrpSpPr>
            <p:cNvPr id="31" name="Group 30">
              <a:extLst>
                <a:ext uri="{FF2B5EF4-FFF2-40B4-BE49-F238E27FC236}">
                  <a16:creationId xmlns:a16="http://schemas.microsoft.com/office/drawing/2014/main" id="{86413051-FD79-4060-A702-60F38BF4A35C}"/>
                </a:ext>
              </a:extLst>
            </p:cNvPr>
            <p:cNvGrpSpPr/>
            <p:nvPr/>
          </p:nvGrpSpPr>
          <p:grpSpPr>
            <a:xfrm>
              <a:off x="6808136" y="2967038"/>
              <a:ext cx="317159" cy="932400"/>
              <a:chOff x="6808136" y="2967038"/>
              <a:chExt cx="317159" cy="932400"/>
            </a:xfrm>
          </p:grpSpPr>
          <p:sp>
            <p:nvSpPr>
              <p:cNvPr id="36" name="Freeform 68">
                <a:extLst>
                  <a:ext uri="{FF2B5EF4-FFF2-40B4-BE49-F238E27FC236}">
                    <a16:creationId xmlns:a16="http://schemas.microsoft.com/office/drawing/2014/main" id="{B764F2D9-1B19-42EA-9AF0-6050DDABAA0D}"/>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69">
                <a:extLst>
                  <a:ext uri="{FF2B5EF4-FFF2-40B4-BE49-F238E27FC236}">
                    <a16:creationId xmlns:a16="http://schemas.microsoft.com/office/drawing/2014/main" id="{557F4B3F-3926-4C1D-ABBF-B2380987179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Line 70">
                <a:extLst>
                  <a:ext uri="{FF2B5EF4-FFF2-40B4-BE49-F238E27FC236}">
                    <a16:creationId xmlns:a16="http://schemas.microsoft.com/office/drawing/2014/main" id="{81E74331-4EEB-49F8-912F-1DF74636E772}"/>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2" name="Group 31">
              <a:extLst>
                <a:ext uri="{FF2B5EF4-FFF2-40B4-BE49-F238E27FC236}">
                  <a16:creationId xmlns:a16="http://schemas.microsoft.com/office/drawing/2014/main" id="{E88BEEF7-57D3-43D4-9EBA-6948ED40B433}"/>
                </a:ext>
              </a:extLst>
            </p:cNvPr>
            <p:cNvGrpSpPr/>
            <p:nvPr/>
          </p:nvGrpSpPr>
          <p:grpSpPr>
            <a:xfrm rot="18900000" flipH="1">
              <a:off x="6484111" y="3104366"/>
              <a:ext cx="317159" cy="932400"/>
              <a:chOff x="6808136" y="2967038"/>
              <a:chExt cx="317159" cy="932400"/>
            </a:xfrm>
          </p:grpSpPr>
          <p:sp>
            <p:nvSpPr>
              <p:cNvPr id="33" name="Freeform 68">
                <a:extLst>
                  <a:ext uri="{FF2B5EF4-FFF2-40B4-BE49-F238E27FC236}">
                    <a16:creationId xmlns:a16="http://schemas.microsoft.com/office/drawing/2014/main" id="{0CD7B047-B489-4D5B-9C32-1BA667136A12}"/>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9">
                <a:extLst>
                  <a:ext uri="{FF2B5EF4-FFF2-40B4-BE49-F238E27FC236}">
                    <a16:creationId xmlns:a16="http://schemas.microsoft.com/office/drawing/2014/main" id="{2B703141-C1B3-4AFF-991F-D77B298AE8B4}"/>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Line 70">
                <a:extLst>
                  <a:ext uri="{FF2B5EF4-FFF2-40B4-BE49-F238E27FC236}">
                    <a16:creationId xmlns:a16="http://schemas.microsoft.com/office/drawing/2014/main" id="{FEEBB32D-FA5C-432C-B55F-1F74A4D13F17}"/>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39" name="Slide Number Placeholder 49">
            <a:extLst>
              <a:ext uri="{FF2B5EF4-FFF2-40B4-BE49-F238E27FC236}">
                <a16:creationId xmlns:a16="http://schemas.microsoft.com/office/drawing/2014/main" id="{FAE9A1BE-DDB9-4362-A4F6-BE1A07DBF6F1}"/>
              </a:ext>
            </a:extLst>
          </p:cNvPr>
          <p:cNvSpPr txBox="1">
            <a:spLocks/>
          </p:cNvSpPr>
          <p:nvPr userDrawn="1"/>
        </p:nvSpPr>
        <p:spPr>
          <a:xfrm>
            <a:off x="9982800" y="6357600"/>
            <a:ext cx="1760150" cy="460800"/>
          </a:xfrm>
          <a:prstGeom prst="rect">
            <a:avLst/>
          </a:prstGeom>
        </p:spPr>
        <p:txBody>
          <a:bodyPr vert="horz" lIns="91440" tIns="45720" rIns="91440" bIns="45720" rtlCol="0" anchor="ctr"/>
          <a:lstStyle>
            <a:defPPr>
              <a:defRPr lang="en-US"/>
            </a:defPPr>
            <a:lvl1pPr marL="0" algn="r"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28376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Picture Placeholder 13">
            <a:extLst>
              <a:ext uri="{FF2B5EF4-FFF2-40B4-BE49-F238E27FC236}">
                <a16:creationId xmlns:a16="http://schemas.microsoft.com/office/drawing/2014/main" id="{BC50FC60-9736-40BD-8EF0-51BD04771675}"/>
              </a:ext>
            </a:extLst>
          </p:cNvPr>
          <p:cNvSpPr>
            <a:spLocks noGrp="1"/>
          </p:cNvSpPr>
          <p:nvPr>
            <p:ph type="pic" sz="quarter" idx="13"/>
          </p:nvPr>
        </p:nvSpPr>
        <p:spPr>
          <a:xfrm>
            <a:off x="1166813" y="2479675"/>
            <a:ext cx="1587500" cy="2330450"/>
          </a:xfrm>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7D564077-E600-44C8-B691-00C1C3ECC1C6}"/>
              </a:ext>
            </a:extLst>
          </p:cNvPr>
          <p:cNvSpPr>
            <a:spLocks noGrp="1"/>
          </p:cNvSpPr>
          <p:nvPr>
            <p:ph type="pic" sz="quarter" idx="14"/>
          </p:nvPr>
        </p:nvSpPr>
        <p:spPr>
          <a:xfrm>
            <a:off x="3228885" y="2479675"/>
            <a:ext cx="1587500" cy="2330450"/>
          </a:xfrm>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5EF6670B-24A6-4EC1-AB19-83414A6BFC81}"/>
              </a:ext>
            </a:extLst>
          </p:cNvPr>
          <p:cNvSpPr>
            <a:spLocks noGrp="1"/>
          </p:cNvSpPr>
          <p:nvPr>
            <p:ph type="pic" sz="quarter" idx="15"/>
          </p:nvPr>
        </p:nvSpPr>
        <p:spPr>
          <a:xfrm>
            <a:off x="5302249" y="2479675"/>
            <a:ext cx="1587500" cy="2330450"/>
          </a:xfrm>
        </p:spPr>
        <p:txBody>
          <a:bodyPr/>
          <a:lstStyle/>
          <a:p>
            <a:r>
              <a:rPr lang="en-US"/>
              <a:t>Click icon to add picture</a:t>
            </a:r>
            <a:endParaRPr lang="en-US" dirty="0"/>
          </a:p>
        </p:txBody>
      </p:sp>
      <p:sp>
        <p:nvSpPr>
          <p:cNvPr id="17" name="Picture Placeholder 13">
            <a:extLst>
              <a:ext uri="{FF2B5EF4-FFF2-40B4-BE49-F238E27FC236}">
                <a16:creationId xmlns:a16="http://schemas.microsoft.com/office/drawing/2014/main" id="{DCE770BA-A562-4780-AEC9-94BC0C7C53FA}"/>
              </a:ext>
            </a:extLst>
          </p:cNvPr>
          <p:cNvSpPr>
            <a:spLocks noGrp="1"/>
          </p:cNvSpPr>
          <p:nvPr>
            <p:ph type="pic" sz="quarter" idx="16"/>
          </p:nvPr>
        </p:nvSpPr>
        <p:spPr>
          <a:xfrm>
            <a:off x="7364764" y="2479675"/>
            <a:ext cx="1587500" cy="2330450"/>
          </a:xfrm>
        </p:spPr>
        <p:txBody>
          <a:bodyPr/>
          <a:lstStyle/>
          <a:p>
            <a:r>
              <a:rPr lang="en-US"/>
              <a:t>Click icon to add picture</a:t>
            </a:r>
            <a:endParaRPr lang="en-US" dirty="0"/>
          </a:p>
        </p:txBody>
      </p:sp>
      <p:sp>
        <p:nvSpPr>
          <p:cNvPr id="18" name="Picture Placeholder 13">
            <a:extLst>
              <a:ext uri="{FF2B5EF4-FFF2-40B4-BE49-F238E27FC236}">
                <a16:creationId xmlns:a16="http://schemas.microsoft.com/office/drawing/2014/main" id="{C627DB31-AE80-40F1-A5C7-E1FBE1521BD4}"/>
              </a:ext>
            </a:extLst>
          </p:cNvPr>
          <p:cNvSpPr>
            <a:spLocks noGrp="1"/>
          </p:cNvSpPr>
          <p:nvPr>
            <p:ph type="pic" sz="quarter" idx="17"/>
          </p:nvPr>
        </p:nvSpPr>
        <p:spPr>
          <a:xfrm>
            <a:off x="9437688" y="2479675"/>
            <a:ext cx="1587500" cy="2330450"/>
          </a:xfrm>
        </p:spPr>
        <p:txBody>
          <a:body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CDA79604-04BA-44C3-8188-694F8E9C2360}"/>
              </a:ext>
              <a:ext uri="{C183D7F6-B498-43B3-948B-1728B52AA6E4}">
                <adec:decorative xmlns:adec="http://schemas.microsoft.com/office/drawing/2017/decorative" val="1"/>
              </a:ext>
            </a:extLst>
          </p:cNvPr>
          <p:cNvCxnSpPr>
            <a:cxnSpLocks/>
          </p:cNvCxnSpPr>
          <p:nvPr userDrawn="1"/>
        </p:nvCxnSpPr>
        <p:spPr>
          <a:xfrm>
            <a:off x="5826000" y="19115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Text Placeholder 27">
            <a:extLst>
              <a:ext uri="{FF2B5EF4-FFF2-40B4-BE49-F238E27FC236}">
                <a16:creationId xmlns:a16="http://schemas.microsoft.com/office/drawing/2014/main" id="{325542BB-A1DE-421A-898F-007CCBCC1040}"/>
              </a:ext>
            </a:extLst>
          </p:cNvPr>
          <p:cNvSpPr>
            <a:spLocks noGrp="1"/>
          </p:cNvSpPr>
          <p:nvPr>
            <p:ph type="body" sz="quarter" idx="18"/>
          </p:nvPr>
        </p:nvSpPr>
        <p:spPr>
          <a:xfrm>
            <a:off x="1166813"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0" name="Text Placeholder 27">
            <a:extLst>
              <a:ext uri="{FF2B5EF4-FFF2-40B4-BE49-F238E27FC236}">
                <a16:creationId xmlns:a16="http://schemas.microsoft.com/office/drawing/2014/main" id="{95E87339-255E-4557-9768-A292ED25DBA8}"/>
              </a:ext>
            </a:extLst>
          </p:cNvPr>
          <p:cNvSpPr>
            <a:spLocks noGrp="1"/>
          </p:cNvSpPr>
          <p:nvPr>
            <p:ph type="body" sz="quarter" idx="19"/>
          </p:nvPr>
        </p:nvSpPr>
        <p:spPr>
          <a:xfrm>
            <a:off x="1166813"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1" name="Text Placeholder 27">
            <a:extLst>
              <a:ext uri="{FF2B5EF4-FFF2-40B4-BE49-F238E27FC236}">
                <a16:creationId xmlns:a16="http://schemas.microsoft.com/office/drawing/2014/main" id="{969EC781-370F-41FC-AD76-0728B465E512}"/>
              </a:ext>
            </a:extLst>
          </p:cNvPr>
          <p:cNvSpPr>
            <a:spLocks noGrp="1"/>
          </p:cNvSpPr>
          <p:nvPr>
            <p:ph type="body" sz="quarter" idx="20"/>
          </p:nvPr>
        </p:nvSpPr>
        <p:spPr>
          <a:xfrm>
            <a:off x="322888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Text Placeholder 27">
            <a:extLst>
              <a:ext uri="{FF2B5EF4-FFF2-40B4-BE49-F238E27FC236}">
                <a16:creationId xmlns:a16="http://schemas.microsoft.com/office/drawing/2014/main" id="{50C960BB-D9A3-417D-87D9-E93363FB5850}"/>
              </a:ext>
            </a:extLst>
          </p:cNvPr>
          <p:cNvSpPr>
            <a:spLocks noGrp="1"/>
          </p:cNvSpPr>
          <p:nvPr>
            <p:ph type="body" sz="quarter" idx="21"/>
          </p:nvPr>
        </p:nvSpPr>
        <p:spPr>
          <a:xfrm>
            <a:off x="322888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3" name="Text Placeholder 27">
            <a:extLst>
              <a:ext uri="{FF2B5EF4-FFF2-40B4-BE49-F238E27FC236}">
                <a16:creationId xmlns:a16="http://schemas.microsoft.com/office/drawing/2014/main" id="{714B566C-453D-4E47-8BE0-2EF7145AD3AF}"/>
              </a:ext>
            </a:extLst>
          </p:cNvPr>
          <p:cNvSpPr>
            <a:spLocks noGrp="1"/>
          </p:cNvSpPr>
          <p:nvPr>
            <p:ph type="body" sz="quarter" idx="22"/>
          </p:nvPr>
        </p:nvSpPr>
        <p:spPr>
          <a:xfrm>
            <a:off x="5302249"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Text Placeholder 27">
            <a:extLst>
              <a:ext uri="{FF2B5EF4-FFF2-40B4-BE49-F238E27FC236}">
                <a16:creationId xmlns:a16="http://schemas.microsoft.com/office/drawing/2014/main" id="{8C9D423F-AE1B-476A-AC7E-F34CE6ABFA31}"/>
              </a:ext>
            </a:extLst>
          </p:cNvPr>
          <p:cNvSpPr>
            <a:spLocks noGrp="1"/>
          </p:cNvSpPr>
          <p:nvPr>
            <p:ph type="body" sz="quarter" idx="23"/>
          </p:nvPr>
        </p:nvSpPr>
        <p:spPr>
          <a:xfrm>
            <a:off x="5302249"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5" name="Text Placeholder 27">
            <a:extLst>
              <a:ext uri="{FF2B5EF4-FFF2-40B4-BE49-F238E27FC236}">
                <a16:creationId xmlns:a16="http://schemas.microsoft.com/office/drawing/2014/main" id="{F25DCDC4-ECAE-47AB-8ED3-07D8D33BF181}"/>
              </a:ext>
            </a:extLst>
          </p:cNvPr>
          <p:cNvSpPr>
            <a:spLocks noGrp="1"/>
          </p:cNvSpPr>
          <p:nvPr>
            <p:ph type="body" sz="quarter" idx="24"/>
          </p:nvPr>
        </p:nvSpPr>
        <p:spPr>
          <a:xfrm>
            <a:off x="736476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A7D8398-681A-475F-9624-02EFB0099D50}"/>
              </a:ext>
            </a:extLst>
          </p:cNvPr>
          <p:cNvSpPr>
            <a:spLocks noGrp="1"/>
          </p:cNvSpPr>
          <p:nvPr>
            <p:ph type="body" sz="quarter" idx="25"/>
          </p:nvPr>
        </p:nvSpPr>
        <p:spPr>
          <a:xfrm>
            <a:off x="736476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7" name="Text Placeholder 27">
            <a:extLst>
              <a:ext uri="{FF2B5EF4-FFF2-40B4-BE49-F238E27FC236}">
                <a16:creationId xmlns:a16="http://schemas.microsoft.com/office/drawing/2014/main" id="{9692C358-06E1-468E-90F8-9F5F3918233E}"/>
              </a:ext>
            </a:extLst>
          </p:cNvPr>
          <p:cNvSpPr>
            <a:spLocks noGrp="1"/>
          </p:cNvSpPr>
          <p:nvPr>
            <p:ph type="body" sz="quarter" idx="26"/>
          </p:nvPr>
        </p:nvSpPr>
        <p:spPr>
          <a:xfrm>
            <a:off x="9437688"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2167CC03-B865-47EB-83C3-CA5CDC584C0F}"/>
              </a:ext>
            </a:extLst>
          </p:cNvPr>
          <p:cNvSpPr>
            <a:spLocks noGrp="1"/>
          </p:cNvSpPr>
          <p:nvPr>
            <p:ph type="body" sz="quarter" idx="27"/>
          </p:nvPr>
        </p:nvSpPr>
        <p:spPr>
          <a:xfrm>
            <a:off x="9437688"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885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lvl1pPr>
              <a:defRPr/>
            </a:lvl1pPr>
          </a:lstStyle>
          <a:p>
            <a:r>
              <a:rPr lang="en-US"/>
              <a:t>20XX</a:t>
            </a:r>
            <a:endParaRPr lang="en-US" dirty="0"/>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73054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r>
              <a:rPr lang="en-US"/>
              <a:t>20XX</a:t>
            </a:r>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3911974659"/>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3" r:id="rId3"/>
    <p:sldLayoutId id="2147483678" r:id="rId4"/>
    <p:sldLayoutId id="2147483660" r:id="rId5"/>
    <p:sldLayoutId id="2147483680" r:id="rId6"/>
    <p:sldLayoutId id="2147483679" r:id="rId7"/>
    <p:sldLayoutId id="2147483677" r:id="rId8"/>
    <p:sldLayoutId id="2147483662" r:id="rId9"/>
    <p:sldLayoutId id="2147483663" r:id="rId10"/>
    <p:sldLayoutId id="2147483671" r:id="rId11"/>
    <p:sldLayoutId id="2147483676" r:id="rId12"/>
    <p:sldLayoutId id="2147483674" r:id="rId13"/>
    <p:sldLayoutId id="2147483681" r:id="rId14"/>
  </p:sldLayoutIdLst>
  <p:hf hdr="0" dt="0"/>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37">
          <p15:clr>
            <a:srgbClr val="F26B43"/>
          </p15:clr>
        </p15:guide>
        <p15:guide id="3" pos="680">
          <p15:clr>
            <a:srgbClr val="F26B43"/>
          </p15:clr>
        </p15:guide>
        <p15:guide id="4" pos="7000">
          <p15:clr>
            <a:srgbClr val="F26B43"/>
          </p15:clr>
        </p15:guide>
        <p15:guide id="5" orient="horz" pos="679">
          <p15:clr>
            <a:srgbClr val="F26B43"/>
          </p15:clr>
        </p15:guide>
        <p15:guide id="6" orient="horz" pos="3640">
          <p15:clr>
            <a:srgbClr val="F26B43"/>
          </p15:clr>
        </p15:guide>
        <p15:guide id="7" pos="6644">
          <p15:clr>
            <a:srgbClr val="F26B43"/>
          </p15:clr>
        </p15:guide>
        <p15:guide id="8" pos="6289">
          <p15:clr>
            <a:srgbClr val="F26B43"/>
          </p15:clr>
        </p15:guide>
        <p15:guide id="9" pos="5945">
          <p15:clr>
            <a:srgbClr val="F26B43"/>
          </p15:clr>
        </p15:guide>
        <p15:guide id="10" pos="1391">
          <p15:clr>
            <a:srgbClr val="F26B43"/>
          </p15:clr>
        </p15:guide>
        <p15:guide id="11" pos="1032">
          <p15:clr>
            <a:srgbClr val="F26B43"/>
          </p15:clr>
        </p15:guide>
        <p15:guide id="12" pos="1732">
          <p15:clr>
            <a:srgbClr val="F26B43"/>
          </p15:clr>
        </p15:guide>
        <p15:guide id="13" pos="2084">
          <p15:clr>
            <a:srgbClr val="F26B43"/>
          </p15:clr>
        </p15:guide>
        <p15:guide id="14" pos="5596">
          <p15:clr>
            <a:srgbClr val="F26B43"/>
          </p15:clr>
        </p15:guide>
        <p15:guide id="15" pos="2436">
          <p15:clr>
            <a:srgbClr val="F26B43"/>
          </p15:clr>
        </p15:guide>
        <p15:guide id="16" pos="5244">
          <p15:clr>
            <a:srgbClr val="F26B43"/>
          </p15:clr>
        </p15:guide>
        <p15:guide id="17" pos="2792">
          <p15:clr>
            <a:srgbClr val="F26B43"/>
          </p15:clr>
        </p15:guide>
        <p15:guide id="18" pos="4892">
          <p15:clr>
            <a:srgbClr val="F26B43"/>
          </p15:clr>
        </p15:guide>
        <p15:guide id="19" pos="4543">
          <p15:clr>
            <a:srgbClr val="F26B43"/>
          </p15:clr>
        </p15:guide>
        <p15:guide id="20" pos="3488">
          <p15:clr>
            <a:srgbClr val="F26B43"/>
          </p15:clr>
        </p15:guide>
        <p15:guide id="21" pos="4192">
          <p15:clr>
            <a:srgbClr val="F26B43"/>
          </p15:clr>
        </p15:guide>
        <p15:guide id="23" pos="340">
          <p15:clr>
            <a:srgbClr val="A4A3A4"/>
          </p15:clr>
        </p15:guide>
        <p15:guide id="24" pos="7340">
          <p15:clr>
            <a:srgbClr val="A4A3A4"/>
          </p15:clr>
        </p15:guide>
        <p15:guide id="25" orient="horz" pos="1062">
          <p15:clr>
            <a:srgbClr val="5ACBF0"/>
          </p15:clr>
        </p15:guide>
        <p15:guide id="26" orient="horz" pos="3982">
          <p15:clr>
            <a:srgbClr val="A4A3A4"/>
          </p15:clr>
        </p15:guide>
        <p15:guide id="27" orient="horz" pos="338">
          <p15:clr>
            <a:srgbClr val="A4A3A4"/>
          </p15:clr>
        </p15:guide>
        <p15:guide id="28" orient="horz" pos="950">
          <p15:clr>
            <a:srgbClr val="5ACBF0"/>
          </p15:clr>
        </p15:guide>
        <p15:guide id="29" orient="horz" pos="249">
          <p15:clr>
            <a:srgbClr val="5ACBF0"/>
          </p15:clr>
        </p15:guide>
        <p15:guide id="30" orient="horz" pos="2160" userDrawn="1">
          <p15:clr>
            <a:srgbClr val="A4A3A4"/>
          </p15:clr>
        </p15:guide>
        <p15:guide id="31" pos="3840" userDrawn="1">
          <p15:clr>
            <a:srgbClr val="A4A3A4"/>
          </p15:clr>
        </p15:guide>
        <p15:guide id="32" pos="240" userDrawn="1">
          <p15:clr>
            <a:srgbClr val="547EBF"/>
          </p15:clr>
        </p15:guide>
        <p15:guide id="33" orient="horz" pos="240" userDrawn="1">
          <p15:clr>
            <a:srgbClr val="547EBF"/>
          </p15:clr>
        </p15:guide>
        <p15:guide id="34" pos="7440" userDrawn="1">
          <p15:clr>
            <a:srgbClr val="547EBF"/>
          </p15:clr>
        </p15:guide>
        <p15:guide id="35" orient="horz" pos="4080" userDrawn="1">
          <p15:clr>
            <a:srgbClr val="547EBF"/>
          </p15:clr>
        </p15:guide>
        <p15:guide id="36" pos="3960" userDrawn="1">
          <p15:clr>
            <a:srgbClr val="547EBF"/>
          </p15:clr>
        </p15:guide>
        <p15:guide id="37" pos="3720" userDrawn="1">
          <p15:clr>
            <a:srgbClr val="547EBF"/>
          </p15:clr>
        </p15:guide>
        <p15:guide id="38" pos="2112" userDrawn="1">
          <p15:clr>
            <a:srgbClr val="547EBF"/>
          </p15:clr>
        </p15:guide>
        <p15:guide id="39" pos="1848" userDrawn="1">
          <p15:clr>
            <a:srgbClr val="547EBF"/>
          </p15:clr>
        </p15:guide>
        <p15:guide id="40" pos="5568" userDrawn="1">
          <p15:clr>
            <a:srgbClr val="547EBF"/>
          </p15:clr>
        </p15:guide>
        <p15:guide id="41" pos="5832" userDrawn="1">
          <p15:clr>
            <a:srgbClr val="547EBF"/>
          </p15:clr>
        </p15:guide>
        <p15:guide id="42" pos="4968" userDrawn="1">
          <p15:clr>
            <a:srgbClr val="9FCC3B"/>
          </p15:clr>
        </p15:guide>
        <p15:guide id="43" pos="5208" userDrawn="1">
          <p15:clr>
            <a:srgbClr val="9FCC3B"/>
          </p15:clr>
        </p15:guide>
        <p15:guide id="44" pos="2712" userDrawn="1">
          <p15:clr>
            <a:srgbClr val="9FCC3B"/>
          </p15:clr>
        </p15:guide>
        <p15:guide id="45"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hyperlink" Target="https://getapencil.org/student-learning-objectives/" TargetMode="External"/><Relationship Id="rId2" Type="http://schemas.openxmlformats.org/officeDocument/2006/relationships/hyperlink" Target="https://getapencil.org/" TargetMode="Externa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484094" y="553520"/>
            <a:ext cx="5769784" cy="3202691"/>
          </a:xfrm>
        </p:spPr>
        <p:txBody>
          <a:bodyPr>
            <a:normAutofit fontScale="90000"/>
          </a:bodyPr>
          <a:lstStyle/>
          <a:p>
            <a:r>
              <a:rPr lang="en-US" dirty="0"/>
              <a:t>Do We Need a Separate Philosophy of Geometry (</a:t>
            </a:r>
            <a:r>
              <a:rPr lang="en-US" dirty="0" err="1"/>
              <a:t>PhoG</a:t>
            </a:r>
            <a:r>
              <a:rPr lang="en-US" dirty="0"/>
              <a:t>)?</a:t>
            </a:r>
            <a:br>
              <a:rPr lang="en-US" dirty="0"/>
            </a:br>
            <a:br>
              <a:rPr lang="en-US" dirty="0"/>
            </a:br>
            <a:r>
              <a:rPr lang="en-US" sz="2000" b="1" dirty="0">
                <a:solidFill>
                  <a:srgbClr val="0070C0"/>
                </a:solidFill>
                <a:latin typeface="Comic Sans MS" panose="030F0702030302020204" pitchFamily="66" charset="0"/>
              </a:rPr>
              <a:t>Dedicated to the Memory of Ruth </a:t>
            </a:r>
            <a:r>
              <a:rPr lang="en-US" sz="2000" b="1" dirty="0" err="1">
                <a:solidFill>
                  <a:srgbClr val="0070C0"/>
                </a:solidFill>
                <a:latin typeface="Comic Sans MS" panose="030F0702030302020204" pitchFamily="66" charset="0"/>
              </a:rPr>
              <a:t>Favro</a:t>
            </a:r>
            <a:br>
              <a:rPr lang="en-US" sz="2000" b="1" dirty="0">
                <a:solidFill>
                  <a:srgbClr val="0070C0"/>
                </a:solidFill>
                <a:latin typeface="Comic Sans MS" panose="030F0702030302020204" pitchFamily="66" charset="0"/>
              </a:rPr>
            </a:br>
            <a:r>
              <a:rPr lang="en-US" sz="2000" b="1" dirty="0">
                <a:solidFill>
                  <a:srgbClr val="0070C0"/>
                </a:solidFill>
                <a:latin typeface="Comic Sans MS" panose="030F0702030302020204" pitchFamily="66" charset="0"/>
              </a:rPr>
              <a:t>Mathematical Friend and Cousin.</a:t>
            </a:r>
            <a:endParaRPr lang="en-US" b="1" dirty="0">
              <a:solidFill>
                <a:srgbClr val="0070C0"/>
              </a:solidFill>
              <a:latin typeface="Comic Sans MS" panose="030F0702030302020204" pitchFamily="66" charset="0"/>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p:txBody>
          <a:bodyPr>
            <a:normAutofit lnSpcReduction="10000"/>
          </a:bodyPr>
          <a:lstStyle/>
          <a:p>
            <a:r>
              <a:rPr lang="en-US" b="1" dirty="0">
                <a:latin typeface="Comic Sans MS" panose="030F0702030302020204" pitchFamily="66" charset="0"/>
              </a:rPr>
              <a:t>Martin Flashman</a:t>
            </a:r>
          </a:p>
          <a:p>
            <a:r>
              <a:rPr lang="en-US" b="1" dirty="0">
                <a:latin typeface="Comic Sans MS" panose="030F0702030302020204" pitchFamily="66" charset="0"/>
              </a:rPr>
              <a:t>Cal Poly Humboldt</a:t>
            </a:r>
          </a:p>
          <a:p>
            <a:r>
              <a:rPr lang="en-US" b="1" dirty="0">
                <a:latin typeface="Comic Sans MS" panose="030F0702030302020204" pitchFamily="66" charset="0"/>
              </a:rPr>
              <a:t>flashman@humboldt.edu</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p:txBody>
          <a:bodyPr>
            <a:normAutofit fontScale="90000"/>
          </a:bodyPr>
          <a:lstStyle/>
          <a:p>
            <a:r>
              <a:rPr lang="en-US" dirty="0"/>
              <a:t>Background</a:t>
            </a:r>
            <a:br>
              <a:rPr lang="en-US" dirty="0"/>
            </a:br>
            <a:r>
              <a:rPr lang="en-US" dirty="0"/>
              <a:t>Philosophical Crises in Euclid’s Geometry</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marL="342900" indent="-342900" algn="l">
              <a:buAutoNum type="arabicPeriod"/>
            </a:pPr>
            <a:r>
              <a:rPr lang="en-US" b="1" dirty="0"/>
              <a:t>The existence of non commensurable line segments.</a:t>
            </a:r>
            <a:br>
              <a:rPr lang="en-US" b="1" dirty="0"/>
            </a:br>
            <a:r>
              <a:rPr lang="en-US" b="1" dirty="0"/>
              <a:t>Resolved by the </a:t>
            </a:r>
            <a:r>
              <a:rPr lang="en-US" b="1" dirty="0" err="1"/>
              <a:t>Eudoxian</a:t>
            </a:r>
            <a:r>
              <a:rPr lang="en-US" b="1" dirty="0"/>
              <a:t> Theory of Proportions.</a:t>
            </a:r>
          </a:p>
          <a:p>
            <a:pPr marL="342900" indent="-342900" algn="l">
              <a:buAutoNum type="arabicPeriod"/>
            </a:pPr>
            <a:r>
              <a:rPr lang="en-US" b="1" dirty="0"/>
              <a:t>The three hard problems of SEC constructible figures</a:t>
            </a:r>
            <a:br>
              <a:rPr lang="en-US" b="1" dirty="0"/>
            </a:br>
            <a:r>
              <a:rPr lang="en-US" b="1" dirty="0"/>
              <a:t>Resolved as impossible in the 19</a:t>
            </a:r>
            <a:r>
              <a:rPr lang="en-US" b="1" baseline="30000" dirty="0"/>
              <a:t>th</a:t>
            </a:r>
            <a:r>
              <a:rPr lang="en-US" b="1" dirty="0"/>
              <a:t> century.</a:t>
            </a:r>
          </a:p>
          <a:p>
            <a:pPr marL="817200" lvl="1" indent="-457200" algn="l">
              <a:buFont typeface="+mj-lt"/>
              <a:buAutoNum type="alphaLcPeriod"/>
            </a:pPr>
            <a:r>
              <a:rPr lang="en-US" b="1" dirty="0"/>
              <a:t>Duplication of the cube.</a:t>
            </a:r>
          </a:p>
          <a:p>
            <a:pPr marL="817200" lvl="1" indent="-457200" algn="l">
              <a:buFont typeface="+mj-lt"/>
              <a:buAutoNum type="alphaLcPeriod"/>
            </a:pPr>
            <a:r>
              <a:rPr lang="en-US" b="1" dirty="0"/>
              <a:t>Trisection of an angle.</a:t>
            </a:r>
          </a:p>
          <a:p>
            <a:pPr marL="817200" lvl="1" indent="-457200" algn="l">
              <a:buFont typeface="+mj-lt"/>
              <a:buAutoNum type="alphaLcPeriod"/>
            </a:pPr>
            <a:r>
              <a:rPr lang="en-US" b="1" dirty="0"/>
              <a:t>Squaring the circle.</a:t>
            </a:r>
          </a:p>
          <a:p>
            <a:pPr marL="457200" indent="-457200" algn="l">
              <a:buFont typeface="+mj-lt"/>
              <a:buAutoNum type="arabicPeriod"/>
            </a:pPr>
            <a:r>
              <a:rPr lang="en-US" b="1" dirty="0"/>
              <a:t>The development of </a:t>
            </a:r>
            <a:r>
              <a:rPr lang="en-US" b="1" i="1" u="sng" dirty="0"/>
              <a:t>consistent geometries that denied the 5</a:t>
            </a:r>
            <a:r>
              <a:rPr lang="en-US" b="1" i="1" u="sng" baseline="30000" dirty="0"/>
              <a:t>th</a:t>
            </a:r>
            <a:r>
              <a:rPr lang="en-US" b="1" i="1" u="sng" dirty="0"/>
              <a:t> Postulate of Euclid.</a:t>
            </a:r>
          </a:p>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10</a:t>
            </a:fld>
            <a:endParaRPr lang="en-US" dirty="0"/>
          </a:p>
        </p:txBody>
      </p:sp>
    </p:spTree>
    <p:extLst>
      <p:ext uri="{BB962C8B-B14F-4D97-AF65-F5344CB8AC3E}">
        <p14:creationId xmlns:p14="http://schemas.microsoft.com/office/powerpoint/2010/main" val="107325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2189629" y="765482"/>
            <a:ext cx="7812741" cy="1009839"/>
          </a:xfrm>
        </p:spPr>
        <p:txBody>
          <a:bodyPr>
            <a:normAutofit fontScale="90000"/>
          </a:bodyPr>
          <a:lstStyle/>
          <a:p>
            <a:r>
              <a:rPr lang="en-US" dirty="0"/>
              <a:t>Background</a:t>
            </a:r>
            <a:br>
              <a:rPr lang="en-US" dirty="0"/>
            </a:br>
            <a:r>
              <a:rPr lang="en-US" dirty="0"/>
              <a:t>Riemann’s Geometric Revolution with Manifolds</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11</a:t>
            </a:fld>
            <a:endParaRPr lang="en-US" dirty="0"/>
          </a:p>
        </p:txBody>
      </p:sp>
    </p:spTree>
    <p:extLst>
      <p:ext uri="{BB962C8B-B14F-4D97-AF65-F5344CB8AC3E}">
        <p14:creationId xmlns:p14="http://schemas.microsoft.com/office/powerpoint/2010/main" val="126746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2584111" y="536573"/>
            <a:ext cx="7023776" cy="1009839"/>
          </a:xfrm>
        </p:spPr>
        <p:txBody>
          <a:bodyPr>
            <a:normAutofit fontScale="90000"/>
          </a:bodyPr>
          <a:lstStyle/>
          <a:p>
            <a:r>
              <a:rPr lang="en-US" dirty="0"/>
              <a:t>Background</a:t>
            </a:r>
            <a:br>
              <a:rPr lang="en-US" dirty="0"/>
            </a:br>
            <a:r>
              <a:rPr lang="en-US" dirty="0"/>
              <a:t>Felix Kline and Geometric Transformations</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12</a:t>
            </a:fld>
            <a:endParaRPr lang="en-US" dirty="0"/>
          </a:p>
        </p:txBody>
      </p:sp>
    </p:spTree>
    <p:extLst>
      <p:ext uri="{BB962C8B-B14F-4D97-AF65-F5344CB8AC3E}">
        <p14:creationId xmlns:p14="http://schemas.microsoft.com/office/powerpoint/2010/main" val="369099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a:t>Bertrand Russell and Projective Geometry as the Foundation</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13</a:t>
            </a:fld>
            <a:endParaRPr lang="en-US" dirty="0"/>
          </a:p>
        </p:txBody>
      </p:sp>
    </p:spTree>
    <p:extLst>
      <p:ext uri="{BB962C8B-B14F-4D97-AF65-F5344CB8AC3E}">
        <p14:creationId xmlns:p14="http://schemas.microsoft.com/office/powerpoint/2010/main" val="392059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a:t>David Hilbert and Axioms for “Euclidean” Geometry</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14</a:t>
            </a:fld>
            <a:endParaRPr lang="en-US" dirty="0"/>
          </a:p>
        </p:txBody>
      </p:sp>
    </p:spTree>
    <p:extLst>
      <p:ext uri="{BB962C8B-B14F-4D97-AF65-F5344CB8AC3E}">
        <p14:creationId xmlns:p14="http://schemas.microsoft.com/office/powerpoint/2010/main" val="128250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a:t>George Cantor and the (Geometric) Continuum Problem</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15</a:t>
            </a:fld>
            <a:endParaRPr lang="en-US" dirty="0"/>
          </a:p>
        </p:txBody>
      </p:sp>
    </p:spTree>
    <p:extLst>
      <p:ext uri="{BB962C8B-B14F-4D97-AF65-F5344CB8AC3E}">
        <p14:creationId xmlns:p14="http://schemas.microsoft.com/office/powerpoint/2010/main" val="738857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err="1"/>
              <a:t>Grothendieck</a:t>
            </a:r>
            <a:r>
              <a:rPr lang="en-US" dirty="0"/>
              <a:t>: Categorical Geometry and Its Decedents.</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326530"/>
            <a:ext cx="7812741" cy="3994897"/>
          </a:xfrm>
        </p:spPr>
        <p:txBody>
          <a:bodyPr>
            <a:noAutofit/>
          </a:bodyPr>
          <a:lstStyle/>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16</a:t>
            </a:fld>
            <a:endParaRPr lang="en-US" dirty="0"/>
          </a:p>
        </p:txBody>
      </p:sp>
    </p:spTree>
    <p:extLst>
      <p:ext uri="{BB962C8B-B14F-4D97-AF65-F5344CB8AC3E}">
        <p14:creationId xmlns:p14="http://schemas.microsoft.com/office/powerpoint/2010/main" val="2753614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a:t>David Corfield: Reviving the Philosophy of Geometry (2017)</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1452282"/>
            <a:ext cx="7812741" cy="5499847"/>
          </a:xfrm>
        </p:spPr>
        <p:txBody>
          <a:bodyPr>
            <a:noAutofit/>
          </a:bodyPr>
          <a:lstStyle/>
          <a:p>
            <a:pPr algn="l"/>
            <a:r>
              <a:rPr lang="en-US" dirty="0"/>
              <a:t>Chapter 2 in </a:t>
            </a:r>
            <a:r>
              <a:rPr lang="en-US" sz="1800" b="0" i="0" u="none" strike="noStrike" baseline="0" dirty="0">
                <a:solidFill>
                  <a:srgbClr val="000000"/>
                </a:solidFill>
                <a:latin typeface="Times New Roman" panose="02020603050405020304" pitchFamily="18" charset="0"/>
              </a:rPr>
              <a:t>Categories for the Working Philosopher EDITED BY Elaine Landry </a:t>
            </a:r>
            <a:r>
              <a:rPr lang="en-US" sz="1800" dirty="0">
                <a:solidFill>
                  <a:srgbClr val="000000"/>
                </a:solidFill>
                <a:latin typeface="Arial" panose="020B0604020202020204" pitchFamily="34" charset="0"/>
              </a:rPr>
              <a:t> (</a:t>
            </a:r>
            <a:r>
              <a:rPr lang="en-US" sz="1800" b="0" i="0" u="none" strike="noStrike" baseline="0" dirty="0">
                <a:solidFill>
                  <a:srgbClr val="000000"/>
                </a:solidFill>
                <a:latin typeface="Arial" panose="020B0604020202020204" pitchFamily="34" charset="0"/>
              </a:rPr>
              <a:t>Oxford University Press, 	2017)</a:t>
            </a:r>
          </a:p>
          <a:p>
            <a:pPr algn="l"/>
            <a:r>
              <a:rPr lang="en-US" sz="1800" dirty="0">
                <a:solidFill>
                  <a:srgbClr val="000000"/>
                </a:solidFill>
                <a:latin typeface="Arial" panose="020B0604020202020204" pitchFamily="34" charset="0"/>
              </a:rPr>
              <a:t>A review of why there is little </a:t>
            </a:r>
            <a:r>
              <a:rPr lang="en-US" sz="1800" dirty="0" err="1">
                <a:solidFill>
                  <a:srgbClr val="000000"/>
                </a:solidFill>
                <a:latin typeface="Arial" panose="020B0604020202020204" pitchFamily="34" charset="0"/>
              </a:rPr>
              <a:t>PhoG</a:t>
            </a:r>
            <a:r>
              <a:rPr lang="en-US" sz="1800" dirty="0">
                <a:solidFill>
                  <a:srgbClr val="000000"/>
                </a:solidFill>
                <a:latin typeface="Arial" panose="020B0604020202020204" pitchFamily="34" charset="0"/>
              </a:rPr>
              <a:t>, why </a:t>
            </a:r>
            <a:r>
              <a:rPr lang="en-US" sz="1800" dirty="0" err="1">
                <a:solidFill>
                  <a:srgbClr val="000000"/>
                </a:solidFill>
                <a:latin typeface="Arial" panose="020B0604020202020204" pitchFamily="34" charset="0"/>
              </a:rPr>
              <a:t>PhoG</a:t>
            </a:r>
            <a:r>
              <a:rPr lang="en-US" sz="1800" dirty="0">
                <a:solidFill>
                  <a:srgbClr val="000000"/>
                </a:solidFill>
                <a:latin typeface="Arial" panose="020B0604020202020204" pitchFamily="34" charset="0"/>
              </a:rPr>
              <a:t> is relevant, and what might be a way to revive it as a discipline as long as philosophers immerse themselves in some of the current mathematics of geometry.</a:t>
            </a:r>
          </a:p>
          <a:p>
            <a:pPr lvl="3" algn="l"/>
            <a:r>
              <a:rPr lang="en-US" sz="1800" b="1" i="0" u="none" strike="noStrike" baseline="0" dirty="0">
                <a:solidFill>
                  <a:srgbClr val="000000"/>
                </a:solidFill>
                <a:latin typeface="Times New Roman" panose="02020603050405020304" pitchFamily="18" charset="0"/>
              </a:rPr>
              <a:t>What I have described in this chapter should suggest that there is a great deal of further work to be done in coming to understand extensions of </a:t>
            </a:r>
            <a:r>
              <a:rPr lang="en-US" sz="1800" b="1" i="0" u="none" strike="noStrike" baseline="0" dirty="0" err="1">
                <a:solidFill>
                  <a:srgbClr val="000000"/>
                </a:solidFill>
                <a:latin typeface="Times New Roman" panose="02020603050405020304" pitchFamily="18" charset="0"/>
              </a:rPr>
              <a:t>homotopy</a:t>
            </a:r>
            <a:r>
              <a:rPr lang="en-US" sz="1800" b="1" i="0" u="none" strike="noStrike" baseline="0" dirty="0">
                <a:solidFill>
                  <a:srgbClr val="000000"/>
                </a:solidFill>
                <a:latin typeface="Times New Roman" panose="02020603050405020304" pitchFamily="18" charset="0"/>
              </a:rPr>
              <a:t> type theory, certainly the cohesive variety so far as geometry goes. It should also be noted that with a linear logic variant of </a:t>
            </a:r>
            <a:r>
              <a:rPr lang="en-US" sz="1800" b="1" i="0" u="none" strike="noStrike" baseline="0" dirty="0" err="1">
                <a:solidFill>
                  <a:srgbClr val="000000"/>
                </a:solidFill>
                <a:latin typeface="Times New Roman" panose="02020603050405020304" pitchFamily="18" charset="0"/>
              </a:rPr>
              <a:t>homotopy</a:t>
            </a:r>
            <a:r>
              <a:rPr lang="en-US" sz="1800" b="1" i="0" u="none" strike="noStrike" baseline="0" dirty="0">
                <a:solidFill>
                  <a:srgbClr val="000000"/>
                </a:solidFill>
                <a:latin typeface="Times New Roman" panose="02020603050405020304" pitchFamily="18" charset="0"/>
              </a:rPr>
              <a:t> type theory it is possible to express synthetically many aspects of the quantization of higher gauge theory</a:t>
            </a:r>
          </a:p>
          <a:p>
            <a:pPr lvl="3" algn="l"/>
            <a:r>
              <a:rPr lang="en-US" sz="1400" i="0" dirty="0">
                <a:solidFill>
                  <a:srgbClr val="000000"/>
                </a:solidFill>
                <a:latin typeface="Times New Roman" panose="02020603050405020304" pitchFamily="18" charset="0"/>
              </a:rPr>
              <a:t>…</a:t>
            </a:r>
          </a:p>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17</a:t>
            </a:fld>
            <a:endParaRPr lang="en-US" dirty="0"/>
          </a:p>
        </p:txBody>
      </p:sp>
    </p:spTree>
    <p:extLst>
      <p:ext uri="{BB962C8B-B14F-4D97-AF65-F5344CB8AC3E}">
        <p14:creationId xmlns:p14="http://schemas.microsoft.com/office/powerpoint/2010/main" val="984203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4"/>
            <a:ext cx="9607887" cy="1009839"/>
          </a:xfrm>
        </p:spPr>
        <p:txBody>
          <a:bodyPr>
            <a:normAutofit fontScale="90000"/>
          </a:bodyPr>
          <a:lstStyle/>
          <a:p>
            <a:r>
              <a:rPr lang="en-US" dirty="0"/>
              <a:t>Background</a:t>
            </a:r>
            <a:br>
              <a:rPr lang="en-US" dirty="0"/>
            </a:br>
            <a:r>
              <a:rPr lang="en-US" dirty="0"/>
              <a:t>David Corfield: Reviving the Philosophy of Geometry (2017)</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1452282"/>
            <a:ext cx="7812741" cy="5499847"/>
          </a:xfrm>
        </p:spPr>
        <p:txBody>
          <a:bodyPr>
            <a:noAutofit/>
          </a:bodyPr>
          <a:lstStyle/>
          <a:p>
            <a:pPr algn="l"/>
            <a:r>
              <a:rPr lang="en-US" dirty="0"/>
              <a:t>Chapter 2 in </a:t>
            </a:r>
            <a:r>
              <a:rPr lang="en-US" sz="1800" b="0" i="0" u="none" strike="noStrike" baseline="0" dirty="0">
                <a:solidFill>
                  <a:srgbClr val="000000"/>
                </a:solidFill>
                <a:latin typeface="Times New Roman" panose="02020603050405020304" pitchFamily="18" charset="0"/>
              </a:rPr>
              <a:t>Categories for the Working Philosopher EDITED BY Elaine Landry </a:t>
            </a:r>
            <a:r>
              <a:rPr lang="en-US" sz="1800" dirty="0">
                <a:solidFill>
                  <a:srgbClr val="000000"/>
                </a:solidFill>
                <a:latin typeface="Arial" panose="020B0604020202020204" pitchFamily="34" charset="0"/>
              </a:rPr>
              <a:t> (</a:t>
            </a:r>
            <a:r>
              <a:rPr lang="en-US" sz="1800" b="0" i="0" u="none" strike="noStrike" baseline="0" dirty="0">
                <a:solidFill>
                  <a:srgbClr val="000000"/>
                </a:solidFill>
                <a:latin typeface="Arial" panose="020B0604020202020204" pitchFamily="34" charset="0"/>
              </a:rPr>
              <a:t>Oxford University Press, 	2017)</a:t>
            </a:r>
          </a:p>
          <a:p>
            <a:pPr lvl="2" algn="l"/>
            <a:r>
              <a:rPr lang="en-US" sz="1800" b="1" i="0" u="none" strike="noStrike" baseline="0" dirty="0">
                <a:solidFill>
                  <a:srgbClr val="000000"/>
                </a:solidFill>
                <a:latin typeface="Times New Roman" panose="02020603050405020304" pitchFamily="18" charset="0"/>
              </a:rPr>
              <a:t>Mathematics is to be understood by the fact that it constitutes a single tradition of intellectual enquiry. Ideas found at particular stages possess the seeds of later formulations, which retrospectively allow us to understand them better.</a:t>
            </a:r>
            <a:br>
              <a:rPr lang="en-US" sz="1800" b="1" dirty="0">
                <a:solidFill>
                  <a:srgbClr val="000000"/>
                </a:solidFill>
                <a:latin typeface="Arial" panose="020B0604020202020204" pitchFamily="34" charset="0"/>
              </a:rPr>
            </a:br>
            <a:endParaRPr lang="en-US" sz="1800" b="1" i="0" u="none" strike="noStrike" baseline="0" dirty="0">
              <a:solidFill>
                <a:srgbClr val="000000"/>
              </a:solidFill>
              <a:latin typeface="Times New Roman" panose="02020603050405020304" pitchFamily="18" charset="0"/>
            </a:endParaRPr>
          </a:p>
          <a:p>
            <a:pPr lvl="2" algn="l"/>
            <a:r>
              <a:rPr lang="en-US" sz="1800" b="1" i="0" u="none" strike="noStrike" baseline="0" dirty="0">
                <a:solidFill>
                  <a:srgbClr val="000000"/>
                </a:solidFill>
                <a:latin typeface="Times New Roman" panose="02020603050405020304" pitchFamily="18" charset="0"/>
              </a:rPr>
              <a:t>…it is sometimes revealed during and after moments of synthesis in mathematics that there is a reliance on aspects of cognition, perception, and language, which had possibly gone unnoticed. </a:t>
            </a:r>
            <a:r>
              <a:rPr lang="en-US" sz="1800" b="0" i="0" u="none" strike="noStrike" baseline="0" dirty="0">
                <a:solidFill>
                  <a:srgbClr val="000000"/>
                </a:solidFill>
                <a:latin typeface="Arial" panose="020B0604020202020204" pitchFamily="34" charset="0"/>
              </a:rPr>
              <a:t>	</a:t>
            </a:r>
          </a:p>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18</a:t>
            </a:fld>
            <a:endParaRPr lang="en-US" dirty="0"/>
          </a:p>
        </p:txBody>
      </p:sp>
    </p:spTree>
    <p:extLst>
      <p:ext uri="{BB962C8B-B14F-4D97-AF65-F5344CB8AC3E}">
        <p14:creationId xmlns:p14="http://schemas.microsoft.com/office/powerpoint/2010/main" val="1505407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a:xfrm>
            <a:off x="1742736" y="942823"/>
            <a:ext cx="7952294" cy="1297083"/>
          </a:xfrm>
        </p:spPr>
        <p:txBody>
          <a:bodyPr>
            <a:normAutofit fontScale="92500"/>
          </a:bodyPr>
          <a:lstStyle/>
          <a:p>
            <a:r>
              <a:rPr lang="en-US" b="1" dirty="0"/>
              <a:t>Teaching Geometry at the University level:</a:t>
            </a:r>
            <a:br>
              <a:rPr lang="en-US" b="1" dirty="0"/>
            </a:br>
            <a:r>
              <a:rPr lang="en-US" b="1" dirty="0"/>
              <a:t>Is there any philosophy discussion in these courses?</a:t>
            </a:r>
            <a:br>
              <a:rPr lang="en-US" b="1" dirty="0"/>
            </a:br>
            <a:r>
              <a:rPr lang="en-US" b="1" dirty="0"/>
              <a:t>The answer: For the most part: NO</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989400" y="2431256"/>
            <a:ext cx="6863682" cy="3347244"/>
          </a:xfrm>
        </p:spPr>
        <p:txBody>
          <a:bodyPr vert="horz" lIns="91440" tIns="45720" rIns="91440" bIns="45720" rtlCol="0" anchor="t">
            <a:normAutofit fontScale="85000" lnSpcReduction="20000"/>
          </a:bodyPr>
          <a:lstStyle/>
          <a:p>
            <a:r>
              <a:rPr lang="en-US" b="1" dirty="0"/>
              <a:t>Differential Geometry</a:t>
            </a:r>
          </a:p>
          <a:p>
            <a:r>
              <a:rPr lang="en-US" b="1" dirty="0"/>
              <a:t>Algebraic Geometry</a:t>
            </a:r>
          </a:p>
          <a:p>
            <a:r>
              <a:rPr lang="en-US" b="1" dirty="0"/>
              <a:t>Projective Geometry (classical-modern)</a:t>
            </a:r>
          </a:p>
          <a:p>
            <a:r>
              <a:rPr lang="en-US" b="1" dirty="0"/>
              <a:t>Topology</a:t>
            </a:r>
          </a:p>
          <a:p>
            <a:r>
              <a:rPr lang="en-US" b="1" dirty="0"/>
              <a:t>Graph Theory</a:t>
            </a:r>
          </a:p>
          <a:p>
            <a:r>
              <a:rPr lang="en-US" b="1" dirty="0"/>
              <a:t>Advanced Euclidean Geometry  (Hilbert axioms) ?</a:t>
            </a:r>
          </a:p>
          <a:p>
            <a:r>
              <a:rPr lang="en-US" b="1" dirty="0"/>
              <a:t>Geometry for Teachers (GeT) ?</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a:xfrm>
            <a:off x="2754312" y="6357600"/>
            <a:ext cx="6683376" cy="460800"/>
          </a:xfrm>
        </p:spPr>
        <p:txBody>
          <a:bodyPr/>
          <a:lstStyle/>
          <a:p>
            <a:r>
              <a:rPr lang="en-US" dirty="0"/>
              <a:t>Sample Footer Text</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19</a:t>
            </a:fld>
            <a:endParaRPr lang="en-US" dirty="0"/>
          </a:p>
        </p:txBody>
      </p:sp>
      <p:sp>
        <p:nvSpPr>
          <p:cNvPr id="11" name="Title 1">
            <a:extLst>
              <a:ext uri="{FF2B5EF4-FFF2-40B4-BE49-F238E27FC236}">
                <a16:creationId xmlns:a16="http://schemas.microsoft.com/office/drawing/2014/main" id="{3C157742-42F5-B2E7-573B-0B3FFDCD8F12}"/>
              </a:ext>
            </a:extLst>
          </p:cNvPr>
          <p:cNvSpPr txBox="1">
            <a:spLocks/>
          </p:cNvSpPr>
          <p:nvPr/>
        </p:nvSpPr>
        <p:spPr>
          <a:xfrm>
            <a:off x="2824924" y="249922"/>
            <a:ext cx="5787918" cy="762343"/>
          </a:xfrm>
          <a:prstGeom prst="rect">
            <a:avLst/>
          </a:prstGeom>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r>
              <a:rPr lang="en-US"/>
              <a:t>Teaching Geometry -  GeT SOL’s</a:t>
            </a:r>
            <a:endParaRPr lang="en-US" dirty="0"/>
          </a:p>
        </p:txBody>
      </p:sp>
    </p:spTree>
    <p:extLst>
      <p:ext uri="{BB962C8B-B14F-4D97-AF65-F5344CB8AC3E}">
        <p14:creationId xmlns:p14="http://schemas.microsoft.com/office/powerpoint/2010/main" val="2847646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6E9532-6DC7-411D-A09F-8413A5B95FFE}"/>
              </a:ext>
            </a:extLst>
          </p:cNvPr>
          <p:cNvSpPr>
            <a:spLocks noGrp="1"/>
          </p:cNvSpPr>
          <p:nvPr>
            <p:ph type="title"/>
          </p:nvPr>
        </p:nvSpPr>
        <p:spPr>
          <a:xfrm>
            <a:off x="1123870" y="255494"/>
            <a:ext cx="4187718" cy="848539"/>
          </a:xfrm>
        </p:spPr>
        <p:txBody>
          <a:bodyPr>
            <a:normAutofit/>
          </a:bodyPr>
          <a:lstStyle/>
          <a:p>
            <a:r>
              <a:rPr lang="en-US" dirty="0"/>
              <a:t>Abstract</a:t>
            </a:r>
          </a:p>
        </p:txBody>
      </p:sp>
      <p:sp>
        <p:nvSpPr>
          <p:cNvPr id="8" name="Subtitle 7">
            <a:extLst>
              <a:ext uri="{FF2B5EF4-FFF2-40B4-BE49-F238E27FC236}">
                <a16:creationId xmlns:a16="http://schemas.microsoft.com/office/drawing/2014/main" id="{2C602EC3-0115-4FB6-BAA7-BCA17E611651}"/>
              </a:ext>
            </a:extLst>
          </p:cNvPr>
          <p:cNvSpPr>
            <a:spLocks noGrp="1"/>
          </p:cNvSpPr>
          <p:nvPr>
            <p:ph type="subTitle" idx="1"/>
          </p:nvPr>
        </p:nvSpPr>
        <p:spPr>
          <a:xfrm>
            <a:off x="0" y="1304366"/>
            <a:ext cx="6172200" cy="4854387"/>
          </a:xfrm>
        </p:spPr>
        <p:txBody>
          <a:bodyPr>
            <a:noAutofit/>
          </a:bodyPr>
          <a:lstStyle/>
          <a:p>
            <a:pPr algn="l"/>
            <a:r>
              <a:rPr lang="en-US" sz="1600" b="1" dirty="0"/>
              <a:t>The philosophy of mathematics has long been focused primarily on topics such as the ontology of numbers and sets and the epistemology of results in the theory of numbers (arithmetic) and sets through issues of axioms and proofs for these theories. Though much of mathematics today seems to involve geometry in one form or another, the philosophical issues of geometry seem to receive little attention, treated as subservient to the general philosophy of mathematics or considered a part of the philosophy of physics. </a:t>
            </a:r>
          </a:p>
          <a:p>
            <a:pPr algn="l"/>
            <a:r>
              <a:rPr lang="en-US" sz="1600" b="1" dirty="0"/>
              <a:t>The author will consider why the issues of geometry could use a distinct discussion of its philosophical issues for both intrinsic and pedagogical reasons.</a:t>
            </a:r>
          </a:p>
        </p:txBody>
      </p:sp>
      <p:pic>
        <p:nvPicPr>
          <p:cNvPr id="9" name="Picture Placeholder 8" descr="A close up of a plant">
            <a:extLst>
              <a:ext uri="{FF2B5EF4-FFF2-40B4-BE49-F238E27FC236}">
                <a16:creationId xmlns:a16="http://schemas.microsoft.com/office/drawing/2014/main" id="{3157C130-A151-49C9-841C-4727F37F3314}"/>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6654800" y="563563"/>
            <a:ext cx="4995863" cy="2706687"/>
          </a:xfrm>
        </p:spPr>
      </p:pic>
      <p:pic>
        <p:nvPicPr>
          <p:cNvPr id="14" name="Picture Placeholder 13" descr="A picture containing snow, nature, outdoor, covered">
            <a:extLst>
              <a:ext uri="{FF2B5EF4-FFF2-40B4-BE49-F238E27FC236}">
                <a16:creationId xmlns:a16="http://schemas.microsoft.com/office/drawing/2014/main" id="{5C0075ED-C567-4784-9E43-B86220CE1230}"/>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6654800" y="3587750"/>
            <a:ext cx="4995863" cy="2698750"/>
          </a:xfrm>
        </p:spPr>
      </p:pic>
    </p:spTree>
    <p:extLst>
      <p:ext uri="{BB962C8B-B14F-4D97-AF65-F5344CB8AC3E}">
        <p14:creationId xmlns:p14="http://schemas.microsoft.com/office/powerpoint/2010/main" val="811730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3356082" y="249921"/>
            <a:ext cx="5787918" cy="762343"/>
          </a:xfrm>
        </p:spPr>
        <p:txBody>
          <a:bodyPr/>
          <a:lstStyle/>
          <a:p>
            <a:r>
              <a:rPr lang="en-US" dirty="0"/>
              <a:t>Teaching Geometry -  GeT SLO’s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989400" y="1210236"/>
            <a:ext cx="10521282" cy="4635500"/>
          </a:xfrm>
        </p:spPr>
        <p:txBody>
          <a:bodyPr vert="horz" lIns="91440" tIns="45720" rIns="91440" bIns="45720" rtlCol="0" anchor="t">
            <a:normAutofit lnSpcReduction="10000"/>
          </a:bodyPr>
          <a:lstStyle/>
          <a:p>
            <a:pPr algn="ctr"/>
            <a:r>
              <a:rPr lang="en-US" b="1" dirty="0"/>
              <a:t>GeT: A Pencil  </a:t>
            </a:r>
            <a:br>
              <a:rPr lang="en-US" b="1" dirty="0"/>
            </a:br>
            <a:r>
              <a:rPr lang="en-US" b="1" dirty="0">
                <a:hlinkClick r:id="rId2"/>
              </a:rPr>
              <a:t>https://getapencil.org/</a:t>
            </a:r>
            <a:endParaRPr lang="en-US" b="1" dirty="0"/>
          </a:p>
          <a:p>
            <a:r>
              <a:rPr lang="en-US" b="1" dirty="0"/>
              <a:t>an inter-institutional faculty online learning community of</a:t>
            </a:r>
          </a:p>
          <a:p>
            <a:r>
              <a:rPr lang="en-US" b="1" dirty="0"/>
              <a:t>instructors of geometry courses for teachers</a:t>
            </a:r>
          </a:p>
          <a:p>
            <a:r>
              <a:rPr lang="en-US" dirty="0"/>
              <a:t>GeT members share the interest of </a:t>
            </a:r>
            <a:r>
              <a:rPr lang="en-US" b="1" dirty="0"/>
              <a:t>improving the geometric preparation of secondary school teachers through stewarding the college geometry courses that future teachers take.</a:t>
            </a:r>
            <a:r>
              <a:rPr lang="en-US" dirty="0"/>
              <a:t> The website disseminates their work to the public and seeks to engage fellow travelers. </a:t>
            </a:r>
            <a:endParaRPr lang="en-US" b="1" dirty="0"/>
          </a:p>
          <a:p>
            <a:r>
              <a:rPr lang="en-US" b="1" dirty="0">
                <a:hlinkClick r:id="rId3"/>
              </a:rPr>
              <a:t>10 Student Learning Objectives for Geometry for Teachers courses</a:t>
            </a:r>
            <a:endParaRPr lang="en-US" b="1" dirty="0"/>
          </a:p>
          <a:p>
            <a:endParaRPr lang="en-US" b="1" dirty="0"/>
          </a:p>
          <a:p>
            <a:endParaRPr lang="en-US" b="1" dirty="0"/>
          </a:p>
          <a:p>
            <a:endParaRPr lang="en-US" dirty="0"/>
          </a:p>
        </p:txBody>
      </p:sp>
    </p:spTree>
    <p:extLst>
      <p:ext uri="{BB962C8B-B14F-4D97-AF65-F5344CB8AC3E}">
        <p14:creationId xmlns:p14="http://schemas.microsoft.com/office/powerpoint/2010/main" val="3555248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3356082" y="249922"/>
            <a:ext cx="5787918" cy="762343"/>
          </a:xfrm>
        </p:spPr>
        <p:txBody>
          <a:bodyPr/>
          <a:lstStyle/>
          <a:p>
            <a:r>
              <a:rPr lang="en-US" dirty="0"/>
              <a:t>Teaching Geometry -  GeT SLO’s</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a:xfrm>
            <a:off x="989399" y="1012265"/>
            <a:ext cx="10213200" cy="695511"/>
          </a:xfrm>
        </p:spPr>
        <p:txBody>
          <a:bodyPr>
            <a:normAutofit fontScale="92500"/>
          </a:bodyPr>
          <a:lstStyle/>
          <a:p>
            <a:r>
              <a:rPr lang="en-US" b="1" dirty="0"/>
              <a:t>10 Student Learning Objectives for Geometry for Teachers courses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989400" y="1917640"/>
            <a:ext cx="10521282" cy="3928095"/>
          </a:xfrm>
        </p:spPr>
        <p:txBody>
          <a:bodyPr vert="horz" lIns="91440" tIns="45720" rIns="91440" bIns="45720" rtlCol="0" anchor="t">
            <a:normAutofit/>
          </a:bodyPr>
          <a:lstStyle/>
          <a:p>
            <a:r>
              <a:rPr lang="en-US" b="1" dirty="0"/>
              <a:t>SLO 1: Derive and explain geometric arguments and proofs.</a:t>
            </a:r>
          </a:p>
          <a:p>
            <a:r>
              <a:rPr lang="en-US" b="1" dirty="0"/>
              <a:t>SLO 2: Evaluate geometric arguments and approaches to solving problems.</a:t>
            </a:r>
          </a:p>
          <a:p>
            <a:r>
              <a:rPr lang="en-US" b="1" dirty="0"/>
              <a:t>SLO 3: Understand the ideas underlying current secondary geometry content standards and use them to inform their own teaching.</a:t>
            </a:r>
          </a:p>
          <a:p>
            <a:r>
              <a:rPr lang="en-US" b="1" dirty="0"/>
              <a:t>*SLO 4</a:t>
            </a:r>
            <a:r>
              <a:rPr lang="en-US" b="1" u="sng" dirty="0"/>
              <a:t>: Understand the relationships between axioms, theorems, and different geometric models in which they hold.</a:t>
            </a:r>
          </a:p>
          <a:p>
            <a:r>
              <a:rPr lang="en-US" b="1" dirty="0"/>
              <a:t>*SLO 5: Understand the role of definitions in mathematical discourse.</a:t>
            </a:r>
          </a:p>
          <a:p>
            <a:endParaRPr lang="en-US" b="1" dirty="0"/>
          </a:p>
          <a:p>
            <a:endParaRPr lang="en-US"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a:xfrm>
            <a:off x="2754312" y="6357600"/>
            <a:ext cx="6683376" cy="460800"/>
          </a:xfrm>
        </p:spPr>
        <p:txBody>
          <a:bodyPr/>
          <a:lstStyle/>
          <a:p>
            <a:r>
              <a:rPr lang="en-US"/>
              <a:t>* Indicates SLO may involve some philosophical discussion.</a:t>
            </a:r>
            <a:endParaRPr lang="en-US" dirty="0"/>
          </a:p>
        </p:txBody>
      </p:sp>
    </p:spTree>
    <p:extLst>
      <p:ext uri="{BB962C8B-B14F-4D97-AF65-F5344CB8AC3E}">
        <p14:creationId xmlns:p14="http://schemas.microsoft.com/office/powerpoint/2010/main" val="2403485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3202040" y="203853"/>
            <a:ext cx="5787918" cy="762343"/>
          </a:xfrm>
        </p:spPr>
        <p:txBody>
          <a:bodyPr/>
          <a:lstStyle/>
          <a:p>
            <a:r>
              <a:rPr lang="en-US" dirty="0"/>
              <a:t>Teaching Geometry -  GeT SLO’s</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a:xfrm>
            <a:off x="1143441" y="1235237"/>
            <a:ext cx="10213200" cy="485647"/>
          </a:xfrm>
        </p:spPr>
        <p:txBody>
          <a:bodyPr>
            <a:normAutofit fontScale="92500"/>
          </a:bodyPr>
          <a:lstStyle/>
          <a:p>
            <a:r>
              <a:rPr lang="en-US" b="1" dirty="0"/>
              <a:t>10 Student Learning Objectives for Geometry for Teachers courses</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989400" y="1917640"/>
            <a:ext cx="10521282" cy="4736507"/>
          </a:xfrm>
        </p:spPr>
        <p:txBody>
          <a:bodyPr vert="horz" lIns="91440" tIns="45720" rIns="91440" bIns="45720" rtlCol="0" anchor="t">
            <a:normAutofit fontScale="55000" lnSpcReduction="20000"/>
          </a:bodyPr>
          <a:lstStyle/>
          <a:p>
            <a:r>
              <a:rPr lang="en-US" sz="3400" b="1" dirty="0"/>
              <a:t>SLO 6: Effectively use technologies to explore geometry and develop understanding of geometric relationships.</a:t>
            </a:r>
          </a:p>
          <a:p>
            <a:r>
              <a:rPr lang="en-US" sz="3400" b="1" dirty="0"/>
              <a:t>*SLO 7: Demonstrate knowledge of Euclidean geometry, including the history and basics of Euclid’s </a:t>
            </a:r>
            <a:r>
              <a:rPr lang="en-US" sz="3400" b="1" i="1" dirty="0"/>
              <a:t>Elements</a:t>
            </a:r>
            <a:r>
              <a:rPr lang="en-US" sz="3400" b="1" dirty="0"/>
              <a:t> and its influence on math as a discipline</a:t>
            </a:r>
            <a:r>
              <a:rPr lang="en-US" sz="3400" b="1" i="1" dirty="0"/>
              <a:t>.</a:t>
            </a:r>
            <a:endParaRPr lang="en-US" sz="3400" b="1" dirty="0"/>
          </a:p>
          <a:p>
            <a:r>
              <a:rPr lang="en-US" sz="3400" b="1" dirty="0"/>
              <a:t>SLO 8: Be able to carry out basic Euclidean constructions and justify their correctness.</a:t>
            </a:r>
          </a:p>
          <a:p>
            <a:r>
              <a:rPr lang="en-US" sz="3400" b="1" dirty="0"/>
              <a:t>*SLO 9: </a:t>
            </a:r>
            <a:r>
              <a:rPr lang="en-US" sz="3400" b="1" u="sng" dirty="0"/>
              <a:t>Compare Euclidean geometry to other geometries such as hyperbolic or spherical geometry.</a:t>
            </a:r>
          </a:p>
          <a:p>
            <a:r>
              <a:rPr lang="en-US" sz="3400" b="1" dirty="0"/>
              <a:t>*SLO 10: </a:t>
            </a:r>
            <a:r>
              <a:rPr lang="en-US" sz="3400" b="1" u="sng" dirty="0"/>
              <a:t>Use transformations to explore definitions and theorems about congruence, similarity, and symmetry</a:t>
            </a:r>
          </a:p>
          <a:p>
            <a:endParaRPr lang="en-US" b="1" dirty="0"/>
          </a:p>
          <a:p>
            <a:endParaRPr lang="en-US"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a:xfrm>
            <a:off x="2754312" y="6357600"/>
            <a:ext cx="6683376" cy="460800"/>
          </a:xfrm>
        </p:spPr>
        <p:txBody>
          <a:bodyPr/>
          <a:lstStyle/>
          <a:p>
            <a:r>
              <a:rPr lang="en-US"/>
              <a:t>* Indicates SLO may involve some philosophical discussion.</a:t>
            </a:r>
            <a:endParaRPr lang="en-US" dirty="0"/>
          </a:p>
        </p:txBody>
      </p:sp>
    </p:spTree>
    <p:extLst>
      <p:ext uri="{BB962C8B-B14F-4D97-AF65-F5344CB8AC3E}">
        <p14:creationId xmlns:p14="http://schemas.microsoft.com/office/powerpoint/2010/main" val="284311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C4CBA-A694-4194-9EFE-531CECCA5909}"/>
              </a:ext>
            </a:extLst>
          </p:cNvPr>
          <p:cNvSpPr>
            <a:spLocks noGrp="1"/>
          </p:cNvSpPr>
          <p:nvPr>
            <p:ph type="title"/>
          </p:nvPr>
        </p:nvSpPr>
        <p:spPr>
          <a:xfrm>
            <a:off x="2083434" y="459741"/>
            <a:ext cx="8025130" cy="1354217"/>
          </a:xfrm>
        </p:spPr>
        <p:txBody>
          <a:bodyPr/>
          <a:lstStyle/>
          <a:p>
            <a:pPr algn="ctr"/>
            <a:r>
              <a:rPr lang="en-US" dirty="0"/>
              <a:t>Technology</a:t>
            </a:r>
            <a:br>
              <a:rPr lang="en-US" dirty="0"/>
            </a:br>
            <a:r>
              <a:rPr lang="en-US" dirty="0"/>
              <a:t>20</a:t>
            </a:r>
            <a:r>
              <a:rPr lang="en-US" baseline="30000" dirty="0"/>
              <a:t>th</a:t>
            </a:r>
            <a:r>
              <a:rPr lang="en-US" dirty="0"/>
              <a:t> Century Choices</a:t>
            </a:r>
          </a:p>
        </p:txBody>
      </p:sp>
      <p:sp>
        <p:nvSpPr>
          <p:cNvPr id="3" name="Text Placeholder 2">
            <a:extLst>
              <a:ext uri="{FF2B5EF4-FFF2-40B4-BE49-F238E27FC236}">
                <a16:creationId xmlns:a16="http://schemas.microsoft.com/office/drawing/2014/main" id="{35CB9B3D-7984-4C1A-8276-7B86CA9B4488}"/>
              </a:ext>
            </a:extLst>
          </p:cNvPr>
          <p:cNvSpPr>
            <a:spLocks noGrp="1"/>
          </p:cNvSpPr>
          <p:nvPr>
            <p:ph type="body" idx="1"/>
          </p:nvPr>
        </p:nvSpPr>
        <p:spPr>
          <a:xfrm>
            <a:off x="2647950" y="2133601"/>
            <a:ext cx="6896100" cy="4555093"/>
          </a:xfrm>
        </p:spPr>
        <p:txBody>
          <a:bodyPr>
            <a:normAutofit fontScale="77500" lnSpcReduction="20000"/>
          </a:bodyPr>
          <a:lstStyle/>
          <a:p>
            <a:r>
              <a:rPr lang="en-US" sz="2400" dirty="0"/>
              <a:t>Practical computation using technology sets the tone for geometry [and arithmetic]:</a:t>
            </a:r>
          </a:p>
          <a:p>
            <a:r>
              <a:rPr lang="en-US" sz="2400" b="1" dirty="0" err="1"/>
              <a:t>I.</a:t>
            </a:r>
            <a:r>
              <a:rPr lang="en-US" sz="2400" b="1" u="sng" dirty="0" err="1"/>
              <a:t>Foundations</a:t>
            </a:r>
            <a:r>
              <a:rPr lang="en-US" sz="2400" b="1" dirty="0"/>
              <a:t>.</a:t>
            </a:r>
          </a:p>
          <a:p>
            <a:r>
              <a:rPr lang="en-US" sz="2400" u="sng" dirty="0"/>
              <a:t>Definitions and Axioms </a:t>
            </a:r>
            <a:r>
              <a:rPr lang="en-US" sz="2400" dirty="0"/>
              <a:t>that identify the essence of objects by forms without reference to interpretations. (Formal symbolic logic as underlying language?) </a:t>
            </a:r>
          </a:p>
          <a:p>
            <a:r>
              <a:rPr lang="en-US" sz="2400" b="1" dirty="0" err="1"/>
              <a:t>II.The</a:t>
            </a:r>
            <a:r>
              <a:rPr lang="en-US" sz="2400" b="1" dirty="0"/>
              <a:t> Web.</a:t>
            </a:r>
          </a:p>
          <a:p>
            <a:r>
              <a:rPr lang="en-US" sz="2400" dirty="0"/>
              <a:t>Propositions/theorems using quantification and logical connections that are proven based on formal logic and foundations set up in I. </a:t>
            </a:r>
          </a:p>
          <a:p>
            <a:endParaRPr lang="en-US" dirty="0"/>
          </a:p>
        </p:txBody>
      </p:sp>
    </p:spTree>
    <p:extLst>
      <p:ext uri="{BB962C8B-B14F-4D97-AF65-F5344CB8AC3E}">
        <p14:creationId xmlns:p14="http://schemas.microsoft.com/office/powerpoint/2010/main" val="3382433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82660" y="916595"/>
            <a:ext cx="6426679" cy="505267"/>
          </a:xfrm>
          <a:prstGeom prst="rect">
            <a:avLst/>
          </a:prstGeom>
        </p:spPr>
        <p:txBody>
          <a:bodyPr vert="horz" wrap="square" lIns="0" tIns="12700" rIns="0" bIns="0" rtlCol="0" anchor="b" anchorCtr="0">
            <a:spAutoFit/>
          </a:bodyPr>
          <a:lstStyle/>
          <a:p>
            <a:pPr marL="1917064" marR="5080" indent="-817880" algn="ctr">
              <a:spcBef>
                <a:spcPts val="100"/>
              </a:spcBef>
            </a:pPr>
            <a:r>
              <a:rPr spc="-5" dirty="0"/>
              <a:t>Serenity</a:t>
            </a:r>
            <a:r>
              <a:rPr spc="-35" dirty="0"/>
              <a:t> </a:t>
            </a:r>
            <a:r>
              <a:rPr dirty="0"/>
              <a:t>for</a:t>
            </a:r>
            <a:r>
              <a:rPr spc="-50" dirty="0"/>
              <a:t> </a:t>
            </a:r>
            <a:r>
              <a:rPr dirty="0"/>
              <a:t>Working </a:t>
            </a:r>
            <a:r>
              <a:rPr spc="-1895" dirty="0"/>
              <a:t> </a:t>
            </a:r>
            <a:r>
              <a:rPr lang="en-US" dirty="0"/>
              <a:t>Geometers</a:t>
            </a:r>
            <a:endParaRPr dirty="0"/>
          </a:p>
        </p:txBody>
      </p:sp>
      <p:sp>
        <p:nvSpPr>
          <p:cNvPr id="3" name="object 3"/>
          <p:cNvSpPr txBox="1"/>
          <p:nvPr/>
        </p:nvSpPr>
        <p:spPr>
          <a:xfrm>
            <a:off x="2673350" y="3425190"/>
            <a:ext cx="6845300" cy="999490"/>
          </a:xfrm>
          <a:prstGeom prst="rect">
            <a:avLst/>
          </a:prstGeom>
        </p:spPr>
        <p:txBody>
          <a:bodyPr vert="horz" wrap="square" lIns="0" tIns="12700" rIns="0" bIns="0" rtlCol="0">
            <a:spAutoFit/>
          </a:bodyPr>
          <a:lstStyle/>
          <a:p>
            <a:pPr marL="241300" marR="5080" indent="-241300">
              <a:spcBef>
                <a:spcPts val="100"/>
              </a:spcBef>
              <a:buSzPct val="71875"/>
              <a:buFont typeface="Wingdings"/>
              <a:buChar char=""/>
              <a:tabLst>
                <a:tab pos="241300" algn="l"/>
              </a:tabLst>
            </a:pPr>
            <a:r>
              <a:rPr sz="3200" spc="-5" dirty="0">
                <a:latin typeface="Comic Sans MS"/>
                <a:cs typeface="Comic Sans MS"/>
              </a:rPr>
              <a:t>Serenity </a:t>
            </a:r>
            <a:r>
              <a:rPr sz="3200" dirty="0">
                <a:latin typeface="Comic Sans MS"/>
                <a:cs typeface="Comic Sans MS"/>
              </a:rPr>
              <a:t>to accept what </a:t>
            </a:r>
            <a:r>
              <a:rPr sz="3200" spc="5" dirty="0">
                <a:latin typeface="Comic Sans MS"/>
                <a:cs typeface="Comic Sans MS"/>
              </a:rPr>
              <a:t>we </a:t>
            </a:r>
            <a:r>
              <a:rPr sz="3200" dirty="0">
                <a:latin typeface="Comic Sans MS"/>
                <a:cs typeface="Comic Sans MS"/>
              </a:rPr>
              <a:t>cannot </a:t>
            </a:r>
            <a:r>
              <a:rPr sz="3200" spc="-944" dirty="0">
                <a:latin typeface="Comic Sans MS"/>
                <a:cs typeface="Comic Sans MS"/>
              </a:rPr>
              <a:t> </a:t>
            </a:r>
            <a:r>
              <a:rPr sz="3200" dirty="0">
                <a:latin typeface="Comic Sans MS"/>
                <a:cs typeface="Comic Sans MS"/>
              </a:rPr>
              <a:t>change.</a:t>
            </a:r>
            <a:endParaRPr sz="3200">
              <a:latin typeface="Comic Sans MS"/>
              <a:cs typeface="Comic Sans MS"/>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body" idx="1"/>
          </p:nvPr>
        </p:nvSpPr>
        <p:spPr>
          <a:xfrm>
            <a:off x="2513400" y="1685926"/>
            <a:ext cx="10213200" cy="1397819"/>
          </a:xfrm>
          <a:prstGeom prst="rect">
            <a:avLst/>
          </a:prstGeom>
        </p:spPr>
        <p:txBody>
          <a:bodyPr vert="horz" wrap="square" lIns="0" tIns="307340" rIns="0" bIns="0" rtlCol="0">
            <a:spAutoFit/>
          </a:bodyPr>
          <a:lstStyle/>
          <a:p>
            <a:pPr marL="266700" marR="30480" indent="-266700">
              <a:lnSpc>
                <a:spcPct val="100000"/>
              </a:lnSpc>
              <a:spcBef>
                <a:spcPts val="100"/>
              </a:spcBef>
              <a:buSzPct val="71875"/>
              <a:buFont typeface="Wingdings"/>
              <a:buChar char=""/>
              <a:tabLst>
                <a:tab pos="266700" algn="l"/>
              </a:tabLst>
            </a:pPr>
            <a:r>
              <a:rPr sz="3200" spc="-5" dirty="0"/>
              <a:t>Serenity </a:t>
            </a:r>
            <a:r>
              <a:rPr sz="3200" dirty="0"/>
              <a:t>to accept what </a:t>
            </a:r>
            <a:r>
              <a:rPr sz="3200" spc="5" dirty="0"/>
              <a:t>we </a:t>
            </a:r>
            <a:r>
              <a:rPr sz="3200" dirty="0"/>
              <a:t>cannot </a:t>
            </a:r>
            <a:r>
              <a:rPr sz="3200" spc="-944" dirty="0"/>
              <a:t> </a:t>
            </a:r>
            <a:r>
              <a:rPr sz="3200" dirty="0"/>
              <a:t>change.</a:t>
            </a:r>
          </a:p>
          <a:p>
            <a:pPr marL="353695" lvl="1" indent="-228600">
              <a:lnSpc>
                <a:spcPct val="100000"/>
              </a:lnSpc>
              <a:spcBef>
                <a:spcPts val="790"/>
              </a:spcBef>
              <a:buSzPct val="71875"/>
              <a:buFont typeface="Wingdings"/>
              <a:buChar char=""/>
              <a:tabLst>
                <a:tab pos="354330" algn="l"/>
              </a:tabLst>
            </a:pPr>
            <a:r>
              <a:rPr sz="3200" b="1" spc="-5" dirty="0">
                <a:latin typeface="Comic Sans MS"/>
                <a:cs typeface="Comic Sans MS"/>
              </a:rPr>
              <a:t>Courage</a:t>
            </a:r>
            <a:r>
              <a:rPr sz="3200" b="1" spc="-15" dirty="0">
                <a:latin typeface="Comic Sans MS"/>
                <a:cs typeface="Comic Sans MS"/>
              </a:rPr>
              <a:t> </a:t>
            </a:r>
            <a:r>
              <a:rPr sz="3200" b="1" dirty="0">
                <a:latin typeface="Comic Sans MS"/>
                <a:cs typeface="Comic Sans MS"/>
              </a:rPr>
              <a:t>to</a:t>
            </a:r>
            <a:r>
              <a:rPr sz="3200" b="1" spc="-5" dirty="0">
                <a:latin typeface="Comic Sans MS"/>
                <a:cs typeface="Comic Sans MS"/>
              </a:rPr>
              <a:t> </a:t>
            </a:r>
            <a:r>
              <a:rPr sz="3200" b="1" dirty="0">
                <a:latin typeface="Comic Sans MS"/>
                <a:cs typeface="Comic Sans MS"/>
              </a:rPr>
              <a:t>change</a:t>
            </a:r>
            <a:r>
              <a:rPr sz="3200" b="1" spc="-10" dirty="0">
                <a:latin typeface="Comic Sans MS"/>
                <a:cs typeface="Comic Sans MS"/>
              </a:rPr>
              <a:t> </a:t>
            </a:r>
            <a:r>
              <a:rPr sz="3200" b="1" spc="-5" dirty="0">
                <a:latin typeface="Comic Sans MS"/>
                <a:cs typeface="Comic Sans MS"/>
              </a:rPr>
              <a:t>what</a:t>
            </a:r>
            <a:r>
              <a:rPr sz="3200" b="1" spc="-15" dirty="0">
                <a:latin typeface="Comic Sans MS"/>
                <a:cs typeface="Comic Sans MS"/>
              </a:rPr>
              <a:t> </a:t>
            </a:r>
            <a:r>
              <a:rPr sz="3200" b="1" spc="5" dirty="0">
                <a:latin typeface="Comic Sans MS"/>
                <a:cs typeface="Comic Sans MS"/>
              </a:rPr>
              <a:t>we</a:t>
            </a:r>
            <a:r>
              <a:rPr sz="3200" b="1" spc="-10" dirty="0">
                <a:latin typeface="Comic Sans MS"/>
                <a:cs typeface="Comic Sans MS"/>
              </a:rPr>
              <a:t> </a:t>
            </a:r>
            <a:r>
              <a:rPr sz="3200" b="1" dirty="0">
                <a:latin typeface="Comic Sans MS"/>
                <a:cs typeface="Comic Sans MS"/>
              </a:rPr>
              <a:t>can.</a:t>
            </a:r>
            <a:endParaRPr sz="3200" dirty="0">
              <a:latin typeface="Comic Sans MS"/>
              <a:cs typeface="Comic Sans MS"/>
            </a:endParaRPr>
          </a:p>
        </p:txBody>
      </p:sp>
      <p:sp>
        <p:nvSpPr>
          <p:cNvPr id="4" name="object 2">
            <a:extLst>
              <a:ext uri="{FF2B5EF4-FFF2-40B4-BE49-F238E27FC236}">
                <a16:creationId xmlns:a16="http://schemas.microsoft.com/office/drawing/2014/main" id="{110C60D2-6B91-8E56-F4DF-941ADC12BB03}"/>
              </a:ext>
            </a:extLst>
          </p:cNvPr>
          <p:cNvSpPr txBox="1">
            <a:spLocks/>
          </p:cNvSpPr>
          <p:nvPr/>
        </p:nvSpPr>
        <p:spPr>
          <a:xfrm>
            <a:off x="2882660" y="916595"/>
            <a:ext cx="6426679" cy="505267"/>
          </a:xfrm>
          <a:prstGeom prst="rect">
            <a:avLst/>
          </a:prstGeom>
        </p:spPr>
        <p:txBody>
          <a:bodyPr vert="horz" wrap="square" lIns="0" tIns="12700" rIns="0" bIns="0" rtlCol="0" anchor="b" anchorCtr="0">
            <a:sp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marL="1917064" marR="5080" indent="-817880" algn="ctr">
              <a:spcBef>
                <a:spcPts val="100"/>
              </a:spcBef>
            </a:pPr>
            <a:r>
              <a:rPr lang="en-US" spc="-5" dirty="0"/>
              <a:t>Serenity</a:t>
            </a:r>
            <a:r>
              <a:rPr lang="en-US" spc="-35" dirty="0"/>
              <a:t> </a:t>
            </a:r>
            <a:r>
              <a:rPr lang="en-US" dirty="0"/>
              <a:t>for</a:t>
            </a:r>
            <a:r>
              <a:rPr lang="en-US" spc="-50" dirty="0"/>
              <a:t> </a:t>
            </a:r>
            <a:r>
              <a:rPr lang="en-US" dirty="0"/>
              <a:t>Working </a:t>
            </a:r>
            <a:r>
              <a:rPr lang="en-US" spc="-1895" dirty="0"/>
              <a:t> </a:t>
            </a:r>
            <a:r>
              <a:rPr lang="en-US" dirty="0"/>
              <a:t>Geometers</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1662" y="1002859"/>
            <a:ext cx="6328675" cy="505267"/>
          </a:xfrm>
          <a:prstGeom prst="rect">
            <a:avLst/>
          </a:prstGeom>
        </p:spPr>
        <p:txBody>
          <a:bodyPr vert="horz" wrap="square" lIns="0" tIns="12700" rIns="0" bIns="0" rtlCol="0" anchor="b" anchorCtr="0">
            <a:spAutoFit/>
          </a:bodyPr>
          <a:lstStyle/>
          <a:p>
            <a:pPr marL="1917064" marR="5080" indent="-817880" algn="ctr">
              <a:spcBef>
                <a:spcPts val="100"/>
              </a:spcBef>
            </a:pPr>
            <a:r>
              <a:rPr spc="-5" dirty="0"/>
              <a:t>Serenity</a:t>
            </a:r>
            <a:r>
              <a:rPr spc="-35" dirty="0"/>
              <a:t> </a:t>
            </a:r>
            <a:r>
              <a:rPr dirty="0"/>
              <a:t>for</a:t>
            </a:r>
            <a:r>
              <a:rPr spc="-50" dirty="0"/>
              <a:t> </a:t>
            </a:r>
            <a:r>
              <a:rPr dirty="0"/>
              <a:t>Working </a:t>
            </a:r>
            <a:r>
              <a:rPr spc="-1895" dirty="0"/>
              <a:t> </a:t>
            </a:r>
            <a:r>
              <a:rPr lang="en-US" dirty="0"/>
              <a:t>Geometers</a:t>
            </a:r>
            <a:endParaRPr dirty="0"/>
          </a:p>
        </p:txBody>
      </p:sp>
      <p:sp>
        <p:nvSpPr>
          <p:cNvPr id="3" name="object 3"/>
          <p:cNvSpPr txBox="1">
            <a:spLocks noGrp="1"/>
          </p:cNvSpPr>
          <p:nvPr>
            <p:ph type="body" idx="1"/>
          </p:nvPr>
        </p:nvSpPr>
        <p:spPr>
          <a:xfrm>
            <a:off x="2513400" y="1685925"/>
            <a:ext cx="10213200" cy="1695336"/>
          </a:xfrm>
          <a:prstGeom prst="rect">
            <a:avLst/>
          </a:prstGeom>
        </p:spPr>
        <p:txBody>
          <a:bodyPr vert="horz" wrap="square" lIns="0" tIns="12700" rIns="0" bIns="0" rtlCol="0">
            <a:spAutoFit/>
          </a:bodyPr>
          <a:lstStyle/>
          <a:p>
            <a:pPr marL="266700" marR="30480" indent="-266700">
              <a:lnSpc>
                <a:spcPct val="100000"/>
              </a:lnSpc>
              <a:spcBef>
                <a:spcPts val="100"/>
              </a:spcBef>
              <a:buSzPct val="71875"/>
              <a:buFont typeface="Wingdings"/>
              <a:buChar char=""/>
              <a:tabLst>
                <a:tab pos="266700" algn="l"/>
              </a:tabLst>
            </a:pPr>
            <a:r>
              <a:rPr sz="3200" spc="-5" dirty="0"/>
              <a:t>Serenity </a:t>
            </a:r>
            <a:r>
              <a:rPr sz="3200" dirty="0"/>
              <a:t>to accept what </a:t>
            </a:r>
            <a:r>
              <a:rPr sz="3200" spc="5" dirty="0"/>
              <a:t>we </a:t>
            </a:r>
            <a:r>
              <a:rPr sz="3200" dirty="0"/>
              <a:t>cannot </a:t>
            </a:r>
            <a:r>
              <a:rPr sz="3200" spc="-944" dirty="0"/>
              <a:t> </a:t>
            </a:r>
            <a:r>
              <a:rPr sz="3200" dirty="0"/>
              <a:t>change.</a:t>
            </a:r>
            <a:endParaRPr sz="3200"/>
          </a:p>
          <a:p>
            <a:pPr marL="572135" lvl="1" indent="-229235">
              <a:lnSpc>
                <a:spcPct val="100000"/>
              </a:lnSpc>
              <a:spcBef>
                <a:spcPts val="790"/>
              </a:spcBef>
              <a:buSzPct val="71875"/>
              <a:buFont typeface="Wingdings"/>
              <a:buChar char=""/>
              <a:tabLst>
                <a:tab pos="572770" algn="l"/>
              </a:tabLst>
            </a:pPr>
            <a:r>
              <a:rPr sz="3200" spc="-5" dirty="0">
                <a:latin typeface="Comic Sans MS"/>
                <a:cs typeface="Comic Sans MS"/>
              </a:rPr>
              <a:t>Courage</a:t>
            </a:r>
            <a:r>
              <a:rPr sz="3200" spc="-10" dirty="0">
                <a:latin typeface="Comic Sans MS"/>
                <a:cs typeface="Comic Sans MS"/>
              </a:rPr>
              <a:t> </a:t>
            </a:r>
            <a:r>
              <a:rPr sz="3200" spc="5" dirty="0">
                <a:latin typeface="Comic Sans MS"/>
                <a:cs typeface="Comic Sans MS"/>
              </a:rPr>
              <a:t>to</a:t>
            </a:r>
            <a:r>
              <a:rPr sz="3200" spc="-15" dirty="0">
                <a:latin typeface="Comic Sans MS"/>
                <a:cs typeface="Comic Sans MS"/>
              </a:rPr>
              <a:t> </a:t>
            </a:r>
            <a:r>
              <a:rPr sz="3200" dirty="0">
                <a:latin typeface="Comic Sans MS"/>
                <a:cs typeface="Comic Sans MS"/>
              </a:rPr>
              <a:t>change</a:t>
            </a:r>
            <a:r>
              <a:rPr sz="3200" spc="-10" dirty="0">
                <a:latin typeface="Comic Sans MS"/>
                <a:cs typeface="Comic Sans MS"/>
              </a:rPr>
              <a:t> </a:t>
            </a:r>
            <a:r>
              <a:rPr sz="3200" dirty="0">
                <a:latin typeface="Comic Sans MS"/>
                <a:cs typeface="Comic Sans MS"/>
              </a:rPr>
              <a:t>what</a:t>
            </a:r>
            <a:r>
              <a:rPr sz="3200" spc="-5" dirty="0">
                <a:latin typeface="Comic Sans MS"/>
                <a:cs typeface="Comic Sans MS"/>
              </a:rPr>
              <a:t> we</a:t>
            </a:r>
            <a:r>
              <a:rPr sz="3200" dirty="0">
                <a:latin typeface="Comic Sans MS"/>
                <a:cs typeface="Comic Sans MS"/>
              </a:rPr>
              <a:t> can.</a:t>
            </a:r>
            <a:endParaRPr sz="3200">
              <a:latin typeface="Comic Sans MS"/>
              <a:cs typeface="Comic Sans MS"/>
            </a:endParaRPr>
          </a:p>
          <a:p>
            <a:pPr marL="342265" indent="-228600">
              <a:lnSpc>
                <a:spcPct val="100000"/>
              </a:lnSpc>
              <a:spcBef>
                <a:spcPts val="800"/>
              </a:spcBef>
              <a:buSzPct val="71875"/>
              <a:buFont typeface="Wingdings"/>
              <a:buChar char=""/>
              <a:tabLst>
                <a:tab pos="342900" algn="l"/>
              </a:tabLst>
            </a:pPr>
            <a:r>
              <a:rPr sz="3200" b="1" dirty="0">
                <a:latin typeface="Comic Sans MS"/>
                <a:cs typeface="Comic Sans MS"/>
              </a:rPr>
              <a:t>Wisdom</a:t>
            </a:r>
            <a:r>
              <a:rPr sz="3200" b="1" spc="-15" dirty="0">
                <a:latin typeface="Comic Sans MS"/>
                <a:cs typeface="Comic Sans MS"/>
              </a:rPr>
              <a:t> </a:t>
            </a:r>
            <a:r>
              <a:rPr sz="3200" b="1" dirty="0">
                <a:latin typeface="Comic Sans MS"/>
                <a:cs typeface="Comic Sans MS"/>
              </a:rPr>
              <a:t>to</a:t>
            </a:r>
            <a:r>
              <a:rPr sz="3200" b="1" spc="-15" dirty="0">
                <a:latin typeface="Comic Sans MS"/>
                <a:cs typeface="Comic Sans MS"/>
              </a:rPr>
              <a:t> </a:t>
            </a:r>
            <a:r>
              <a:rPr sz="3200" b="1" dirty="0">
                <a:latin typeface="Comic Sans MS"/>
                <a:cs typeface="Comic Sans MS"/>
              </a:rPr>
              <a:t>know</a:t>
            </a:r>
            <a:r>
              <a:rPr sz="3200" b="1" spc="-5" dirty="0">
                <a:latin typeface="Comic Sans MS"/>
                <a:cs typeface="Comic Sans MS"/>
              </a:rPr>
              <a:t> </a:t>
            </a:r>
            <a:r>
              <a:rPr sz="3200" b="1" dirty="0">
                <a:latin typeface="Comic Sans MS"/>
                <a:cs typeface="Comic Sans MS"/>
              </a:rPr>
              <a:t>the</a:t>
            </a:r>
            <a:r>
              <a:rPr sz="3200" b="1" spc="-10" dirty="0">
                <a:latin typeface="Comic Sans MS"/>
                <a:cs typeface="Comic Sans MS"/>
              </a:rPr>
              <a:t> </a:t>
            </a:r>
            <a:r>
              <a:rPr sz="3200" b="1" spc="-5" dirty="0">
                <a:latin typeface="Comic Sans MS"/>
                <a:cs typeface="Comic Sans MS"/>
              </a:rPr>
              <a:t>difference.</a:t>
            </a:r>
            <a:endParaRPr sz="3200">
              <a:latin typeface="Comic Sans MS"/>
              <a:cs typeface="Comic Sans MS"/>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6134" y="838958"/>
            <a:ext cx="8959732" cy="505267"/>
          </a:xfrm>
          <a:prstGeom prst="rect">
            <a:avLst/>
          </a:prstGeom>
        </p:spPr>
        <p:txBody>
          <a:bodyPr vert="horz" wrap="square" lIns="0" tIns="12700" rIns="0" bIns="0" rtlCol="0" anchor="b" anchorCtr="0">
            <a:spAutoFit/>
          </a:bodyPr>
          <a:lstStyle/>
          <a:p>
            <a:pPr marL="14604" marR="5080" indent="330200">
              <a:spcBef>
                <a:spcPts val="100"/>
              </a:spcBef>
            </a:pPr>
            <a:r>
              <a:rPr dirty="0"/>
              <a:t>“Philosophy </a:t>
            </a:r>
            <a:r>
              <a:rPr spc="-5" dirty="0"/>
              <a:t>of </a:t>
            </a:r>
            <a:r>
              <a:rPr dirty="0"/>
              <a:t>Acceptance” </a:t>
            </a:r>
            <a:r>
              <a:rPr spc="5" dirty="0"/>
              <a:t> </a:t>
            </a:r>
            <a:r>
              <a:rPr dirty="0"/>
              <a:t>for</a:t>
            </a:r>
            <a:r>
              <a:rPr spc="-25" dirty="0"/>
              <a:t> </a:t>
            </a:r>
            <a:r>
              <a:rPr dirty="0"/>
              <a:t>a</a:t>
            </a:r>
            <a:r>
              <a:rPr spc="-15" dirty="0"/>
              <a:t> </a:t>
            </a:r>
            <a:r>
              <a:rPr spc="-5" dirty="0"/>
              <a:t>Working</a:t>
            </a:r>
            <a:r>
              <a:rPr spc="-10" dirty="0"/>
              <a:t> </a:t>
            </a:r>
            <a:r>
              <a:rPr lang="en-US" dirty="0"/>
              <a:t>Geometer</a:t>
            </a:r>
            <a:endParaRPr dirty="0"/>
          </a:p>
        </p:txBody>
      </p:sp>
      <p:sp>
        <p:nvSpPr>
          <p:cNvPr id="3" name="object 3"/>
          <p:cNvSpPr txBox="1"/>
          <p:nvPr/>
        </p:nvSpPr>
        <p:spPr>
          <a:xfrm>
            <a:off x="2749550" y="3667759"/>
            <a:ext cx="6694170" cy="513080"/>
          </a:xfrm>
          <a:prstGeom prst="rect">
            <a:avLst/>
          </a:prstGeom>
        </p:spPr>
        <p:txBody>
          <a:bodyPr vert="horz" wrap="square" lIns="0" tIns="12700" rIns="0" bIns="0" rtlCol="0">
            <a:spAutoFit/>
          </a:bodyPr>
          <a:lstStyle/>
          <a:p>
            <a:pPr marL="240665" indent="-228600">
              <a:spcBef>
                <a:spcPts val="100"/>
              </a:spcBef>
              <a:buSzPct val="71875"/>
              <a:buFont typeface="Wingdings"/>
              <a:buChar char=""/>
              <a:tabLst>
                <a:tab pos="241300" algn="l"/>
              </a:tabLst>
            </a:pPr>
            <a:r>
              <a:rPr sz="3200" spc="-5" dirty="0">
                <a:latin typeface="Comic Sans MS"/>
                <a:cs typeface="Comic Sans MS"/>
              </a:rPr>
              <a:t>Some</a:t>
            </a:r>
            <a:r>
              <a:rPr sz="3200" spc="-30" dirty="0">
                <a:latin typeface="Comic Sans MS"/>
                <a:cs typeface="Comic Sans MS"/>
              </a:rPr>
              <a:t> </a:t>
            </a:r>
            <a:r>
              <a:rPr lang="en-US" sz="3200" dirty="0">
                <a:latin typeface="Comic Sans MS"/>
                <a:cs typeface="Comic Sans MS"/>
              </a:rPr>
              <a:t>geometri</a:t>
            </a:r>
            <a:r>
              <a:rPr sz="3200" dirty="0">
                <a:latin typeface="Comic Sans MS"/>
                <a:cs typeface="Comic Sans MS"/>
              </a:rPr>
              <a:t>cal</a:t>
            </a:r>
            <a:r>
              <a:rPr sz="3200" spc="-15" dirty="0">
                <a:latin typeface="Comic Sans MS"/>
                <a:cs typeface="Comic Sans MS"/>
              </a:rPr>
              <a:t> </a:t>
            </a:r>
            <a:r>
              <a:rPr sz="3200" spc="-5" dirty="0">
                <a:latin typeface="Comic Sans MS"/>
                <a:cs typeface="Comic Sans MS"/>
              </a:rPr>
              <a:t>objects</a:t>
            </a:r>
            <a:r>
              <a:rPr sz="3200" spc="-15" dirty="0">
                <a:latin typeface="Comic Sans MS"/>
                <a:cs typeface="Comic Sans MS"/>
              </a:rPr>
              <a:t> </a:t>
            </a:r>
            <a:r>
              <a:rPr sz="3200" dirty="0">
                <a:latin typeface="Comic Sans MS"/>
                <a:cs typeface="Comic Sans MS"/>
              </a:rPr>
              <a:t>exist.</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26857" y="916596"/>
            <a:ext cx="8938285" cy="505267"/>
          </a:xfrm>
          <a:prstGeom prst="rect">
            <a:avLst/>
          </a:prstGeom>
        </p:spPr>
        <p:txBody>
          <a:bodyPr vert="horz" wrap="square" lIns="0" tIns="12700" rIns="0" bIns="0" rtlCol="0" anchor="b" anchorCtr="0">
            <a:spAutoFit/>
          </a:bodyPr>
          <a:lstStyle/>
          <a:p>
            <a:pPr marL="14604" marR="5080" indent="330200">
              <a:spcBef>
                <a:spcPts val="100"/>
              </a:spcBef>
            </a:pPr>
            <a:r>
              <a:rPr dirty="0"/>
              <a:t>“Philosophy </a:t>
            </a:r>
            <a:r>
              <a:rPr spc="-5" dirty="0"/>
              <a:t>of </a:t>
            </a:r>
            <a:r>
              <a:rPr dirty="0"/>
              <a:t>Acceptance” </a:t>
            </a:r>
            <a:r>
              <a:rPr spc="5" dirty="0"/>
              <a:t> </a:t>
            </a:r>
            <a:r>
              <a:rPr dirty="0"/>
              <a:t>for</a:t>
            </a:r>
            <a:r>
              <a:rPr spc="-25" dirty="0"/>
              <a:t> </a:t>
            </a:r>
            <a:r>
              <a:rPr dirty="0"/>
              <a:t>a</a:t>
            </a:r>
            <a:r>
              <a:rPr spc="-15" dirty="0"/>
              <a:t> </a:t>
            </a:r>
            <a:r>
              <a:rPr spc="-5" dirty="0"/>
              <a:t>Working</a:t>
            </a:r>
            <a:r>
              <a:rPr spc="-10" dirty="0"/>
              <a:t> </a:t>
            </a:r>
            <a:r>
              <a:rPr lang="en-US" dirty="0"/>
              <a:t>Geometer</a:t>
            </a:r>
            <a:endParaRPr dirty="0"/>
          </a:p>
        </p:txBody>
      </p:sp>
      <p:sp>
        <p:nvSpPr>
          <p:cNvPr id="3" name="object 3"/>
          <p:cNvSpPr txBox="1"/>
          <p:nvPr/>
        </p:nvSpPr>
        <p:spPr>
          <a:xfrm>
            <a:off x="2406650" y="3030219"/>
            <a:ext cx="7378700" cy="1689100"/>
          </a:xfrm>
          <a:prstGeom prst="rect">
            <a:avLst/>
          </a:prstGeom>
        </p:spPr>
        <p:txBody>
          <a:bodyPr vert="horz" wrap="square" lIns="0" tIns="113030" rIns="0" bIns="0" rtlCol="0">
            <a:spAutoFit/>
          </a:bodyPr>
          <a:lstStyle/>
          <a:p>
            <a:pPr marL="583565" indent="-228600">
              <a:spcBef>
                <a:spcPts val="890"/>
              </a:spcBef>
              <a:buSzPct val="71875"/>
              <a:buFont typeface="Wingdings"/>
              <a:buChar char=""/>
              <a:tabLst>
                <a:tab pos="584200" algn="l"/>
              </a:tabLst>
            </a:pPr>
            <a:r>
              <a:rPr sz="3200" spc="-5" dirty="0">
                <a:latin typeface="Comic Sans MS"/>
                <a:cs typeface="Comic Sans MS"/>
              </a:rPr>
              <a:t>Some</a:t>
            </a:r>
            <a:r>
              <a:rPr sz="3200" spc="-25" dirty="0">
                <a:latin typeface="Comic Sans MS"/>
                <a:cs typeface="Comic Sans MS"/>
              </a:rPr>
              <a:t> </a:t>
            </a:r>
            <a:r>
              <a:rPr lang="en-US" sz="3200" dirty="0">
                <a:latin typeface="Comic Sans MS"/>
                <a:cs typeface="Comic Sans MS"/>
              </a:rPr>
              <a:t>geome</a:t>
            </a:r>
            <a:r>
              <a:rPr sz="3200" dirty="0">
                <a:latin typeface="Comic Sans MS"/>
                <a:cs typeface="Comic Sans MS"/>
              </a:rPr>
              <a:t>t</a:t>
            </a:r>
            <a:r>
              <a:rPr lang="en-US" sz="3200" dirty="0">
                <a:latin typeface="Comic Sans MS"/>
                <a:cs typeface="Comic Sans MS"/>
              </a:rPr>
              <a:t>r</a:t>
            </a:r>
            <a:r>
              <a:rPr sz="3200" dirty="0">
                <a:latin typeface="Comic Sans MS"/>
                <a:cs typeface="Comic Sans MS"/>
              </a:rPr>
              <a:t>ical</a:t>
            </a:r>
            <a:r>
              <a:rPr sz="3200" spc="-10" dirty="0">
                <a:latin typeface="Comic Sans MS"/>
                <a:cs typeface="Comic Sans MS"/>
              </a:rPr>
              <a:t> </a:t>
            </a:r>
            <a:r>
              <a:rPr sz="3200" spc="-5" dirty="0">
                <a:latin typeface="Comic Sans MS"/>
                <a:cs typeface="Comic Sans MS"/>
              </a:rPr>
              <a:t>objects</a:t>
            </a:r>
            <a:r>
              <a:rPr sz="3200" spc="-10" dirty="0">
                <a:latin typeface="Comic Sans MS"/>
                <a:cs typeface="Comic Sans MS"/>
              </a:rPr>
              <a:t> </a:t>
            </a:r>
            <a:r>
              <a:rPr sz="3200" dirty="0">
                <a:latin typeface="Comic Sans MS"/>
                <a:cs typeface="Comic Sans MS"/>
              </a:rPr>
              <a:t>exist.</a:t>
            </a:r>
          </a:p>
          <a:p>
            <a:pPr marL="266700" marR="30480" indent="-266700">
              <a:spcBef>
                <a:spcPts val="790"/>
              </a:spcBef>
              <a:buSzPct val="71875"/>
              <a:buFont typeface="Wingdings"/>
              <a:buChar char=""/>
              <a:tabLst>
                <a:tab pos="266700" algn="l"/>
              </a:tabLst>
            </a:pPr>
            <a:r>
              <a:rPr sz="3200" b="1" spc="-5" dirty="0">
                <a:latin typeface="Comic Sans MS"/>
                <a:cs typeface="Comic Sans MS"/>
              </a:rPr>
              <a:t>Ontological commitments</a:t>
            </a:r>
            <a:r>
              <a:rPr sz="3200" b="1" spc="5" dirty="0">
                <a:latin typeface="Comic Sans MS"/>
                <a:cs typeface="Comic Sans MS"/>
              </a:rPr>
              <a:t> </a:t>
            </a:r>
            <a:r>
              <a:rPr sz="3200" b="1" spc="-5" dirty="0">
                <a:latin typeface="Comic Sans MS"/>
                <a:cs typeface="Comic Sans MS"/>
              </a:rPr>
              <a:t>come</a:t>
            </a:r>
            <a:r>
              <a:rPr sz="3200" b="1" dirty="0">
                <a:latin typeface="Comic Sans MS"/>
                <a:cs typeface="Comic Sans MS"/>
              </a:rPr>
              <a:t> </a:t>
            </a:r>
            <a:r>
              <a:rPr sz="3200" b="1" spc="-5" dirty="0">
                <a:latin typeface="Comic Sans MS"/>
                <a:cs typeface="Comic Sans MS"/>
              </a:rPr>
              <a:t>from </a:t>
            </a:r>
            <a:r>
              <a:rPr sz="3200" b="1" spc="-1375" dirty="0">
                <a:latin typeface="Comic Sans MS"/>
                <a:cs typeface="Comic Sans MS"/>
              </a:rPr>
              <a:t> </a:t>
            </a:r>
            <a:r>
              <a:rPr sz="3200" b="1" spc="-5" dirty="0">
                <a:latin typeface="Comic Sans MS"/>
                <a:cs typeface="Comic Sans MS"/>
              </a:rPr>
              <a:t>personal</a:t>
            </a:r>
            <a:r>
              <a:rPr sz="3200" b="1" spc="-10" dirty="0">
                <a:latin typeface="Comic Sans MS"/>
                <a:cs typeface="Comic Sans MS"/>
              </a:rPr>
              <a:t> </a:t>
            </a:r>
            <a:r>
              <a:rPr sz="3200" b="1" dirty="0">
                <a:latin typeface="Comic Sans MS"/>
                <a:cs typeface="Comic Sans MS"/>
              </a:rPr>
              <a:t>and</a:t>
            </a:r>
            <a:r>
              <a:rPr sz="3200" b="1" spc="15" dirty="0">
                <a:latin typeface="Comic Sans MS"/>
                <a:cs typeface="Comic Sans MS"/>
              </a:rPr>
              <a:t> </a:t>
            </a:r>
            <a:r>
              <a:rPr sz="3200" b="1" spc="-5" dirty="0">
                <a:latin typeface="Comic Sans MS"/>
                <a:cs typeface="Comic Sans MS"/>
              </a:rPr>
              <a:t>common</a:t>
            </a:r>
            <a:r>
              <a:rPr sz="3200" b="1" dirty="0">
                <a:latin typeface="Comic Sans MS"/>
                <a:cs typeface="Comic Sans MS"/>
              </a:rPr>
              <a:t> </a:t>
            </a:r>
            <a:r>
              <a:rPr sz="3200" b="1" spc="-5" dirty="0">
                <a:latin typeface="Comic Sans MS"/>
                <a:cs typeface="Comic Sans MS"/>
              </a:rPr>
              <a:t>experiences.</a:t>
            </a:r>
            <a:endParaRPr sz="3200" dirty="0">
              <a:latin typeface="Comic Sans MS"/>
              <a:cs typeface="Comic Sans MS"/>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B7B1-AAD5-477C-B0BE-3DCF7D22F391}"/>
              </a:ext>
            </a:extLst>
          </p:cNvPr>
          <p:cNvSpPr>
            <a:spLocks noGrp="1"/>
          </p:cNvSpPr>
          <p:nvPr>
            <p:ph type="title"/>
          </p:nvPr>
        </p:nvSpPr>
        <p:spPr>
          <a:xfrm>
            <a:off x="3403917" y="762000"/>
            <a:ext cx="5384166" cy="677108"/>
          </a:xfrm>
        </p:spPr>
        <p:txBody>
          <a:bodyPr/>
          <a:lstStyle/>
          <a:p>
            <a:pPr algn="ctr"/>
            <a:r>
              <a:rPr lang="en-US" dirty="0"/>
              <a:t>Enter-Ep</a:t>
            </a:r>
            <a:r>
              <a:rPr lang="en-US" b="0" dirty="0"/>
              <a:t>i</a:t>
            </a:r>
            <a:r>
              <a:rPr lang="en-US" dirty="0"/>
              <a:t>stemology</a:t>
            </a:r>
          </a:p>
        </p:txBody>
      </p:sp>
      <p:sp>
        <p:nvSpPr>
          <p:cNvPr id="3" name="Text Placeholder 2">
            <a:extLst>
              <a:ext uri="{FF2B5EF4-FFF2-40B4-BE49-F238E27FC236}">
                <a16:creationId xmlns:a16="http://schemas.microsoft.com/office/drawing/2014/main" id="{FEBC0085-EFEF-4029-A673-0B7BAD88E574}"/>
              </a:ext>
            </a:extLst>
          </p:cNvPr>
          <p:cNvSpPr>
            <a:spLocks noGrp="1"/>
          </p:cNvSpPr>
          <p:nvPr>
            <p:ph type="body" idx="1"/>
          </p:nvPr>
        </p:nvSpPr>
        <p:spPr>
          <a:xfrm>
            <a:off x="2647950" y="2057400"/>
            <a:ext cx="6896100" cy="3447098"/>
          </a:xfrm>
        </p:spPr>
        <p:txBody>
          <a:bodyPr/>
          <a:lstStyle/>
          <a:p>
            <a:r>
              <a:rPr lang="en-US" dirty="0"/>
              <a:t>The theory of knowledge, especially with regard to its methods for ascertaining validity, and their scope. </a:t>
            </a:r>
          </a:p>
          <a:p>
            <a:r>
              <a:rPr lang="en-US" dirty="0"/>
              <a:t>Epistemology is the investigation of </a:t>
            </a:r>
            <a:r>
              <a:rPr lang="en-US" b="1" dirty="0"/>
              <a:t>what distinguishes justified belief from opinion.</a:t>
            </a:r>
          </a:p>
        </p:txBody>
      </p:sp>
    </p:spTree>
    <p:extLst>
      <p:ext uri="{BB962C8B-B14F-4D97-AF65-F5344CB8AC3E}">
        <p14:creationId xmlns:p14="http://schemas.microsoft.com/office/powerpoint/2010/main" val="71306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4167660" y="532161"/>
            <a:ext cx="3856679" cy="631903"/>
          </a:xfrm>
        </p:spPr>
        <p:txBody>
          <a:bodyPr wrap="square" anchor="b">
            <a:normAutofit/>
          </a:bodyPr>
          <a:lstStyle/>
          <a:p>
            <a:r>
              <a:rPr lang="en-US" b="1" dirty="0"/>
              <a:t>Disclaimer</a:t>
            </a:r>
          </a:p>
        </p:txBody>
      </p:sp>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a:xfrm>
            <a:off x="9982800" y="6357600"/>
            <a:ext cx="1760150" cy="460800"/>
          </a:xfrm>
        </p:spPr>
        <p:txBody>
          <a:bodyPr>
            <a:normAutofit/>
          </a:bodyPr>
          <a:lstStyle/>
          <a:p>
            <a:fld id="{D39607A7-8386-47DB-8578-DDEDD194E5D4}" type="slidenum">
              <a:rPr lang="en-US" smtClean="0"/>
              <a:pPr/>
              <a:t>3</a:t>
            </a:fld>
            <a:endParaRPr lang="en-US" dirty="0"/>
          </a:p>
        </p:txBody>
      </p:sp>
      <p:sp>
        <p:nvSpPr>
          <p:cNvPr id="7" name="object 3">
            <a:extLst>
              <a:ext uri="{FF2B5EF4-FFF2-40B4-BE49-F238E27FC236}">
                <a16:creationId xmlns:a16="http://schemas.microsoft.com/office/drawing/2014/main" id="{371E03DF-71B8-AB76-9B4C-2D0CDCF00822}"/>
              </a:ext>
            </a:extLst>
          </p:cNvPr>
          <p:cNvSpPr txBox="1"/>
          <p:nvPr/>
        </p:nvSpPr>
        <p:spPr>
          <a:xfrm>
            <a:off x="506320" y="1575163"/>
            <a:ext cx="11179358" cy="4629472"/>
          </a:xfrm>
          <a:prstGeom prst="rect">
            <a:avLst/>
          </a:prstGeom>
        </p:spPr>
        <p:txBody>
          <a:bodyPr vert="horz" wrap="square" lIns="0" tIns="12700" rIns="0" bIns="0" rtlCol="0">
            <a:spAutoFit/>
          </a:bodyPr>
          <a:lstStyle/>
          <a:p>
            <a:r>
              <a:rPr sz="2800" spc="-5" dirty="0">
                <a:solidFill>
                  <a:prstClr val="black"/>
                </a:solidFill>
                <a:latin typeface="Comic Sans MS"/>
                <a:cs typeface="Comic Sans MS"/>
              </a:rPr>
              <a:t>This only sketches </a:t>
            </a:r>
            <a:r>
              <a:rPr sz="2800" spc="5" dirty="0">
                <a:solidFill>
                  <a:prstClr val="black"/>
                </a:solidFill>
                <a:latin typeface="Comic Sans MS"/>
                <a:cs typeface="Comic Sans MS"/>
              </a:rPr>
              <a:t>an </a:t>
            </a:r>
            <a:r>
              <a:rPr sz="2800" dirty="0">
                <a:solidFill>
                  <a:prstClr val="black"/>
                </a:solidFill>
                <a:latin typeface="Comic Sans MS"/>
                <a:cs typeface="Comic Sans MS"/>
              </a:rPr>
              <a:t>approach to the </a:t>
            </a:r>
            <a:r>
              <a:rPr sz="2800" spc="-944" dirty="0">
                <a:solidFill>
                  <a:prstClr val="black"/>
                </a:solidFill>
                <a:latin typeface="Comic Sans MS"/>
                <a:cs typeface="Comic Sans MS"/>
              </a:rPr>
              <a:t> </a:t>
            </a:r>
            <a:r>
              <a:rPr sz="2800" spc="-5" dirty="0">
                <a:solidFill>
                  <a:prstClr val="black"/>
                </a:solidFill>
                <a:latin typeface="Comic Sans MS"/>
                <a:cs typeface="Comic Sans MS"/>
              </a:rPr>
              <a:t>philosophy</a:t>
            </a:r>
            <a:r>
              <a:rPr sz="2800" spc="5" dirty="0">
                <a:solidFill>
                  <a:prstClr val="black"/>
                </a:solidFill>
                <a:latin typeface="Comic Sans MS"/>
                <a:cs typeface="Comic Sans MS"/>
              </a:rPr>
              <a:t> </a:t>
            </a:r>
            <a:r>
              <a:rPr sz="2800" spc="-5" dirty="0">
                <a:solidFill>
                  <a:prstClr val="black"/>
                </a:solidFill>
                <a:latin typeface="Comic Sans MS"/>
                <a:cs typeface="Comic Sans MS"/>
              </a:rPr>
              <a:t>of</a:t>
            </a:r>
            <a:r>
              <a:rPr sz="2800" dirty="0">
                <a:solidFill>
                  <a:prstClr val="black"/>
                </a:solidFill>
                <a:latin typeface="Comic Sans MS"/>
                <a:cs typeface="Comic Sans MS"/>
              </a:rPr>
              <a:t> </a:t>
            </a:r>
            <a:r>
              <a:rPr lang="en-US" sz="2800" spc="-5" dirty="0">
                <a:solidFill>
                  <a:prstClr val="black"/>
                </a:solidFill>
                <a:latin typeface="Comic Sans MS"/>
                <a:cs typeface="Comic Sans MS"/>
              </a:rPr>
              <a:t>geometry</a:t>
            </a:r>
            <a:r>
              <a:rPr sz="2800" spc="-5" dirty="0">
                <a:solidFill>
                  <a:prstClr val="black"/>
                </a:solidFill>
                <a:latin typeface="Comic Sans MS"/>
                <a:cs typeface="Comic Sans MS"/>
              </a:rPr>
              <a:t>-</a:t>
            </a:r>
            <a:r>
              <a:rPr sz="2800" spc="10" dirty="0">
                <a:solidFill>
                  <a:prstClr val="black"/>
                </a:solidFill>
                <a:latin typeface="Comic Sans MS"/>
                <a:cs typeface="Comic Sans MS"/>
              </a:rPr>
              <a:t> </a:t>
            </a:r>
            <a:endParaRPr lang="en-US" sz="2800" spc="10" dirty="0">
              <a:solidFill>
                <a:prstClr val="black"/>
              </a:solidFill>
              <a:latin typeface="Comic Sans MS"/>
              <a:cs typeface="Comic Sans MS"/>
            </a:endParaRPr>
          </a:p>
          <a:p>
            <a:r>
              <a:rPr lang="en-US" sz="2800" spc="10" dirty="0">
                <a:solidFill>
                  <a:prstClr val="black"/>
                </a:solidFill>
                <a:latin typeface="Comic Sans MS"/>
                <a:cs typeface="Comic Sans MS"/>
              </a:rPr>
              <a:t>It is a sequel borrowing much from my 2010 paper-</a:t>
            </a:r>
          </a:p>
          <a:p>
            <a:r>
              <a:rPr lang="en-US" sz="2800" b="1" spc="10" dirty="0">
                <a:solidFill>
                  <a:prstClr val="black"/>
                </a:solidFill>
                <a:latin typeface="Comic Sans MS"/>
                <a:cs typeface="Comic Sans MS"/>
              </a:rPr>
              <a:t>The Articulation of Mathematics:</a:t>
            </a:r>
          </a:p>
          <a:p>
            <a:r>
              <a:rPr lang="en-US" sz="2800" b="1" spc="10" dirty="0">
                <a:solidFill>
                  <a:prstClr val="black"/>
                </a:solidFill>
                <a:latin typeface="Comic Sans MS"/>
                <a:cs typeface="Comic Sans MS"/>
              </a:rPr>
              <a:t>An </a:t>
            </a:r>
            <a:r>
              <a:rPr lang="en-US" sz="2800" b="1" spc="10" dirty="0" err="1">
                <a:solidFill>
                  <a:prstClr val="black"/>
                </a:solidFill>
                <a:latin typeface="Comic Sans MS"/>
                <a:cs typeface="Comic Sans MS"/>
              </a:rPr>
              <a:t>Everyperson</a:t>
            </a:r>
            <a:r>
              <a:rPr lang="en-US" sz="2800" b="1" spc="10" dirty="0">
                <a:solidFill>
                  <a:prstClr val="black"/>
                </a:solidFill>
                <a:latin typeface="Comic Sans MS"/>
                <a:cs typeface="Comic Sans MS"/>
              </a:rPr>
              <a:t> Pragmatic/Constructive Approach to The Philosophy of Mathematics.</a:t>
            </a:r>
          </a:p>
          <a:p>
            <a:endParaRPr lang="en-US" sz="2800" spc="10" dirty="0">
              <a:solidFill>
                <a:prstClr val="black"/>
              </a:solidFill>
              <a:latin typeface="Comic Sans MS"/>
              <a:cs typeface="Comic Sans MS"/>
            </a:endParaRPr>
          </a:p>
          <a:p>
            <a:r>
              <a:rPr lang="en-US" sz="2800" spc="-5" dirty="0">
                <a:solidFill>
                  <a:prstClr val="black"/>
                </a:solidFill>
                <a:latin typeface="Comic Sans MS"/>
                <a:cs typeface="Comic Sans MS"/>
              </a:rPr>
              <a:t>I</a:t>
            </a:r>
            <a:r>
              <a:rPr sz="2800" spc="-5" dirty="0">
                <a:solidFill>
                  <a:prstClr val="black"/>
                </a:solidFill>
                <a:latin typeface="Comic Sans MS"/>
                <a:cs typeface="Comic Sans MS"/>
              </a:rPr>
              <a:t>t</a:t>
            </a:r>
            <a:r>
              <a:rPr sz="2800" spc="15" dirty="0">
                <a:solidFill>
                  <a:prstClr val="black"/>
                </a:solidFill>
                <a:latin typeface="Comic Sans MS"/>
                <a:cs typeface="Comic Sans MS"/>
              </a:rPr>
              <a:t> </a:t>
            </a:r>
            <a:r>
              <a:rPr sz="2800" dirty="0">
                <a:solidFill>
                  <a:prstClr val="black"/>
                </a:solidFill>
                <a:latin typeface="Comic Sans MS"/>
                <a:cs typeface="Comic Sans MS"/>
              </a:rPr>
              <a:t>is</a:t>
            </a:r>
            <a:r>
              <a:rPr lang="en-US" sz="2800" dirty="0">
                <a:solidFill>
                  <a:prstClr val="black"/>
                </a:solidFill>
                <a:latin typeface="Comic Sans MS"/>
                <a:cs typeface="Comic Sans MS"/>
              </a:rPr>
              <a:t> </a:t>
            </a:r>
            <a:r>
              <a:rPr sz="2800" spc="-5" dirty="0">
                <a:solidFill>
                  <a:prstClr val="black"/>
                </a:solidFill>
                <a:latin typeface="Comic Sans MS"/>
                <a:cs typeface="Comic Sans MS"/>
              </a:rPr>
              <a:t>presented </a:t>
            </a:r>
            <a:r>
              <a:rPr sz="2800" spc="5" dirty="0">
                <a:solidFill>
                  <a:prstClr val="black"/>
                </a:solidFill>
                <a:latin typeface="Comic Sans MS"/>
                <a:cs typeface="Comic Sans MS"/>
              </a:rPr>
              <a:t>as </a:t>
            </a:r>
            <a:r>
              <a:rPr lang="en-US" sz="2800" dirty="0">
                <a:solidFill>
                  <a:prstClr val="black"/>
                </a:solidFill>
                <a:latin typeface="Comic Sans MS"/>
                <a:cs typeface="Comic Sans MS"/>
              </a:rPr>
              <a:t>a continuation </a:t>
            </a:r>
            <a:r>
              <a:rPr sz="2800" dirty="0">
                <a:solidFill>
                  <a:prstClr val="black"/>
                </a:solidFill>
                <a:latin typeface="Comic Sans MS"/>
                <a:cs typeface="Comic Sans MS"/>
              </a:rPr>
              <a:t>after a </a:t>
            </a:r>
            <a:r>
              <a:rPr sz="2800" spc="-5" dirty="0">
                <a:solidFill>
                  <a:prstClr val="black"/>
                </a:solidFill>
                <a:latin typeface="Comic Sans MS"/>
                <a:cs typeface="Comic Sans MS"/>
              </a:rPr>
              <a:t>short </a:t>
            </a:r>
            <a:r>
              <a:rPr sz="2800" spc="-944" dirty="0">
                <a:solidFill>
                  <a:prstClr val="black"/>
                </a:solidFill>
                <a:latin typeface="Comic Sans MS"/>
                <a:cs typeface="Comic Sans MS"/>
              </a:rPr>
              <a:t> </a:t>
            </a:r>
            <a:r>
              <a:rPr sz="2800" dirty="0">
                <a:solidFill>
                  <a:prstClr val="black"/>
                </a:solidFill>
                <a:latin typeface="Comic Sans MS"/>
                <a:cs typeface="Comic Sans MS"/>
              </a:rPr>
              <a:t>period</a:t>
            </a:r>
            <a:r>
              <a:rPr sz="2800" spc="-5" dirty="0">
                <a:solidFill>
                  <a:prstClr val="black"/>
                </a:solidFill>
                <a:latin typeface="Comic Sans MS"/>
                <a:cs typeface="Comic Sans MS"/>
              </a:rPr>
              <a:t> of</a:t>
            </a:r>
            <a:r>
              <a:rPr sz="2800" spc="5" dirty="0">
                <a:solidFill>
                  <a:prstClr val="black"/>
                </a:solidFill>
                <a:latin typeface="Comic Sans MS"/>
                <a:cs typeface="Comic Sans MS"/>
              </a:rPr>
              <a:t> </a:t>
            </a:r>
            <a:r>
              <a:rPr sz="2800" spc="-5" dirty="0">
                <a:solidFill>
                  <a:prstClr val="black"/>
                </a:solidFill>
                <a:latin typeface="Comic Sans MS"/>
                <a:cs typeface="Comic Sans MS"/>
              </a:rPr>
              <a:t>contemplation-</a:t>
            </a:r>
            <a:r>
              <a:rPr lang="en-US" sz="2800" spc="-5" dirty="0">
                <a:solidFill>
                  <a:prstClr val="black"/>
                </a:solidFill>
                <a:latin typeface="Comic Sans MS"/>
                <a:cs typeface="Comic Sans MS"/>
              </a:rPr>
              <a:t> </a:t>
            </a:r>
            <a:r>
              <a:rPr sz="2800" dirty="0">
                <a:solidFill>
                  <a:prstClr val="black"/>
                </a:solidFill>
                <a:latin typeface="Comic Sans MS"/>
                <a:cs typeface="Comic Sans MS"/>
              </a:rPr>
              <a:t>a</a:t>
            </a:r>
            <a:r>
              <a:rPr sz="2800" spc="-10" dirty="0">
                <a:solidFill>
                  <a:prstClr val="black"/>
                </a:solidFill>
                <a:latin typeface="Comic Sans MS"/>
                <a:cs typeface="Comic Sans MS"/>
              </a:rPr>
              <a:t> </a:t>
            </a:r>
            <a:r>
              <a:rPr sz="2800" dirty="0">
                <a:solidFill>
                  <a:prstClr val="black"/>
                </a:solidFill>
                <a:latin typeface="Comic Sans MS"/>
                <a:cs typeface="Comic Sans MS"/>
              </a:rPr>
              <a:t>little</a:t>
            </a:r>
            <a:r>
              <a:rPr sz="2800" spc="-15" dirty="0">
                <a:solidFill>
                  <a:prstClr val="black"/>
                </a:solidFill>
                <a:latin typeface="Comic Sans MS"/>
                <a:cs typeface="Comic Sans MS"/>
              </a:rPr>
              <a:t> </a:t>
            </a:r>
            <a:r>
              <a:rPr sz="2800" spc="-5" dirty="0">
                <a:solidFill>
                  <a:prstClr val="black"/>
                </a:solidFill>
                <a:latin typeface="Comic Sans MS"/>
                <a:cs typeface="Comic Sans MS"/>
              </a:rPr>
              <a:t>over</a:t>
            </a:r>
            <a:r>
              <a:rPr sz="2800" spc="-15" dirty="0">
                <a:solidFill>
                  <a:prstClr val="black"/>
                </a:solidFill>
                <a:latin typeface="Comic Sans MS"/>
                <a:cs typeface="Comic Sans MS"/>
              </a:rPr>
              <a:t> </a:t>
            </a:r>
            <a:r>
              <a:rPr lang="en-US" sz="2800" spc="-5" dirty="0">
                <a:solidFill>
                  <a:prstClr val="black"/>
                </a:solidFill>
                <a:latin typeface="Comic Sans MS"/>
                <a:cs typeface="Comic Sans MS"/>
              </a:rPr>
              <a:t>a dozen</a:t>
            </a:r>
            <a:r>
              <a:rPr sz="2800" dirty="0">
                <a:solidFill>
                  <a:prstClr val="black"/>
                </a:solidFill>
                <a:latin typeface="Comic Sans MS"/>
                <a:cs typeface="Comic Sans MS"/>
              </a:rPr>
              <a:t> </a:t>
            </a:r>
            <a:r>
              <a:rPr sz="2800" spc="-5" dirty="0">
                <a:solidFill>
                  <a:prstClr val="black"/>
                </a:solidFill>
                <a:latin typeface="Comic Sans MS"/>
                <a:cs typeface="Comic Sans MS"/>
              </a:rPr>
              <a:t>years</a:t>
            </a:r>
            <a:r>
              <a:rPr lang="en-US" sz="2800" spc="-5" dirty="0">
                <a:solidFill>
                  <a:prstClr val="black"/>
                </a:solidFill>
                <a:latin typeface="Comic Sans MS"/>
                <a:cs typeface="Comic Sans MS"/>
              </a:rPr>
              <a:t> later</a:t>
            </a:r>
            <a:r>
              <a:rPr sz="2800" spc="-5" dirty="0">
                <a:solidFill>
                  <a:prstClr val="black"/>
                </a:solidFill>
                <a:latin typeface="Comic Sans MS"/>
                <a:cs typeface="Comic Sans MS"/>
              </a:rPr>
              <a:t>.</a:t>
            </a:r>
            <a:br>
              <a:rPr lang="en-US" sz="2800" dirty="0">
                <a:solidFill>
                  <a:prstClr val="black"/>
                </a:solidFill>
                <a:latin typeface="Comic Sans MS"/>
                <a:cs typeface="Comic Sans MS"/>
              </a:rPr>
            </a:br>
            <a:r>
              <a:rPr sz="2800" spc="-5" dirty="0">
                <a:solidFill>
                  <a:prstClr val="black"/>
                </a:solidFill>
                <a:latin typeface="Comic Sans MS"/>
                <a:cs typeface="Comic Sans MS"/>
              </a:rPr>
              <a:t>As</a:t>
            </a:r>
            <a:r>
              <a:rPr sz="2800" dirty="0">
                <a:solidFill>
                  <a:prstClr val="black"/>
                </a:solidFill>
                <a:latin typeface="Comic Sans MS"/>
                <a:cs typeface="Comic Sans MS"/>
              </a:rPr>
              <a:t> with </a:t>
            </a:r>
            <a:r>
              <a:rPr sz="2800" spc="-5" dirty="0">
                <a:solidFill>
                  <a:prstClr val="black"/>
                </a:solidFill>
                <a:latin typeface="Comic Sans MS"/>
                <a:cs typeface="Comic Sans MS"/>
              </a:rPr>
              <a:t>most</a:t>
            </a:r>
            <a:r>
              <a:rPr sz="2800" dirty="0">
                <a:solidFill>
                  <a:prstClr val="black"/>
                </a:solidFill>
                <a:latin typeface="Comic Sans MS"/>
                <a:cs typeface="Comic Sans MS"/>
              </a:rPr>
              <a:t> </a:t>
            </a:r>
            <a:r>
              <a:rPr sz="2800" spc="-5" dirty="0">
                <a:solidFill>
                  <a:prstClr val="black"/>
                </a:solidFill>
                <a:latin typeface="Comic Sans MS"/>
                <a:cs typeface="Comic Sans MS"/>
              </a:rPr>
              <a:t>philosophy- </a:t>
            </a:r>
            <a:r>
              <a:rPr sz="2800" dirty="0">
                <a:solidFill>
                  <a:prstClr val="black"/>
                </a:solidFill>
                <a:latin typeface="Comic Sans MS"/>
                <a:cs typeface="Comic Sans MS"/>
              </a:rPr>
              <a:t> </a:t>
            </a:r>
            <a:br>
              <a:rPr lang="en-US" sz="2800" dirty="0">
                <a:solidFill>
                  <a:prstClr val="black"/>
                </a:solidFill>
                <a:latin typeface="Comic Sans MS"/>
                <a:cs typeface="Comic Sans MS"/>
              </a:rPr>
            </a:br>
            <a:r>
              <a:rPr lang="en-US" sz="2800" dirty="0">
                <a:solidFill>
                  <a:prstClr val="black"/>
                </a:solidFill>
                <a:latin typeface="Comic Sans MS"/>
                <a:cs typeface="Comic Sans MS"/>
              </a:rPr>
              <a:t>Expect</a:t>
            </a:r>
            <a:r>
              <a:rPr lang="en-US" sz="2800" spc="-20" dirty="0">
                <a:solidFill>
                  <a:prstClr val="black"/>
                </a:solidFill>
                <a:latin typeface="Comic Sans MS"/>
                <a:cs typeface="Comic Sans MS"/>
              </a:rPr>
              <a:t> </a:t>
            </a:r>
            <a:r>
              <a:rPr lang="en-US" sz="2800" spc="-5" dirty="0">
                <a:solidFill>
                  <a:prstClr val="black"/>
                </a:solidFill>
                <a:latin typeface="Comic Sans MS"/>
                <a:cs typeface="Comic Sans MS"/>
              </a:rPr>
              <a:t>more</a:t>
            </a:r>
            <a:r>
              <a:rPr lang="en-US" sz="2800" spc="-10" dirty="0">
                <a:solidFill>
                  <a:prstClr val="black"/>
                </a:solidFill>
                <a:latin typeface="Comic Sans MS"/>
                <a:cs typeface="Comic Sans MS"/>
              </a:rPr>
              <a:t> </a:t>
            </a:r>
            <a:r>
              <a:rPr lang="en-US" sz="2800" dirty="0">
                <a:solidFill>
                  <a:prstClr val="black"/>
                </a:solidFill>
                <a:latin typeface="Comic Sans MS"/>
                <a:cs typeface="Comic Sans MS"/>
              </a:rPr>
              <a:t>questions</a:t>
            </a:r>
            <a:r>
              <a:rPr lang="en-US" sz="2800" spc="-15" dirty="0">
                <a:solidFill>
                  <a:prstClr val="black"/>
                </a:solidFill>
                <a:latin typeface="Comic Sans MS"/>
                <a:cs typeface="Comic Sans MS"/>
              </a:rPr>
              <a:t> </a:t>
            </a:r>
            <a:r>
              <a:rPr lang="en-US" sz="2800" dirty="0">
                <a:solidFill>
                  <a:prstClr val="black"/>
                </a:solidFill>
                <a:latin typeface="Comic Sans MS"/>
                <a:cs typeface="Comic Sans MS"/>
              </a:rPr>
              <a:t>than answers.</a:t>
            </a:r>
            <a:r>
              <a:rPr lang="en-US" sz="4800" dirty="0">
                <a:solidFill>
                  <a:prstClr val="black"/>
                </a:solidFill>
                <a:latin typeface="Arial"/>
                <a:cs typeface="Arial"/>
              </a:rPr>
              <a:t>☺</a:t>
            </a:r>
            <a:endParaRPr sz="4800" dirty="0">
              <a:solidFill>
                <a:prstClr val="black"/>
              </a:solidFill>
              <a:latin typeface="Arial"/>
              <a:cs typeface="Arial"/>
            </a:endParaRPr>
          </a:p>
        </p:txBody>
      </p:sp>
    </p:spTree>
    <p:extLst>
      <p:ext uri="{BB962C8B-B14F-4D97-AF65-F5344CB8AC3E}">
        <p14:creationId xmlns:p14="http://schemas.microsoft.com/office/powerpoint/2010/main" val="1156242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3519" y="666429"/>
            <a:ext cx="8985611" cy="505267"/>
          </a:xfrm>
          <a:prstGeom prst="rect">
            <a:avLst/>
          </a:prstGeom>
        </p:spPr>
        <p:txBody>
          <a:bodyPr vert="horz" wrap="square" lIns="0" tIns="12700" rIns="0" bIns="0" rtlCol="0" anchor="b" anchorCtr="0">
            <a:spAutoFit/>
          </a:bodyPr>
          <a:lstStyle/>
          <a:p>
            <a:pPr marL="14604" marR="5080" indent="330200">
              <a:spcBef>
                <a:spcPts val="100"/>
              </a:spcBef>
            </a:pPr>
            <a:r>
              <a:rPr dirty="0"/>
              <a:t>“Philosophy </a:t>
            </a:r>
            <a:r>
              <a:rPr spc="-5" dirty="0"/>
              <a:t>of </a:t>
            </a:r>
            <a:r>
              <a:rPr dirty="0"/>
              <a:t>Acceptance” </a:t>
            </a:r>
            <a:r>
              <a:rPr spc="5" dirty="0"/>
              <a:t> </a:t>
            </a:r>
            <a:r>
              <a:rPr dirty="0"/>
              <a:t>for</a:t>
            </a:r>
            <a:r>
              <a:rPr spc="-25" dirty="0"/>
              <a:t> </a:t>
            </a:r>
            <a:r>
              <a:rPr dirty="0"/>
              <a:t>a</a:t>
            </a:r>
            <a:r>
              <a:rPr spc="-15" dirty="0"/>
              <a:t> </a:t>
            </a:r>
            <a:r>
              <a:rPr spc="-5" dirty="0"/>
              <a:t>Working</a:t>
            </a:r>
            <a:r>
              <a:rPr spc="-10" dirty="0"/>
              <a:t> </a:t>
            </a:r>
            <a:r>
              <a:rPr lang="en-US" spc="-10" dirty="0"/>
              <a:t>G</a:t>
            </a:r>
            <a:r>
              <a:rPr lang="en-US" dirty="0"/>
              <a:t>eometer</a:t>
            </a:r>
            <a:endParaRPr dirty="0"/>
          </a:p>
        </p:txBody>
      </p:sp>
      <p:sp>
        <p:nvSpPr>
          <p:cNvPr id="3" name="object 3"/>
          <p:cNvSpPr txBox="1"/>
          <p:nvPr/>
        </p:nvSpPr>
        <p:spPr>
          <a:xfrm>
            <a:off x="2406649" y="1598235"/>
            <a:ext cx="7499350" cy="2781531"/>
          </a:xfrm>
          <a:prstGeom prst="rect">
            <a:avLst/>
          </a:prstGeom>
        </p:spPr>
        <p:txBody>
          <a:bodyPr vert="horz" wrap="square" lIns="0" tIns="113030" rIns="0" bIns="0" rtlCol="0">
            <a:spAutoFit/>
          </a:bodyPr>
          <a:lstStyle/>
          <a:p>
            <a:pPr marL="583565" indent="-228600">
              <a:spcBef>
                <a:spcPts val="890"/>
              </a:spcBef>
              <a:buSzPct val="71875"/>
              <a:buFont typeface="Wingdings"/>
              <a:buChar char=""/>
              <a:tabLst>
                <a:tab pos="584200" algn="l"/>
              </a:tabLst>
              <a:defRPr/>
            </a:pPr>
            <a:r>
              <a:rPr sz="3200" spc="-5" dirty="0">
                <a:solidFill>
                  <a:prstClr val="black"/>
                </a:solidFill>
                <a:latin typeface="Comic Sans MS"/>
                <a:cs typeface="Comic Sans MS"/>
              </a:rPr>
              <a:t>Some</a:t>
            </a:r>
            <a:r>
              <a:rPr sz="3200" spc="-25" dirty="0">
                <a:solidFill>
                  <a:prstClr val="black"/>
                </a:solidFill>
                <a:latin typeface="Comic Sans MS"/>
                <a:cs typeface="Comic Sans MS"/>
              </a:rPr>
              <a:t> </a:t>
            </a:r>
            <a:r>
              <a:rPr lang="en-US" sz="3200" dirty="0">
                <a:solidFill>
                  <a:prstClr val="black"/>
                </a:solidFill>
                <a:latin typeface="Comic Sans MS"/>
                <a:cs typeface="Comic Sans MS"/>
              </a:rPr>
              <a:t>geometric</a:t>
            </a:r>
            <a:r>
              <a:rPr sz="3200" dirty="0">
                <a:solidFill>
                  <a:prstClr val="black"/>
                </a:solidFill>
                <a:latin typeface="Comic Sans MS"/>
                <a:cs typeface="Comic Sans MS"/>
              </a:rPr>
              <a:t>al</a:t>
            </a:r>
            <a:r>
              <a:rPr sz="3200" spc="-10" dirty="0">
                <a:solidFill>
                  <a:prstClr val="black"/>
                </a:solidFill>
                <a:latin typeface="Comic Sans MS"/>
                <a:cs typeface="Comic Sans MS"/>
              </a:rPr>
              <a:t> </a:t>
            </a:r>
            <a:r>
              <a:rPr sz="3200" spc="-5" dirty="0">
                <a:solidFill>
                  <a:prstClr val="black"/>
                </a:solidFill>
                <a:latin typeface="Comic Sans MS"/>
                <a:cs typeface="Comic Sans MS"/>
              </a:rPr>
              <a:t>objects</a:t>
            </a:r>
            <a:r>
              <a:rPr sz="3200" spc="-10" dirty="0">
                <a:solidFill>
                  <a:prstClr val="black"/>
                </a:solidFill>
                <a:latin typeface="Comic Sans MS"/>
                <a:cs typeface="Comic Sans MS"/>
              </a:rPr>
              <a:t> </a:t>
            </a:r>
            <a:r>
              <a:rPr sz="3200" dirty="0">
                <a:solidFill>
                  <a:prstClr val="black"/>
                </a:solidFill>
                <a:latin typeface="Comic Sans MS"/>
                <a:cs typeface="Comic Sans MS"/>
              </a:rPr>
              <a:t>exist.</a:t>
            </a:r>
          </a:p>
          <a:p>
            <a:pPr marL="266700" marR="30480" indent="-266700">
              <a:spcBef>
                <a:spcPts val="790"/>
              </a:spcBef>
              <a:buSzPct val="71875"/>
              <a:buFont typeface="Wingdings"/>
              <a:buChar char=""/>
              <a:tabLst>
                <a:tab pos="266700" algn="l"/>
              </a:tabLst>
              <a:defRPr/>
            </a:pPr>
            <a:r>
              <a:rPr sz="3200" spc="-5" dirty="0">
                <a:solidFill>
                  <a:prstClr val="black"/>
                </a:solidFill>
                <a:latin typeface="Comic Sans MS"/>
                <a:cs typeface="Comic Sans MS"/>
              </a:rPr>
              <a:t>Ontological commitments</a:t>
            </a:r>
            <a:r>
              <a:rPr sz="3200" spc="5" dirty="0">
                <a:solidFill>
                  <a:prstClr val="black"/>
                </a:solidFill>
                <a:latin typeface="Comic Sans MS"/>
                <a:cs typeface="Comic Sans MS"/>
              </a:rPr>
              <a:t> </a:t>
            </a:r>
            <a:r>
              <a:rPr sz="3200" spc="-5" dirty="0">
                <a:solidFill>
                  <a:prstClr val="black"/>
                </a:solidFill>
                <a:latin typeface="Comic Sans MS"/>
                <a:cs typeface="Comic Sans MS"/>
              </a:rPr>
              <a:t>come</a:t>
            </a:r>
            <a:r>
              <a:rPr sz="3200" dirty="0">
                <a:solidFill>
                  <a:prstClr val="black"/>
                </a:solidFill>
                <a:latin typeface="Comic Sans MS"/>
                <a:cs typeface="Comic Sans MS"/>
              </a:rPr>
              <a:t> </a:t>
            </a:r>
            <a:r>
              <a:rPr sz="3200" spc="-5" dirty="0">
                <a:solidFill>
                  <a:prstClr val="black"/>
                </a:solidFill>
                <a:latin typeface="Comic Sans MS"/>
                <a:cs typeface="Comic Sans MS"/>
              </a:rPr>
              <a:t>from </a:t>
            </a:r>
            <a:r>
              <a:rPr sz="3200" spc="-1375" dirty="0">
                <a:solidFill>
                  <a:prstClr val="black"/>
                </a:solidFill>
                <a:latin typeface="Comic Sans MS"/>
                <a:cs typeface="Comic Sans MS"/>
              </a:rPr>
              <a:t> </a:t>
            </a:r>
            <a:r>
              <a:rPr sz="3200" spc="-5" dirty="0">
                <a:solidFill>
                  <a:prstClr val="black"/>
                </a:solidFill>
                <a:latin typeface="Comic Sans MS"/>
                <a:cs typeface="Comic Sans MS"/>
              </a:rPr>
              <a:t>personal</a:t>
            </a:r>
            <a:r>
              <a:rPr sz="3200" spc="-10" dirty="0">
                <a:solidFill>
                  <a:prstClr val="black"/>
                </a:solidFill>
                <a:latin typeface="Comic Sans MS"/>
                <a:cs typeface="Comic Sans MS"/>
              </a:rPr>
              <a:t> </a:t>
            </a:r>
            <a:r>
              <a:rPr sz="3200" dirty="0">
                <a:solidFill>
                  <a:prstClr val="black"/>
                </a:solidFill>
                <a:latin typeface="Comic Sans MS"/>
                <a:cs typeface="Comic Sans MS"/>
              </a:rPr>
              <a:t>and</a:t>
            </a:r>
            <a:r>
              <a:rPr sz="3200" spc="15" dirty="0">
                <a:solidFill>
                  <a:prstClr val="black"/>
                </a:solidFill>
                <a:latin typeface="Comic Sans MS"/>
                <a:cs typeface="Comic Sans MS"/>
              </a:rPr>
              <a:t> </a:t>
            </a:r>
            <a:r>
              <a:rPr sz="3200" spc="-5" dirty="0">
                <a:solidFill>
                  <a:prstClr val="black"/>
                </a:solidFill>
                <a:latin typeface="Comic Sans MS"/>
                <a:cs typeface="Comic Sans MS"/>
              </a:rPr>
              <a:t>common</a:t>
            </a:r>
            <a:r>
              <a:rPr sz="3200" dirty="0">
                <a:solidFill>
                  <a:prstClr val="black"/>
                </a:solidFill>
                <a:latin typeface="Comic Sans MS"/>
                <a:cs typeface="Comic Sans MS"/>
              </a:rPr>
              <a:t> </a:t>
            </a:r>
            <a:r>
              <a:rPr sz="3200" spc="-5" dirty="0">
                <a:solidFill>
                  <a:prstClr val="black"/>
                </a:solidFill>
                <a:latin typeface="Comic Sans MS"/>
                <a:cs typeface="Comic Sans MS"/>
              </a:rPr>
              <a:t>experiences.</a:t>
            </a:r>
            <a:endParaRPr lang="en-US" sz="3200" spc="-5" dirty="0">
              <a:solidFill>
                <a:prstClr val="black"/>
              </a:solidFill>
              <a:latin typeface="Comic Sans MS"/>
              <a:cs typeface="Comic Sans MS"/>
            </a:endParaRPr>
          </a:p>
          <a:p>
            <a:pPr marL="266700" marR="30480" indent="-266700">
              <a:spcBef>
                <a:spcPts val="790"/>
              </a:spcBef>
              <a:buSzPct val="71875"/>
              <a:buFont typeface="Wingdings"/>
              <a:buChar char=""/>
              <a:tabLst>
                <a:tab pos="266700" algn="l"/>
              </a:tabLst>
              <a:defRPr/>
            </a:pPr>
            <a:r>
              <a:rPr lang="en-US" sz="3200" b="1" spc="-5" dirty="0">
                <a:solidFill>
                  <a:prstClr val="black"/>
                </a:solidFill>
                <a:latin typeface="Comic Sans MS"/>
                <a:cs typeface="Comic Sans MS"/>
              </a:rPr>
              <a:t>Methods for accessing geometrical knowledge are evolving, not static.</a:t>
            </a:r>
            <a:endParaRPr sz="3200" b="1" dirty="0">
              <a:solidFill>
                <a:prstClr val="black"/>
              </a:solidFill>
              <a:latin typeface="Comic Sans MS"/>
              <a:cs typeface="Comic Sans MS"/>
            </a:endParaRPr>
          </a:p>
        </p:txBody>
      </p:sp>
    </p:spTree>
    <p:extLst>
      <p:ext uri="{BB962C8B-B14F-4D97-AF65-F5344CB8AC3E}">
        <p14:creationId xmlns:p14="http://schemas.microsoft.com/office/powerpoint/2010/main" val="3977407534"/>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78432" y="890715"/>
            <a:ext cx="9035136" cy="505267"/>
          </a:xfrm>
          <a:prstGeom prst="rect">
            <a:avLst/>
          </a:prstGeom>
        </p:spPr>
        <p:txBody>
          <a:bodyPr vert="horz" wrap="square" lIns="0" tIns="12700" rIns="0" bIns="0" rtlCol="0" anchor="b" anchorCtr="0">
            <a:spAutoFit/>
          </a:bodyPr>
          <a:lstStyle/>
          <a:p>
            <a:pPr marL="14604" marR="5080" indent="330200">
              <a:spcBef>
                <a:spcPts val="100"/>
              </a:spcBef>
            </a:pPr>
            <a:r>
              <a:rPr dirty="0"/>
              <a:t>“Philosophy </a:t>
            </a:r>
            <a:r>
              <a:rPr spc="-5" dirty="0"/>
              <a:t>of </a:t>
            </a:r>
            <a:r>
              <a:rPr dirty="0"/>
              <a:t>Acceptance” </a:t>
            </a:r>
            <a:r>
              <a:rPr spc="5" dirty="0"/>
              <a:t> </a:t>
            </a:r>
            <a:r>
              <a:rPr dirty="0"/>
              <a:t>for</a:t>
            </a:r>
            <a:r>
              <a:rPr spc="-25" dirty="0"/>
              <a:t> </a:t>
            </a:r>
            <a:r>
              <a:rPr dirty="0"/>
              <a:t>a</a:t>
            </a:r>
            <a:r>
              <a:rPr spc="-15" dirty="0"/>
              <a:t> </a:t>
            </a:r>
            <a:r>
              <a:rPr spc="-5" dirty="0"/>
              <a:t>Working</a:t>
            </a:r>
            <a:r>
              <a:rPr spc="-10" dirty="0"/>
              <a:t> </a:t>
            </a:r>
            <a:r>
              <a:rPr lang="en-US" spc="-10" dirty="0"/>
              <a:t>G</a:t>
            </a:r>
            <a:r>
              <a:rPr lang="en-US" dirty="0"/>
              <a:t>eometer</a:t>
            </a:r>
            <a:endParaRPr dirty="0"/>
          </a:p>
        </p:txBody>
      </p:sp>
      <p:sp>
        <p:nvSpPr>
          <p:cNvPr id="3" name="object 3"/>
          <p:cNvSpPr txBox="1"/>
          <p:nvPr/>
        </p:nvSpPr>
        <p:spPr>
          <a:xfrm>
            <a:off x="2083434" y="2226511"/>
            <a:ext cx="8127366" cy="3869008"/>
          </a:xfrm>
          <a:prstGeom prst="rect">
            <a:avLst/>
          </a:prstGeom>
        </p:spPr>
        <p:txBody>
          <a:bodyPr vert="horz" wrap="square" lIns="0" tIns="113030" rIns="0" bIns="0" rtlCol="0">
            <a:spAutoFit/>
          </a:bodyPr>
          <a:lstStyle/>
          <a:p>
            <a:pPr marL="583565" indent="-228600">
              <a:spcBef>
                <a:spcPts val="890"/>
              </a:spcBef>
              <a:buSzPct val="71875"/>
              <a:buFont typeface="Wingdings"/>
              <a:buChar char=""/>
              <a:tabLst>
                <a:tab pos="584200" algn="l"/>
              </a:tabLst>
              <a:defRPr/>
            </a:pPr>
            <a:r>
              <a:rPr sz="3200" spc="-5" dirty="0">
                <a:solidFill>
                  <a:prstClr val="black"/>
                </a:solidFill>
                <a:latin typeface="Comic Sans MS"/>
                <a:cs typeface="Comic Sans MS"/>
              </a:rPr>
              <a:t>Some</a:t>
            </a:r>
            <a:r>
              <a:rPr sz="3200" spc="-25" dirty="0">
                <a:solidFill>
                  <a:prstClr val="black"/>
                </a:solidFill>
                <a:latin typeface="Comic Sans MS"/>
                <a:cs typeface="Comic Sans MS"/>
              </a:rPr>
              <a:t> </a:t>
            </a:r>
            <a:r>
              <a:rPr lang="en-US" sz="3200" dirty="0">
                <a:solidFill>
                  <a:prstClr val="black"/>
                </a:solidFill>
                <a:latin typeface="Comic Sans MS"/>
                <a:cs typeface="Comic Sans MS"/>
              </a:rPr>
              <a:t>geometric</a:t>
            </a:r>
            <a:r>
              <a:rPr sz="3200" dirty="0">
                <a:solidFill>
                  <a:prstClr val="black"/>
                </a:solidFill>
                <a:latin typeface="Comic Sans MS"/>
                <a:cs typeface="Comic Sans MS"/>
              </a:rPr>
              <a:t>al</a:t>
            </a:r>
            <a:r>
              <a:rPr sz="3200" spc="-10" dirty="0">
                <a:solidFill>
                  <a:prstClr val="black"/>
                </a:solidFill>
                <a:latin typeface="Comic Sans MS"/>
                <a:cs typeface="Comic Sans MS"/>
              </a:rPr>
              <a:t> </a:t>
            </a:r>
            <a:r>
              <a:rPr sz="3200" spc="-5" dirty="0">
                <a:solidFill>
                  <a:prstClr val="black"/>
                </a:solidFill>
                <a:latin typeface="Comic Sans MS"/>
                <a:cs typeface="Comic Sans MS"/>
              </a:rPr>
              <a:t>objects</a:t>
            </a:r>
            <a:r>
              <a:rPr sz="3200" spc="-10" dirty="0">
                <a:solidFill>
                  <a:prstClr val="black"/>
                </a:solidFill>
                <a:latin typeface="Comic Sans MS"/>
                <a:cs typeface="Comic Sans MS"/>
              </a:rPr>
              <a:t> </a:t>
            </a:r>
            <a:r>
              <a:rPr sz="3200" dirty="0">
                <a:solidFill>
                  <a:prstClr val="black"/>
                </a:solidFill>
                <a:latin typeface="Comic Sans MS"/>
                <a:cs typeface="Comic Sans MS"/>
              </a:rPr>
              <a:t>exist.</a:t>
            </a:r>
          </a:p>
          <a:p>
            <a:pPr marL="266700" marR="30480" indent="-266700">
              <a:spcBef>
                <a:spcPts val="790"/>
              </a:spcBef>
              <a:buSzPct val="71875"/>
              <a:buFont typeface="Wingdings"/>
              <a:buChar char=""/>
              <a:tabLst>
                <a:tab pos="266700" algn="l"/>
              </a:tabLst>
              <a:defRPr/>
            </a:pPr>
            <a:r>
              <a:rPr sz="3200" spc="-5" dirty="0">
                <a:solidFill>
                  <a:prstClr val="black"/>
                </a:solidFill>
                <a:latin typeface="Comic Sans MS"/>
                <a:cs typeface="Comic Sans MS"/>
              </a:rPr>
              <a:t>Ontological commitments</a:t>
            </a:r>
            <a:r>
              <a:rPr sz="3200" spc="5" dirty="0">
                <a:solidFill>
                  <a:prstClr val="black"/>
                </a:solidFill>
                <a:latin typeface="Comic Sans MS"/>
                <a:cs typeface="Comic Sans MS"/>
              </a:rPr>
              <a:t> </a:t>
            </a:r>
            <a:r>
              <a:rPr sz="3200" spc="-5" dirty="0">
                <a:solidFill>
                  <a:prstClr val="black"/>
                </a:solidFill>
                <a:latin typeface="Comic Sans MS"/>
                <a:cs typeface="Comic Sans MS"/>
              </a:rPr>
              <a:t>come</a:t>
            </a:r>
            <a:r>
              <a:rPr sz="3200" dirty="0">
                <a:solidFill>
                  <a:prstClr val="black"/>
                </a:solidFill>
                <a:latin typeface="Comic Sans MS"/>
                <a:cs typeface="Comic Sans MS"/>
              </a:rPr>
              <a:t> </a:t>
            </a:r>
            <a:r>
              <a:rPr sz="3200" spc="-5" dirty="0">
                <a:solidFill>
                  <a:prstClr val="black"/>
                </a:solidFill>
                <a:latin typeface="Comic Sans MS"/>
                <a:cs typeface="Comic Sans MS"/>
              </a:rPr>
              <a:t>from </a:t>
            </a:r>
            <a:r>
              <a:rPr sz="3200" spc="-1375" dirty="0">
                <a:solidFill>
                  <a:prstClr val="black"/>
                </a:solidFill>
                <a:latin typeface="Comic Sans MS"/>
                <a:cs typeface="Comic Sans MS"/>
              </a:rPr>
              <a:t> </a:t>
            </a:r>
            <a:r>
              <a:rPr sz="3200" spc="-5" dirty="0">
                <a:solidFill>
                  <a:prstClr val="black"/>
                </a:solidFill>
                <a:latin typeface="Comic Sans MS"/>
                <a:cs typeface="Comic Sans MS"/>
              </a:rPr>
              <a:t>personal</a:t>
            </a:r>
            <a:r>
              <a:rPr sz="3200" spc="-10" dirty="0">
                <a:solidFill>
                  <a:prstClr val="black"/>
                </a:solidFill>
                <a:latin typeface="Comic Sans MS"/>
                <a:cs typeface="Comic Sans MS"/>
              </a:rPr>
              <a:t> </a:t>
            </a:r>
            <a:r>
              <a:rPr sz="3200" dirty="0">
                <a:solidFill>
                  <a:prstClr val="black"/>
                </a:solidFill>
                <a:latin typeface="Comic Sans MS"/>
                <a:cs typeface="Comic Sans MS"/>
              </a:rPr>
              <a:t>and</a:t>
            </a:r>
            <a:r>
              <a:rPr sz="3200" spc="15" dirty="0">
                <a:solidFill>
                  <a:prstClr val="black"/>
                </a:solidFill>
                <a:latin typeface="Comic Sans MS"/>
                <a:cs typeface="Comic Sans MS"/>
              </a:rPr>
              <a:t> </a:t>
            </a:r>
            <a:r>
              <a:rPr sz="3200" spc="-5" dirty="0">
                <a:solidFill>
                  <a:prstClr val="black"/>
                </a:solidFill>
                <a:latin typeface="Comic Sans MS"/>
                <a:cs typeface="Comic Sans MS"/>
              </a:rPr>
              <a:t>common</a:t>
            </a:r>
            <a:r>
              <a:rPr sz="3200" dirty="0">
                <a:solidFill>
                  <a:prstClr val="black"/>
                </a:solidFill>
                <a:latin typeface="Comic Sans MS"/>
                <a:cs typeface="Comic Sans MS"/>
              </a:rPr>
              <a:t> </a:t>
            </a:r>
            <a:r>
              <a:rPr sz="3200" spc="-5" dirty="0">
                <a:solidFill>
                  <a:prstClr val="black"/>
                </a:solidFill>
                <a:latin typeface="Comic Sans MS"/>
                <a:cs typeface="Comic Sans MS"/>
              </a:rPr>
              <a:t>experiences.</a:t>
            </a:r>
            <a:endParaRPr lang="en-US" sz="3200" spc="-5" dirty="0">
              <a:solidFill>
                <a:prstClr val="black"/>
              </a:solidFill>
              <a:latin typeface="Comic Sans MS"/>
              <a:cs typeface="Comic Sans MS"/>
            </a:endParaRPr>
          </a:p>
          <a:p>
            <a:pPr marL="266700" marR="30480" indent="-266700">
              <a:spcBef>
                <a:spcPts val="790"/>
              </a:spcBef>
              <a:buSzPct val="71875"/>
              <a:buFont typeface="Wingdings"/>
              <a:buChar char=""/>
              <a:tabLst>
                <a:tab pos="266700" algn="l"/>
              </a:tabLst>
              <a:defRPr/>
            </a:pPr>
            <a:r>
              <a:rPr lang="en-US" sz="3200" spc="-5" dirty="0">
                <a:solidFill>
                  <a:prstClr val="black"/>
                </a:solidFill>
                <a:latin typeface="Comic Sans MS"/>
                <a:cs typeface="Comic Sans MS"/>
              </a:rPr>
              <a:t>Methods for accessing geometrical knowledge are evolving, not static.</a:t>
            </a:r>
          </a:p>
          <a:p>
            <a:pPr marL="266700" marR="30480" indent="-266700">
              <a:spcBef>
                <a:spcPts val="790"/>
              </a:spcBef>
              <a:buSzPct val="71875"/>
              <a:buFont typeface="Wingdings"/>
              <a:buChar char=""/>
              <a:tabLst>
                <a:tab pos="266700" algn="l"/>
              </a:tabLst>
              <a:defRPr/>
            </a:pPr>
            <a:r>
              <a:rPr lang="en-US" sz="3200" b="1" spc="-5" dirty="0">
                <a:solidFill>
                  <a:prstClr val="black"/>
                </a:solidFill>
                <a:latin typeface="Comic Sans MS"/>
                <a:cs typeface="Comic Sans MS"/>
              </a:rPr>
              <a:t>Epistemological commitments come from personal and common experiences</a:t>
            </a:r>
            <a:endParaRPr sz="3200" b="1" dirty="0">
              <a:solidFill>
                <a:prstClr val="black"/>
              </a:solidFill>
              <a:latin typeface="Comic Sans MS"/>
              <a:cs typeface="Comic Sans MS"/>
            </a:endParaRPr>
          </a:p>
        </p:txBody>
      </p:sp>
    </p:spTree>
    <p:extLst>
      <p:ext uri="{BB962C8B-B14F-4D97-AF65-F5344CB8AC3E}">
        <p14:creationId xmlns:p14="http://schemas.microsoft.com/office/powerpoint/2010/main" val="2295072341"/>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090420" y="2002790"/>
            <a:ext cx="8010525" cy="2085186"/>
          </a:xfrm>
          <a:prstGeom prst="rect">
            <a:avLst/>
          </a:prstGeom>
        </p:spPr>
        <p:txBody>
          <a:bodyPr vert="horz" wrap="square" lIns="0" tIns="114300" rIns="0" bIns="0" rtlCol="0">
            <a:spAutoFit/>
          </a:bodyPr>
          <a:lstStyle/>
          <a:p>
            <a:pPr marL="117475" marR="17780" indent="-92710">
              <a:spcBef>
                <a:spcPts val="790"/>
              </a:spcBef>
              <a:buSzPct val="71875"/>
              <a:buFont typeface="Wingdings"/>
              <a:buChar char=""/>
              <a:tabLst>
                <a:tab pos="254000" algn="l"/>
              </a:tabLst>
            </a:pPr>
            <a:r>
              <a:rPr sz="3200" b="1" spc="-5" dirty="0">
                <a:latin typeface="Comic Sans MS"/>
                <a:cs typeface="Comic Sans MS"/>
              </a:rPr>
              <a:t>Differences</a:t>
            </a:r>
            <a:r>
              <a:rPr sz="3200" b="1" spc="5" dirty="0">
                <a:latin typeface="Comic Sans MS"/>
                <a:cs typeface="Comic Sans MS"/>
              </a:rPr>
              <a:t> </a:t>
            </a:r>
            <a:r>
              <a:rPr sz="3200" b="1" dirty="0">
                <a:latin typeface="Comic Sans MS"/>
                <a:cs typeface="Comic Sans MS"/>
              </a:rPr>
              <a:t>and</a:t>
            </a:r>
            <a:r>
              <a:rPr sz="3200" b="1" spc="15" dirty="0">
                <a:latin typeface="Comic Sans MS"/>
                <a:cs typeface="Comic Sans MS"/>
              </a:rPr>
              <a:t> </a:t>
            </a:r>
            <a:r>
              <a:rPr sz="3200" b="1" spc="-5" dirty="0">
                <a:latin typeface="Comic Sans MS"/>
                <a:cs typeface="Comic Sans MS"/>
              </a:rPr>
              <a:t>conflicts</a:t>
            </a:r>
            <a:r>
              <a:rPr sz="3200" b="1" spc="20" dirty="0">
                <a:latin typeface="Comic Sans MS"/>
                <a:cs typeface="Comic Sans MS"/>
              </a:rPr>
              <a:t> </a:t>
            </a:r>
            <a:r>
              <a:rPr sz="3200" b="1" dirty="0">
                <a:latin typeface="Comic Sans MS"/>
                <a:cs typeface="Comic Sans MS"/>
              </a:rPr>
              <a:t>in</a:t>
            </a:r>
            <a:r>
              <a:rPr sz="3200" b="1" spc="5" dirty="0">
                <a:latin typeface="Comic Sans MS"/>
                <a:cs typeface="Comic Sans MS"/>
              </a:rPr>
              <a:t> </a:t>
            </a:r>
            <a:r>
              <a:rPr sz="3200" b="1" spc="-5" dirty="0">
                <a:latin typeface="Comic Sans MS"/>
                <a:cs typeface="Comic Sans MS"/>
              </a:rPr>
              <a:t>ontological</a:t>
            </a:r>
            <a:r>
              <a:rPr lang="en-US" sz="3200" b="1" spc="-5" dirty="0">
                <a:latin typeface="Comic Sans MS"/>
                <a:cs typeface="Comic Sans MS"/>
              </a:rPr>
              <a:t> and epistemological</a:t>
            </a:r>
            <a:r>
              <a:rPr sz="3200" b="1" spc="-5" dirty="0">
                <a:latin typeface="Comic Sans MS"/>
                <a:cs typeface="Comic Sans MS"/>
              </a:rPr>
              <a:t> </a:t>
            </a:r>
            <a:r>
              <a:rPr sz="3200" b="1" spc="-1370" dirty="0">
                <a:latin typeface="Comic Sans MS"/>
                <a:cs typeface="Comic Sans MS"/>
              </a:rPr>
              <a:t> </a:t>
            </a:r>
            <a:r>
              <a:rPr sz="3200" b="1" dirty="0">
                <a:latin typeface="Comic Sans MS"/>
                <a:cs typeface="Comic Sans MS"/>
              </a:rPr>
              <a:t>beliefs</a:t>
            </a:r>
            <a:r>
              <a:rPr sz="3200" b="1" spc="-10" dirty="0">
                <a:latin typeface="Comic Sans MS"/>
                <a:cs typeface="Comic Sans MS"/>
              </a:rPr>
              <a:t> </a:t>
            </a:r>
            <a:r>
              <a:rPr sz="3200" b="1" spc="-5" dirty="0">
                <a:latin typeface="Comic Sans MS"/>
                <a:cs typeface="Comic Sans MS"/>
              </a:rPr>
              <a:t>and </a:t>
            </a:r>
            <a:r>
              <a:rPr sz="3200" b="1" dirty="0">
                <a:latin typeface="Comic Sans MS"/>
                <a:cs typeface="Comic Sans MS"/>
              </a:rPr>
              <a:t>viewpoints</a:t>
            </a:r>
            <a:r>
              <a:rPr sz="3200" b="1" spc="-10" dirty="0">
                <a:latin typeface="Comic Sans MS"/>
                <a:cs typeface="Comic Sans MS"/>
              </a:rPr>
              <a:t> </a:t>
            </a:r>
            <a:r>
              <a:rPr sz="3200" b="1" dirty="0">
                <a:latin typeface="Comic Sans MS"/>
                <a:cs typeface="Comic Sans MS"/>
              </a:rPr>
              <a:t>are</a:t>
            </a:r>
            <a:r>
              <a:rPr sz="3200" b="1" spc="-15" dirty="0">
                <a:latin typeface="Comic Sans MS"/>
                <a:cs typeface="Comic Sans MS"/>
              </a:rPr>
              <a:t> </a:t>
            </a:r>
            <a:r>
              <a:rPr sz="3200" b="1" dirty="0">
                <a:latin typeface="Comic Sans MS"/>
                <a:cs typeface="Comic Sans MS"/>
              </a:rPr>
              <a:t>evidence</a:t>
            </a:r>
            <a:r>
              <a:rPr sz="3200" b="1" spc="-15" dirty="0">
                <a:latin typeface="Comic Sans MS"/>
                <a:cs typeface="Comic Sans MS"/>
              </a:rPr>
              <a:t> </a:t>
            </a:r>
            <a:r>
              <a:rPr sz="3200" b="1" spc="-5" dirty="0">
                <a:latin typeface="Comic Sans MS"/>
                <a:cs typeface="Comic Sans MS"/>
              </a:rPr>
              <a:t>for</a:t>
            </a:r>
            <a:r>
              <a:rPr lang="en-US" sz="3200" b="1" spc="-5" dirty="0">
                <a:latin typeface="Comic Sans MS"/>
                <a:cs typeface="Comic Sans MS"/>
              </a:rPr>
              <a:t> </a:t>
            </a:r>
            <a:r>
              <a:rPr sz="3200" b="1" dirty="0">
                <a:latin typeface="Comic Sans MS"/>
                <a:cs typeface="Comic Sans MS"/>
              </a:rPr>
              <a:t>not</a:t>
            </a:r>
            <a:r>
              <a:rPr sz="3200" b="1" spc="10" dirty="0">
                <a:latin typeface="Comic Sans MS"/>
                <a:cs typeface="Comic Sans MS"/>
              </a:rPr>
              <a:t> </a:t>
            </a:r>
            <a:r>
              <a:rPr sz="3200" b="1" spc="-5" dirty="0">
                <a:latin typeface="Comic Sans MS"/>
                <a:cs typeface="Comic Sans MS"/>
              </a:rPr>
              <a:t>looking</a:t>
            </a:r>
            <a:r>
              <a:rPr sz="3200" b="1" spc="10" dirty="0">
                <a:latin typeface="Comic Sans MS"/>
                <a:cs typeface="Comic Sans MS"/>
              </a:rPr>
              <a:t> </a:t>
            </a:r>
            <a:r>
              <a:rPr sz="3200" b="1" spc="-5" dirty="0">
                <a:latin typeface="Comic Sans MS"/>
                <a:cs typeface="Comic Sans MS"/>
              </a:rPr>
              <a:t>for</a:t>
            </a:r>
            <a:r>
              <a:rPr sz="3200" b="1" dirty="0">
                <a:latin typeface="Comic Sans MS"/>
                <a:cs typeface="Comic Sans MS"/>
              </a:rPr>
              <a:t> a</a:t>
            </a:r>
            <a:r>
              <a:rPr sz="3200" b="1" spc="5" dirty="0">
                <a:latin typeface="Comic Sans MS"/>
                <a:cs typeface="Comic Sans MS"/>
              </a:rPr>
              <a:t> </a:t>
            </a:r>
            <a:r>
              <a:rPr sz="3200" b="1" spc="-5" dirty="0">
                <a:latin typeface="Comic Sans MS"/>
                <a:cs typeface="Comic Sans MS"/>
              </a:rPr>
              <a:t>universal</a:t>
            </a:r>
            <a:r>
              <a:rPr sz="3200" b="1" dirty="0">
                <a:latin typeface="Comic Sans MS"/>
                <a:cs typeface="Comic Sans MS"/>
              </a:rPr>
              <a:t> </a:t>
            </a:r>
            <a:r>
              <a:rPr sz="3200" b="1" spc="-5" dirty="0">
                <a:latin typeface="Comic Sans MS"/>
                <a:cs typeface="Comic Sans MS"/>
              </a:rPr>
              <a:t>foundation</a:t>
            </a:r>
            <a:r>
              <a:rPr lang="en-US" sz="3200" b="1" spc="-5" dirty="0">
                <a:latin typeface="Comic Sans MS"/>
                <a:cs typeface="Comic Sans MS"/>
              </a:rPr>
              <a:t> for either</a:t>
            </a:r>
            <a:r>
              <a:rPr sz="3200" b="1" spc="-5" dirty="0">
                <a:latin typeface="Comic Sans MS"/>
                <a:cs typeface="Comic Sans MS"/>
              </a:rPr>
              <a:t>.</a:t>
            </a:r>
            <a:endParaRPr sz="3200" dirty="0">
              <a:latin typeface="Comic Sans MS"/>
              <a:cs typeface="Comic Sans MS"/>
            </a:endParaRPr>
          </a:p>
        </p:txBody>
      </p:sp>
      <p:sp>
        <p:nvSpPr>
          <p:cNvPr id="4" name="object 2">
            <a:extLst>
              <a:ext uri="{FF2B5EF4-FFF2-40B4-BE49-F238E27FC236}">
                <a16:creationId xmlns:a16="http://schemas.microsoft.com/office/drawing/2014/main" id="{E5FF5D8B-3BAE-D41F-74AB-E96722D06B8E}"/>
              </a:ext>
            </a:extLst>
          </p:cNvPr>
          <p:cNvSpPr txBox="1">
            <a:spLocks/>
          </p:cNvSpPr>
          <p:nvPr/>
        </p:nvSpPr>
        <p:spPr>
          <a:xfrm>
            <a:off x="1578432" y="890715"/>
            <a:ext cx="9035136" cy="505267"/>
          </a:xfrm>
          <a:prstGeom prst="rect">
            <a:avLst/>
          </a:prstGeom>
        </p:spPr>
        <p:txBody>
          <a:bodyPr vert="horz" wrap="square" lIns="0" tIns="12700" rIns="0" bIns="0" rtlCol="0" anchor="b" anchorCtr="0">
            <a:sp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marL="14604" marR="5080" indent="330200">
              <a:spcBef>
                <a:spcPts val="100"/>
              </a:spcBef>
            </a:pPr>
            <a:r>
              <a:rPr lang="en-US" dirty="0"/>
              <a:t>“Philosophy </a:t>
            </a:r>
            <a:r>
              <a:rPr lang="en-US" spc="-5" dirty="0"/>
              <a:t>of </a:t>
            </a:r>
            <a:r>
              <a:rPr lang="en-US" dirty="0"/>
              <a:t>Acceptance” </a:t>
            </a:r>
            <a:r>
              <a:rPr lang="en-US" spc="5" dirty="0"/>
              <a:t> </a:t>
            </a:r>
            <a:r>
              <a:rPr lang="en-US" dirty="0"/>
              <a:t>for</a:t>
            </a:r>
            <a:r>
              <a:rPr lang="en-US" spc="-25" dirty="0"/>
              <a:t> </a:t>
            </a:r>
            <a:r>
              <a:rPr lang="en-US" dirty="0"/>
              <a:t>a</a:t>
            </a:r>
            <a:r>
              <a:rPr lang="en-US" spc="-15" dirty="0"/>
              <a:t> </a:t>
            </a:r>
            <a:r>
              <a:rPr lang="en-US" spc="-5" dirty="0"/>
              <a:t>Working</a:t>
            </a:r>
            <a:r>
              <a:rPr lang="en-US" spc="-10" dirty="0"/>
              <a:t> G</a:t>
            </a:r>
            <a:r>
              <a:rPr lang="en-US" dirty="0"/>
              <a:t>eometer</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84781" y="795020"/>
            <a:ext cx="6823075" cy="695960"/>
          </a:xfrm>
          <a:prstGeom prst="rect">
            <a:avLst/>
          </a:prstGeom>
        </p:spPr>
        <p:txBody>
          <a:bodyPr vert="horz" wrap="square" lIns="0" tIns="12700" rIns="0" bIns="0" rtlCol="0">
            <a:spAutoFit/>
          </a:bodyPr>
          <a:lstStyle/>
          <a:p>
            <a:pPr marL="12700">
              <a:spcBef>
                <a:spcPts val="100"/>
              </a:spcBef>
            </a:pPr>
            <a:r>
              <a:rPr sz="4400" dirty="0">
                <a:latin typeface="Comic Sans MS"/>
                <a:cs typeface="Comic Sans MS"/>
              </a:rPr>
              <a:t>Response</a:t>
            </a:r>
            <a:r>
              <a:rPr sz="4400" spc="-20" dirty="0">
                <a:latin typeface="Comic Sans MS"/>
                <a:cs typeface="Comic Sans MS"/>
              </a:rPr>
              <a:t> </a:t>
            </a:r>
            <a:r>
              <a:rPr sz="4400" dirty="0">
                <a:latin typeface="Comic Sans MS"/>
                <a:cs typeface="Comic Sans MS"/>
              </a:rPr>
              <a:t>for</a:t>
            </a:r>
            <a:r>
              <a:rPr sz="4400" spc="-25" dirty="0">
                <a:latin typeface="Comic Sans MS"/>
                <a:cs typeface="Comic Sans MS"/>
              </a:rPr>
              <a:t> </a:t>
            </a:r>
            <a:r>
              <a:rPr sz="4400" spc="-5" dirty="0">
                <a:latin typeface="Comic Sans MS"/>
                <a:cs typeface="Comic Sans MS"/>
              </a:rPr>
              <a:t>Everyperson</a:t>
            </a:r>
            <a:endParaRPr sz="4400">
              <a:latin typeface="Comic Sans MS"/>
              <a:cs typeface="Comic Sans MS"/>
            </a:endParaRPr>
          </a:p>
        </p:txBody>
      </p:sp>
      <p:sp>
        <p:nvSpPr>
          <p:cNvPr id="3" name="object 3"/>
          <p:cNvSpPr txBox="1"/>
          <p:nvPr/>
        </p:nvSpPr>
        <p:spPr>
          <a:xfrm>
            <a:off x="2096769" y="3422650"/>
            <a:ext cx="7995284" cy="1000760"/>
          </a:xfrm>
          <a:prstGeom prst="rect">
            <a:avLst/>
          </a:prstGeom>
        </p:spPr>
        <p:txBody>
          <a:bodyPr vert="horz" wrap="square" lIns="0" tIns="12700" rIns="0" bIns="0" rtlCol="0">
            <a:spAutoFit/>
          </a:bodyPr>
          <a:lstStyle/>
          <a:p>
            <a:pPr marL="2567940" marR="5080" indent="-2555240">
              <a:spcBef>
                <a:spcPts val="100"/>
              </a:spcBef>
            </a:pPr>
            <a:r>
              <a:rPr lang="en-US" sz="3200" spc="15" dirty="0">
                <a:latin typeface="Comic Sans MS"/>
                <a:cs typeface="Comic Sans MS"/>
              </a:rPr>
              <a:t>Geometry </a:t>
            </a:r>
            <a:r>
              <a:rPr sz="3200" b="1" spc="-5" dirty="0">
                <a:latin typeface="Comic Sans MS"/>
                <a:cs typeface="Comic Sans MS"/>
              </a:rPr>
              <a:t>e</a:t>
            </a:r>
            <a:r>
              <a:rPr sz="3200" b="1" spc="5" dirty="0">
                <a:latin typeface="Comic Sans MS"/>
                <a:cs typeface="Comic Sans MS"/>
              </a:rPr>
              <a:t>v</a:t>
            </a:r>
            <a:r>
              <a:rPr sz="3200" b="1" spc="-5" dirty="0">
                <a:latin typeface="Comic Sans MS"/>
                <a:cs typeface="Comic Sans MS"/>
              </a:rPr>
              <a:t>o</a:t>
            </a:r>
            <a:r>
              <a:rPr sz="3200" b="1" spc="-10" dirty="0">
                <a:latin typeface="Comic Sans MS"/>
                <a:cs typeface="Comic Sans MS"/>
              </a:rPr>
              <a:t>l</a:t>
            </a:r>
            <a:r>
              <a:rPr sz="3200" b="1" spc="5" dirty="0">
                <a:latin typeface="Comic Sans MS"/>
                <a:cs typeface="Comic Sans MS"/>
              </a:rPr>
              <a:t>v</a:t>
            </a:r>
            <a:r>
              <a:rPr sz="3200" b="1" spc="-5" dirty="0">
                <a:latin typeface="Comic Sans MS"/>
                <a:cs typeface="Comic Sans MS"/>
              </a:rPr>
              <a:t>e</a:t>
            </a:r>
            <a:r>
              <a:rPr sz="3200" b="1" dirty="0">
                <a:latin typeface="Comic Sans MS"/>
                <a:cs typeface="Comic Sans MS"/>
              </a:rPr>
              <a:t>s</a:t>
            </a:r>
            <a:r>
              <a:rPr sz="3200" b="1" spc="-430" dirty="0">
                <a:latin typeface="Comic Sans MS"/>
                <a:cs typeface="Comic Sans MS"/>
              </a:rPr>
              <a:t> </a:t>
            </a:r>
            <a:r>
              <a:rPr sz="3200" dirty="0">
                <a:latin typeface="Comic Sans MS"/>
                <a:cs typeface="Comic Sans MS"/>
              </a:rPr>
              <a:t>in</a:t>
            </a:r>
            <a:r>
              <a:rPr sz="3200" spc="5" dirty="0">
                <a:latin typeface="Comic Sans MS"/>
                <a:cs typeface="Comic Sans MS"/>
              </a:rPr>
              <a:t> </a:t>
            </a:r>
            <a:r>
              <a:rPr sz="3200" dirty="0">
                <a:latin typeface="Comic Sans MS"/>
                <a:cs typeface="Comic Sans MS"/>
              </a:rPr>
              <a:t>a</a:t>
            </a:r>
            <a:r>
              <a:rPr sz="3200" spc="5" dirty="0">
                <a:latin typeface="Comic Sans MS"/>
                <a:cs typeface="Comic Sans MS"/>
              </a:rPr>
              <a:t> </a:t>
            </a:r>
            <a:r>
              <a:rPr sz="3200" b="1" spc="10" dirty="0">
                <a:latin typeface="Comic Sans MS"/>
                <a:cs typeface="Comic Sans MS"/>
              </a:rPr>
              <a:t>d</a:t>
            </a:r>
            <a:r>
              <a:rPr sz="3200" b="1" dirty="0">
                <a:latin typeface="Comic Sans MS"/>
                <a:cs typeface="Comic Sans MS"/>
              </a:rPr>
              <a:t>y</a:t>
            </a:r>
            <a:r>
              <a:rPr sz="3200" b="1" spc="5" dirty="0">
                <a:latin typeface="Comic Sans MS"/>
                <a:cs typeface="Comic Sans MS"/>
              </a:rPr>
              <a:t>n</a:t>
            </a:r>
            <a:r>
              <a:rPr sz="3200" b="1" dirty="0">
                <a:latin typeface="Comic Sans MS"/>
                <a:cs typeface="Comic Sans MS"/>
              </a:rPr>
              <a:t>a</a:t>
            </a:r>
            <a:r>
              <a:rPr sz="3200" b="1" spc="-10" dirty="0">
                <a:latin typeface="Comic Sans MS"/>
                <a:cs typeface="Comic Sans MS"/>
              </a:rPr>
              <a:t>m</a:t>
            </a:r>
            <a:r>
              <a:rPr sz="3200" b="1" dirty="0">
                <a:latin typeface="Comic Sans MS"/>
                <a:cs typeface="Comic Sans MS"/>
              </a:rPr>
              <a:t>ic</a:t>
            </a:r>
            <a:r>
              <a:rPr sz="3200" b="1" spc="-425" dirty="0">
                <a:latin typeface="Comic Sans MS"/>
                <a:cs typeface="Comic Sans MS"/>
              </a:rPr>
              <a:t> </a:t>
            </a:r>
            <a:r>
              <a:rPr sz="3200" spc="-5" dirty="0">
                <a:latin typeface="Comic Sans MS"/>
                <a:cs typeface="Comic Sans MS"/>
              </a:rPr>
              <a:t>p</a:t>
            </a:r>
            <a:r>
              <a:rPr sz="3200" dirty="0">
                <a:latin typeface="Comic Sans MS"/>
                <a:cs typeface="Comic Sans MS"/>
              </a:rPr>
              <a:t>r</a:t>
            </a:r>
            <a:r>
              <a:rPr sz="3200" spc="-5" dirty="0">
                <a:latin typeface="Comic Sans MS"/>
                <a:cs typeface="Comic Sans MS"/>
              </a:rPr>
              <a:t>oc</a:t>
            </a:r>
            <a:r>
              <a:rPr sz="3200" spc="5" dirty="0">
                <a:latin typeface="Comic Sans MS"/>
                <a:cs typeface="Comic Sans MS"/>
              </a:rPr>
              <a:t>e</a:t>
            </a:r>
            <a:r>
              <a:rPr sz="3200" spc="-10" dirty="0">
                <a:latin typeface="Comic Sans MS"/>
                <a:cs typeface="Comic Sans MS"/>
              </a:rPr>
              <a:t>s</a:t>
            </a:r>
            <a:r>
              <a:rPr sz="3200" dirty="0">
                <a:latin typeface="Comic Sans MS"/>
                <a:cs typeface="Comic Sans MS"/>
              </a:rPr>
              <a:t>s  </a:t>
            </a:r>
            <a:r>
              <a:rPr sz="3200" spc="-5" dirty="0">
                <a:latin typeface="Comic Sans MS"/>
                <a:cs typeface="Comic Sans MS"/>
              </a:rPr>
              <a:t>of</a:t>
            </a:r>
            <a:r>
              <a:rPr sz="3200" dirty="0">
                <a:latin typeface="Comic Sans MS"/>
                <a:cs typeface="Comic Sans MS"/>
              </a:rPr>
              <a:t> </a:t>
            </a:r>
            <a:r>
              <a:rPr sz="3200" b="1" u="sng" spc="-5" dirty="0">
                <a:uFill>
                  <a:solidFill>
                    <a:srgbClr val="000000"/>
                  </a:solidFill>
                </a:uFill>
                <a:latin typeface="Comic Sans MS"/>
                <a:cs typeface="Comic Sans MS"/>
              </a:rPr>
              <a:t>articulation</a:t>
            </a:r>
            <a:r>
              <a:rPr sz="3200" spc="-5" dirty="0">
                <a:latin typeface="Comic Sans MS"/>
                <a:cs typeface="Comic Sans MS"/>
              </a:rPr>
              <a:t>.</a:t>
            </a:r>
            <a:endParaRPr sz="3200" dirty="0">
              <a:latin typeface="Comic Sans MS"/>
              <a:cs typeface="Comic Sans MS"/>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24722" y="1011593"/>
            <a:ext cx="5139377" cy="505267"/>
          </a:xfrm>
          <a:prstGeom prst="rect">
            <a:avLst/>
          </a:prstGeom>
        </p:spPr>
        <p:txBody>
          <a:bodyPr vert="horz" wrap="square" lIns="0" tIns="12700" rIns="0" bIns="0" rtlCol="0" anchor="b" anchorCtr="0">
            <a:spAutoFit/>
          </a:bodyPr>
          <a:lstStyle/>
          <a:p>
            <a:pPr marL="12700">
              <a:spcBef>
                <a:spcPts val="100"/>
              </a:spcBef>
            </a:pPr>
            <a:r>
              <a:rPr b="0" dirty="0">
                <a:latin typeface="Comic Sans MS"/>
                <a:cs typeface="Comic Sans MS"/>
              </a:rPr>
              <a:t>Response</a:t>
            </a:r>
            <a:r>
              <a:rPr spc="-20" dirty="0">
                <a:latin typeface="Comic Sans MS"/>
                <a:cs typeface="Comic Sans MS"/>
              </a:rPr>
              <a:t> </a:t>
            </a:r>
            <a:r>
              <a:rPr b="0" dirty="0">
                <a:latin typeface="Comic Sans MS"/>
                <a:cs typeface="Comic Sans MS"/>
              </a:rPr>
              <a:t>for</a:t>
            </a:r>
            <a:r>
              <a:rPr spc="-25" dirty="0">
                <a:latin typeface="Comic Sans MS"/>
                <a:cs typeface="Comic Sans MS"/>
              </a:rPr>
              <a:t> </a:t>
            </a:r>
            <a:r>
              <a:rPr spc="-5" dirty="0">
                <a:latin typeface="Comic Sans MS"/>
                <a:cs typeface="Comic Sans MS"/>
              </a:rPr>
              <a:t>Everyperson</a:t>
            </a:r>
          </a:p>
        </p:txBody>
      </p:sp>
      <p:sp>
        <p:nvSpPr>
          <p:cNvPr id="3" name="object 3"/>
          <p:cNvSpPr txBox="1"/>
          <p:nvPr/>
        </p:nvSpPr>
        <p:spPr>
          <a:xfrm>
            <a:off x="2096769" y="2641600"/>
            <a:ext cx="7995284" cy="2564130"/>
          </a:xfrm>
          <a:prstGeom prst="rect">
            <a:avLst/>
          </a:prstGeom>
        </p:spPr>
        <p:txBody>
          <a:bodyPr vert="horz" wrap="square" lIns="0" tIns="12700" rIns="0" bIns="0" rtlCol="0">
            <a:spAutoFit/>
          </a:bodyPr>
          <a:lstStyle/>
          <a:p>
            <a:pPr marL="12700" marR="5080" algn="ctr">
              <a:spcBef>
                <a:spcPts val="100"/>
              </a:spcBef>
            </a:pPr>
            <a:r>
              <a:rPr lang="en-US" sz="3200" spc="15" dirty="0">
                <a:latin typeface="Comic Sans MS"/>
                <a:cs typeface="Comic Sans MS"/>
              </a:rPr>
              <a:t>Geometry</a:t>
            </a:r>
            <a:r>
              <a:rPr sz="3200" dirty="0">
                <a:latin typeface="Comic Sans MS"/>
                <a:cs typeface="Comic Sans MS"/>
              </a:rPr>
              <a:t> </a:t>
            </a:r>
            <a:r>
              <a:rPr sz="3200" b="1" spc="-5" dirty="0">
                <a:latin typeface="Comic Sans MS"/>
                <a:cs typeface="Comic Sans MS"/>
              </a:rPr>
              <a:t>e</a:t>
            </a:r>
            <a:r>
              <a:rPr sz="3200" b="1" spc="5" dirty="0">
                <a:latin typeface="Comic Sans MS"/>
                <a:cs typeface="Comic Sans MS"/>
              </a:rPr>
              <a:t>v</a:t>
            </a:r>
            <a:r>
              <a:rPr sz="3200" b="1" spc="-5" dirty="0">
                <a:latin typeface="Comic Sans MS"/>
                <a:cs typeface="Comic Sans MS"/>
              </a:rPr>
              <a:t>o</a:t>
            </a:r>
            <a:r>
              <a:rPr sz="3200" b="1" spc="-10" dirty="0">
                <a:latin typeface="Comic Sans MS"/>
                <a:cs typeface="Comic Sans MS"/>
              </a:rPr>
              <a:t>l</a:t>
            </a:r>
            <a:r>
              <a:rPr sz="3200" b="1" spc="5" dirty="0">
                <a:latin typeface="Comic Sans MS"/>
                <a:cs typeface="Comic Sans MS"/>
              </a:rPr>
              <a:t>v</a:t>
            </a:r>
            <a:r>
              <a:rPr sz="3200" b="1" spc="-5" dirty="0">
                <a:latin typeface="Comic Sans MS"/>
                <a:cs typeface="Comic Sans MS"/>
              </a:rPr>
              <a:t>e</a:t>
            </a:r>
            <a:r>
              <a:rPr sz="3200" b="1" dirty="0">
                <a:latin typeface="Comic Sans MS"/>
                <a:cs typeface="Comic Sans MS"/>
              </a:rPr>
              <a:t>s</a:t>
            </a:r>
            <a:r>
              <a:rPr sz="3200" b="1" spc="-430" dirty="0">
                <a:latin typeface="Comic Sans MS"/>
                <a:cs typeface="Comic Sans MS"/>
              </a:rPr>
              <a:t> </a:t>
            </a:r>
            <a:r>
              <a:rPr sz="3200" dirty="0">
                <a:latin typeface="Comic Sans MS"/>
                <a:cs typeface="Comic Sans MS"/>
              </a:rPr>
              <a:t>in</a:t>
            </a:r>
            <a:r>
              <a:rPr sz="3200" spc="5" dirty="0">
                <a:latin typeface="Comic Sans MS"/>
                <a:cs typeface="Comic Sans MS"/>
              </a:rPr>
              <a:t> </a:t>
            </a:r>
            <a:r>
              <a:rPr sz="3200" dirty="0">
                <a:latin typeface="Comic Sans MS"/>
                <a:cs typeface="Comic Sans MS"/>
              </a:rPr>
              <a:t>a</a:t>
            </a:r>
            <a:r>
              <a:rPr sz="3200" spc="5" dirty="0">
                <a:latin typeface="Comic Sans MS"/>
                <a:cs typeface="Comic Sans MS"/>
              </a:rPr>
              <a:t> </a:t>
            </a:r>
            <a:r>
              <a:rPr sz="3200" b="1" spc="10" dirty="0">
                <a:latin typeface="Comic Sans MS"/>
                <a:cs typeface="Comic Sans MS"/>
              </a:rPr>
              <a:t>d</a:t>
            </a:r>
            <a:r>
              <a:rPr sz="3200" b="1" dirty="0">
                <a:latin typeface="Comic Sans MS"/>
                <a:cs typeface="Comic Sans MS"/>
              </a:rPr>
              <a:t>y</a:t>
            </a:r>
            <a:r>
              <a:rPr sz="3200" b="1" spc="5" dirty="0">
                <a:latin typeface="Comic Sans MS"/>
                <a:cs typeface="Comic Sans MS"/>
              </a:rPr>
              <a:t>n</a:t>
            </a:r>
            <a:r>
              <a:rPr sz="3200" b="1" dirty="0">
                <a:latin typeface="Comic Sans MS"/>
                <a:cs typeface="Comic Sans MS"/>
              </a:rPr>
              <a:t>a</a:t>
            </a:r>
            <a:r>
              <a:rPr sz="3200" b="1" spc="-10" dirty="0">
                <a:latin typeface="Comic Sans MS"/>
                <a:cs typeface="Comic Sans MS"/>
              </a:rPr>
              <a:t>m</a:t>
            </a:r>
            <a:r>
              <a:rPr sz="3200" b="1" dirty="0">
                <a:latin typeface="Comic Sans MS"/>
                <a:cs typeface="Comic Sans MS"/>
              </a:rPr>
              <a:t>ic</a:t>
            </a:r>
            <a:r>
              <a:rPr sz="3200" b="1" spc="-425" dirty="0">
                <a:latin typeface="Comic Sans MS"/>
                <a:cs typeface="Comic Sans MS"/>
              </a:rPr>
              <a:t> </a:t>
            </a:r>
            <a:r>
              <a:rPr sz="3200" spc="-5" dirty="0">
                <a:latin typeface="Comic Sans MS"/>
                <a:cs typeface="Comic Sans MS"/>
              </a:rPr>
              <a:t>p</a:t>
            </a:r>
            <a:r>
              <a:rPr sz="3200" dirty="0">
                <a:latin typeface="Comic Sans MS"/>
                <a:cs typeface="Comic Sans MS"/>
              </a:rPr>
              <a:t>r</a:t>
            </a:r>
            <a:r>
              <a:rPr sz="3200" spc="-5" dirty="0">
                <a:latin typeface="Comic Sans MS"/>
                <a:cs typeface="Comic Sans MS"/>
              </a:rPr>
              <a:t>oc</a:t>
            </a:r>
            <a:r>
              <a:rPr sz="3200" spc="5" dirty="0">
                <a:latin typeface="Comic Sans MS"/>
                <a:cs typeface="Comic Sans MS"/>
              </a:rPr>
              <a:t>e</a:t>
            </a:r>
            <a:r>
              <a:rPr sz="3200" spc="-10" dirty="0">
                <a:latin typeface="Comic Sans MS"/>
                <a:cs typeface="Comic Sans MS"/>
              </a:rPr>
              <a:t>s</a:t>
            </a:r>
            <a:r>
              <a:rPr sz="3200" dirty="0">
                <a:latin typeface="Comic Sans MS"/>
                <a:cs typeface="Comic Sans MS"/>
              </a:rPr>
              <a:t>s  </a:t>
            </a:r>
            <a:r>
              <a:rPr sz="3200" spc="-5" dirty="0">
                <a:latin typeface="Comic Sans MS"/>
                <a:cs typeface="Comic Sans MS"/>
              </a:rPr>
              <a:t>of</a:t>
            </a:r>
            <a:r>
              <a:rPr sz="3200" dirty="0">
                <a:latin typeface="Comic Sans MS"/>
                <a:cs typeface="Comic Sans MS"/>
              </a:rPr>
              <a:t> </a:t>
            </a:r>
            <a:r>
              <a:rPr sz="3200" b="1" u="sng" spc="-5" dirty="0">
                <a:uFill>
                  <a:solidFill>
                    <a:srgbClr val="000000"/>
                  </a:solidFill>
                </a:uFill>
                <a:latin typeface="Comic Sans MS"/>
                <a:cs typeface="Comic Sans MS"/>
              </a:rPr>
              <a:t>articulation</a:t>
            </a:r>
            <a:r>
              <a:rPr sz="3200" spc="-5" dirty="0">
                <a:latin typeface="Comic Sans MS"/>
                <a:cs typeface="Comic Sans MS"/>
              </a:rPr>
              <a:t>.</a:t>
            </a:r>
            <a:endParaRPr sz="3200" dirty="0">
              <a:latin typeface="Comic Sans MS"/>
              <a:cs typeface="Comic Sans MS"/>
            </a:endParaRPr>
          </a:p>
          <a:p>
            <a:pPr marL="203200" marR="194310" algn="ctr">
              <a:spcBef>
                <a:spcPts val="790"/>
              </a:spcBef>
            </a:pPr>
            <a:r>
              <a:rPr sz="3200" spc="-5" dirty="0">
                <a:latin typeface="Comic Sans MS"/>
                <a:cs typeface="Comic Sans MS"/>
              </a:rPr>
              <a:t>The</a:t>
            </a:r>
            <a:r>
              <a:rPr sz="3200" dirty="0">
                <a:latin typeface="Comic Sans MS"/>
                <a:cs typeface="Comic Sans MS"/>
              </a:rPr>
              <a:t> </a:t>
            </a:r>
            <a:r>
              <a:rPr sz="3200" spc="-5" dirty="0">
                <a:latin typeface="Comic Sans MS"/>
                <a:cs typeface="Comic Sans MS"/>
              </a:rPr>
              <a:t>result</a:t>
            </a:r>
            <a:r>
              <a:rPr sz="3200" dirty="0">
                <a:latin typeface="Comic Sans MS"/>
                <a:cs typeface="Comic Sans MS"/>
              </a:rPr>
              <a:t> </a:t>
            </a:r>
            <a:r>
              <a:rPr sz="3200" spc="-5" dirty="0">
                <a:latin typeface="Comic Sans MS"/>
                <a:cs typeface="Comic Sans MS"/>
              </a:rPr>
              <a:t>of</a:t>
            </a:r>
            <a:r>
              <a:rPr sz="3200" spc="-10" dirty="0">
                <a:latin typeface="Comic Sans MS"/>
                <a:cs typeface="Comic Sans MS"/>
              </a:rPr>
              <a:t> </a:t>
            </a:r>
            <a:r>
              <a:rPr sz="3200" spc="-5" dirty="0">
                <a:latin typeface="Comic Sans MS"/>
                <a:cs typeface="Comic Sans MS"/>
              </a:rPr>
              <a:t>work</a:t>
            </a:r>
            <a:r>
              <a:rPr sz="3200" dirty="0">
                <a:latin typeface="Comic Sans MS"/>
                <a:cs typeface="Comic Sans MS"/>
              </a:rPr>
              <a:t> in</a:t>
            </a:r>
            <a:r>
              <a:rPr sz="3200" spc="-5" dirty="0">
                <a:latin typeface="Comic Sans MS"/>
                <a:cs typeface="Comic Sans MS"/>
              </a:rPr>
              <a:t> </a:t>
            </a:r>
            <a:r>
              <a:rPr lang="en-US" sz="3200" dirty="0">
                <a:latin typeface="Comic Sans MS"/>
                <a:cs typeface="Comic Sans MS"/>
              </a:rPr>
              <a:t>geometry </a:t>
            </a:r>
            <a:r>
              <a:rPr sz="3200" dirty="0">
                <a:latin typeface="Comic Sans MS"/>
                <a:cs typeface="Comic Sans MS"/>
              </a:rPr>
              <a:t>is</a:t>
            </a:r>
            <a:r>
              <a:rPr sz="3200" spc="420" dirty="0">
                <a:latin typeface="Comic Sans MS"/>
                <a:cs typeface="Comic Sans MS"/>
              </a:rPr>
              <a:t> </a:t>
            </a:r>
            <a:r>
              <a:rPr sz="3200" b="1" dirty="0">
                <a:latin typeface="Comic Sans MS"/>
                <a:cs typeface="Comic Sans MS"/>
              </a:rPr>
              <a:t>an </a:t>
            </a:r>
            <a:r>
              <a:rPr sz="3200" b="1" spc="-1375" dirty="0">
                <a:latin typeface="Comic Sans MS"/>
                <a:cs typeface="Comic Sans MS"/>
              </a:rPr>
              <a:t> </a:t>
            </a:r>
            <a:r>
              <a:rPr sz="3200" b="1" spc="-5" dirty="0">
                <a:latin typeface="Comic Sans MS"/>
                <a:cs typeface="Comic Sans MS"/>
              </a:rPr>
              <a:t>inter-related </a:t>
            </a:r>
            <a:r>
              <a:rPr sz="3200" b="1" dirty="0">
                <a:latin typeface="Comic Sans MS"/>
                <a:cs typeface="Comic Sans MS"/>
              </a:rPr>
              <a:t>web </a:t>
            </a:r>
            <a:r>
              <a:rPr sz="3200" b="1" spc="-5" dirty="0">
                <a:latin typeface="Comic Sans MS"/>
                <a:cs typeface="Comic Sans MS"/>
              </a:rPr>
              <a:t>or</a:t>
            </a:r>
            <a:r>
              <a:rPr sz="3200" b="1" spc="-10" dirty="0">
                <a:latin typeface="Comic Sans MS"/>
                <a:cs typeface="Comic Sans MS"/>
              </a:rPr>
              <a:t> </a:t>
            </a:r>
            <a:r>
              <a:rPr sz="3200" b="1" spc="-5" dirty="0">
                <a:latin typeface="Comic Sans MS"/>
                <a:cs typeface="Comic Sans MS"/>
              </a:rPr>
              <a:t>fabric</a:t>
            </a:r>
            <a:r>
              <a:rPr sz="3200" b="1" dirty="0">
                <a:latin typeface="Comic Sans MS"/>
                <a:cs typeface="Comic Sans MS"/>
              </a:rPr>
              <a:t> </a:t>
            </a:r>
            <a:r>
              <a:rPr sz="3200" b="1" spc="-5" dirty="0">
                <a:latin typeface="Comic Sans MS"/>
                <a:cs typeface="Comic Sans MS"/>
              </a:rPr>
              <a:t>of </a:t>
            </a:r>
            <a:r>
              <a:rPr sz="3200" b="1" dirty="0">
                <a:latin typeface="Comic Sans MS"/>
                <a:cs typeface="Comic Sans MS"/>
              </a:rPr>
              <a:t> </a:t>
            </a:r>
            <a:r>
              <a:rPr sz="3200" b="1" spc="-5" dirty="0">
                <a:latin typeface="Comic Sans MS"/>
                <a:cs typeface="Comic Sans MS"/>
              </a:rPr>
              <a:t>information-data</a:t>
            </a:r>
            <a:r>
              <a:rPr sz="3200" b="1" dirty="0">
                <a:latin typeface="Comic Sans MS"/>
                <a:cs typeface="Comic Sans MS"/>
              </a:rPr>
              <a:t> and </a:t>
            </a:r>
            <a:r>
              <a:rPr sz="3200" b="1" spc="-5" dirty="0">
                <a:latin typeface="Comic Sans MS"/>
                <a:cs typeface="Comic Sans MS"/>
              </a:rPr>
              <a:t>concepts.</a:t>
            </a:r>
            <a:endParaRPr sz="3200" dirty="0">
              <a:latin typeface="Comic Sans MS"/>
              <a:cs typeface="Comic Sans MS"/>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54914" y="869951"/>
            <a:ext cx="5078993" cy="505267"/>
          </a:xfrm>
          <a:prstGeom prst="rect">
            <a:avLst/>
          </a:prstGeom>
        </p:spPr>
        <p:txBody>
          <a:bodyPr vert="horz" wrap="square" lIns="0" tIns="12700" rIns="0" bIns="0" rtlCol="0" anchor="b" anchorCtr="0">
            <a:spAutoFit/>
          </a:bodyPr>
          <a:lstStyle/>
          <a:p>
            <a:pPr marL="12700">
              <a:spcBef>
                <a:spcPts val="100"/>
              </a:spcBef>
            </a:pPr>
            <a:r>
              <a:rPr b="0" dirty="0">
                <a:latin typeface="Comic Sans MS"/>
                <a:cs typeface="Comic Sans MS"/>
              </a:rPr>
              <a:t>Response</a:t>
            </a:r>
            <a:r>
              <a:rPr spc="-20" dirty="0">
                <a:latin typeface="Comic Sans MS"/>
                <a:cs typeface="Comic Sans MS"/>
              </a:rPr>
              <a:t> </a:t>
            </a:r>
            <a:r>
              <a:rPr b="0" dirty="0">
                <a:latin typeface="Comic Sans MS"/>
                <a:cs typeface="Comic Sans MS"/>
              </a:rPr>
              <a:t>for</a:t>
            </a:r>
            <a:r>
              <a:rPr spc="-25" dirty="0">
                <a:latin typeface="Comic Sans MS"/>
                <a:cs typeface="Comic Sans MS"/>
              </a:rPr>
              <a:t> </a:t>
            </a:r>
            <a:r>
              <a:rPr spc="-5" dirty="0">
                <a:latin typeface="Comic Sans MS"/>
                <a:cs typeface="Comic Sans MS"/>
              </a:rPr>
              <a:t>Everyperson</a:t>
            </a:r>
          </a:p>
        </p:txBody>
      </p:sp>
      <p:sp>
        <p:nvSpPr>
          <p:cNvPr id="3" name="object 3"/>
          <p:cNvSpPr txBox="1"/>
          <p:nvPr/>
        </p:nvSpPr>
        <p:spPr>
          <a:xfrm>
            <a:off x="2096769" y="1859279"/>
            <a:ext cx="7995284" cy="4128770"/>
          </a:xfrm>
          <a:prstGeom prst="rect">
            <a:avLst/>
          </a:prstGeom>
        </p:spPr>
        <p:txBody>
          <a:bodyPr vert="horz" wrap="square" lIns="0" tIns="12700" rIns="0" bIns="0" rtlCol="0">
            <a:spAutoFit/>
          </a:bodyPr>
          <a:lstStyle/>
          <a:p>
            <a:pPr marL="12700" marR="5080" algn="ctr">
              <a:spcBef>
                <a:spcPts val="100"/>
              </a:spcBef>
            </a:pPr>
            <a:r>
              <a:rPr lang="en-US" sz="3200" spc="15" dirty="0">
                <a:latin typeface="Comic Sans MS"/>
                <a:cs typeface="Comic Sans MS"/>
              </a:rPr>
              <a:t>Geometry</a:t>
            </a:r>
            <a:r>
              <a:rPr sz="3200" dirty="0">
                <a:latin typeface="Comic Sans MS"/>
                <a:cs typeface="Comic Sans MS"/>
              </a:rPr>
              <a:t> </a:t>
            </a:r>
            <a:r>
              <a:rPr sz="3200" b="1" spc="-5" dirty="0">
                <a:latin typeface="Comic Sans MS"/>
                <a:cs typeface="Comic Sans MS"/>
              </a:rPr>
              <a:t>e</a:t>
            </a:r>
            <a:r>
              <a:rPr sz="3200" b="1" spc="5" dirty="0">
                <a:latin typeface="Comic Sans MS"/>
                <a:cs typeface="Comic Sans MS"/>
              </a:rPr>
              <a:t>v</a:t>
            </a:r>
            <a:r>
              <a:rPr sz="3200" b="1" spc="-5" dirty="0">
                <a:latin typeface="Comic Sans MS"/>
                <a:cs typeface="Comic Sans MS"/>
              </a:rPr>
              <a:t>o</a:t>
            </a:r>
            <a:r>
              <a:rPr sz="3200" b="1" spc="-10" dirty="0">
                <a:latin typeface="Comic Sans MS"/>
                <a:cs typeface="Comic Sans MS"/>
              </a:rPr>
              <a:t>l</a:t>
            </a:r>
            <a:r>
              <a:rPr sz="3200" b="1" spc="5" dirty="0">
                <a:latin typeface="Comic Sans MS"/>
                <a:cs typeface="Comic Sans MS"/>
              </a:rPr>
              <a:t>v</a:t>
            </a:r>
            <a:r>
              <a:rPr sz="3200" b="1" spc="-5" dirty="0">
                <a:latin typeface="Comic Sans MS"/>
                <a:cs typeface="Comic Sans MS"/>
              </a:rPr>
              <a:t>e</a:t>
            </a:r>
            <a:r>
              <a:rPr sz="3200" b="1" dirty="0">
                <a:latin typeface="Comic Sans MS"/>
                <a:cs typeface="Comic Sans MS"/>
              </a:rPr>
              <a:t>s</a:t>
            </a:r>
            <a:r>
              <a:rPr sz="3200" b="1" spc="-430" dirty="0">
                <a:latin typeface="Comic Sans MS"/>
                <a:cs typeface="Comic Sans MS"/>
              </a:rPr>
              <a:t> </a:t>
            </a:r>
            <a:r>
              <a:rPr sz="3200" dirty="0">
                <a:latin typeface="Comic Sans MS"/>
                <a:cs typeface="Comic Sans MS"/>
              </a:rPr>
              <a:t>in</a:t>
            </a:r>
            <a:r>
              <a:rPr sz="3200" spc="5" dirty="0">
                <a:latin typeface="Comic Sans MS"/>
                <a:cs typeface="Comic Sans MS"/>
              </a:rPr>
              <a:t> </a:t>
            </a:r>
            <a:r>
              <a:rPr sz="3200" dirty="0">
                <a:latin typeface="Comic Sans MS"/>
                <a:cs typeface="Comic Sans MS"/>
              </a:rPr>
              <a:t>a</a:t>
            </a:r>
            <a:r>
              <a:rPr sz="3200" spc="5" dirty="0">
                <a:latin typeface="Comic Sans MS"/>
                <a:cs typeface="Comic Sans MS"/>
              </a:rPr>
              <a:t> </a:t>
            </a:r>
            <a:r>
              <a:rPr sz="3200" b="1" spc="10" dirty="0">
                <a:latin typeface="Comic Sans MS"/>
                <a:cs typeface="Comic Sans MS"/>
              </a:rPr>
              <a:t>d</a:t>
            </a:r>
            <a:r>
              <a:rPr sz="3200" b="1" dirty="0">
                <a:latin typeface="Comic Sans MS"/>
                <a:cs typeface="Comic Sans MS"/>
              </a:rPr>
              <a:t>y</a:t>
            </a:r>
            <a:r>
              <a:rPr sz="3200" b="1" spc="5" dirty="0">
                <a:latin typeface="Comic Sans MS"/>
                <a:cs typeface="Comic Sans MS"/>
              </a:rPr>
              <a:t>n</a:t>
            </a:r>
            <a:r>
              <a:rPr sz="3200" b="1" dirty="0">
                <a:latin typeface="Comic Sans MS"/>
                <a:cs typeface="Comic Sans MS"/>
              </a:rPr>
              <a:t>a</a:t>
            </a:r>
            <a:r>
              <a:rPr sz="3200" b="1" spc="-10" dirty="0">
                <a:latin typeface="Comic Sans MS"/>
                <a:cs typeface="Comic Sans MS"/>
              </a:rPr>
              <a:t>m</a:t>
            </a:r>
            <a:r>
              <a:rPr sz="3200" b="1" dirty="0">
                <a:latin typeface="Comic Sans MS"/>
                <a:cs typeface="Comic Sans MS"/>
              </a:rPr>
              <a:t>ic</a:t>
            </a:r>
            <a:r>
              <a:rPr sz="3200" b="1" spc="-425" dirty="0">
                <a:latin typeface="Comic Sans MS"/>
                <a:cs typeface="Comic Sans MS"/>
              </a:rPr>
              <a:t> </a:t>
            </a:r>
            <a:r>
              <a:rPr sz="3200" spc="-5" dirty="0">
                <a:latin typeface="Comic Sans MS"/>
                <a:cs typeface="Comic Sans MS"/>
              </a:rPr>
              <a:t>p</a:t>
            </a:r>
            <a:r>
              <a:rPr sz="3200" dirty="0">
                <a:latin typeface="Comic Sans MS"/>
                <a:cs typeface="Comic Sans MS"/>
              </a:rPr>
              <a:t>r</a:t>
            </a:r>
            <a:r>
              <a:rPr sz="3200" spc="-5" dirty="0">
                <a:latin typeface="Comic Sans MS"/>
                <a:cs typeface="Comic Sans MS"/>
              </a:rPr>
              <a:t>oc</a:t>
            </a:r>
            <a:r>
              <a:rPr sz="3200" spc="5" dirty="0">
                <a:latin typeface="Comic Sans MS"/>
                <a:cs typeface="Comic Sans MS"/>
              </a:rPr>
              <a:t>e</a:t>
            </a:r>
            <a:r>
              <a:rPr sz="3200" spc="-10" dirty="0">
                <a:latin typeface="Comic Sans MS"/>
                <a:cs typeface="Comic Sans MS"/>
              </a:rPr>
              <a:t>s</a:t>
            </a:r>
            <a:r>
              <a:rPr sz="3200" dirty="0">
                <a:latin typeface="Comic Sans MS"/>
                <a:cs typeface="Comic Sans MS"/>
              </a:rPr>
              <a:t>s  </a:t>
            </a:r>
            <a:r>
              <a:rPr sz="3200" spc="-5" dirty="0">
                <a:latin typeface="Comic Sans MS"/>
                <a:cs typeface="Comic Sans MS"/>
              </a:rPr>
              <a:t>of</a:t>
            </a:r>
            <a:r>
              <a:rPr sz="3200" dirty="0">
                <a:latin typeface="Comic Sans MS"/>
                <a:cs typeface="Comic Sans MS"/>
              </a:rPr>
              <a:t> </a:t>
            </a:r>
            <a:r>
              <a:rPr sz="3200" b="1" u="sng" spc="-5" dirty="0">
                <a:uFill>
                  <a:solidFill>
                    <a:srgbClr val="000000"/>
                  </a:solidFill>
                </a:uFill>
                <a:latin typeface="Comic Sans MS"/>
                <a:cs typeface="Comic Sans MS"/>
              </a:rPr>
              <a:t>articulation</a:t>
            </a:r>
            <a:r>
              <a:rPr sz="3200" spc="-5" dirty="0">
                <a:latin typeface="Comic Sans MS"/>
                <a:cs typeface="Comic Sans MS"/>
              </a:rPr>
              <a:t>.</a:t>
            </a:r>
            <a:endParaRPr sz="3200" dirty="0">
              <a:latin typeface="Comic Sans MS"/>
              <a:cs typeface="Comic Sans MS"/>
            </a:endParaRPr>
          </a:p>
          <a:p>
            <a:pPr marL="203200" marR="194310" algn="ctr">
              <a:lnSpc>
                <a:spcPct val="99900"/>
              </a:lnSpc>
              <a:spcBef>
                <a:spcPts val="800"/>
              </a:spcBef>
            </a:pPr>
            <a:r>
              <a:rPr sz="3200" spc="-5" dirty="0">
                <a:latin typeface="Comic Sans MS"/>
                <a:cs typeface="Comic Sans MS"/>
              </a:rPr>
              <a:t>The</a:t>
            </a:r>
            <a:r>
              <a:rPr sz="3200" dirty="0">
                <a:latin typeface="Comic Sans MS"/>
                <a:cs typeface="Comic Sans MS"/>
              </a:rPr>
              <a:t> </a:t>
            </a:r>
            <a:r>
              <a:rPr sz="3200" spc="-5" dirty="0">
                <a:latin typeface="Comic Sans MS"/>
                <a:cs typeface="Comic Sans MS"/>
              </a:rPr>
              <a:t>result</a:t>
            </a:r>
            <a:r>
              <a:rPr sz="3200" dirty="0">
                <a:latin typeface="Comic Sans MS"/>
                <a:cs typeface="Comic Sans MS"/>
              </a:rPr>
              <a:t> </a:t>
            </a:r>
            <a:r>
              <a:rPr sz="3200" spc="-5" dirty="0">
                <a:latin typeface="Comic Sans MS"/>
                <a:cs typeface="Comic Sans MS"/>
              </a:rPr>
              <a:t>of</a:t>
            </a:r>
            <a:r>
              <a:rPr sz="3200" spc="-10" dirty="0">
                <a:latin typeface="Comic Sans MS"/>
                <a:cs typeface="Comic Sans MS"/>
              </a:rPr>
              <a:t> </a:t>
            </a:r>
            <a:r>
              <a:rPr sz="3200" spc="-5" dirty="0">
                <a:latin typeface="Comic Sans MS"/>
                <a:cs typeface="Comic Sans MS"/>
              </a:rPr>
              <a:t>work</a:t>
            </a:r>
            <a:r>
              <a:rPr sz="3200" dirty="0">
                <a:latin typeface="Comic Sans MS"/>
                <a:cs typeface="Comic Sans MS"/>
              </a:rPr>
              <a:t> in</a:t>
            </a:r>
            <a:r>
              <a:rPr sz="3200" spc="-5" dirty="0">
                <a:latin typeface="Comic Sans MS"/>
                <a:cs typeface="Comic Sans MS"/>
              </a:rPr>
              <a:t> </a:t>
            </a:r>
            <a:r>
              <a:rPr lang="en-US" sz="3200" spc="15" dirty="0">
                <a:latin typeface="Comic Sans MS"/>
                <a:cs typeface="Comic Sans MS"/>
              </a:rPr>
              <a:t>geometry</a:t>
            </a:r>
            <a:r>
              <a:rPr sz="3200" dirty="0">
                <a:latin typeface="Comic Sans MS"/>
                <a:cs typeface="Comic Sans MS"/>
              </a:rPr>
              <a:t> is</a:t>
            </a:r>
            <a:r>
              <a:rPr sz="3200" spc="420" dirty="0">
                <a:latin typeface="Comic Sans MS"/>
                <a:cs typeface="Comic Sans MS"/>
              </a:rPr>
              <a:t> </a:t>
            </a:r>
            <a:r>
              <a:rPr sz="3200" b="1" dirty="0">
                <a:latin typeface="Comic Sans MS"/>
                <a:cs typeface="Comic Sans MS"/>
              </a:rPr>
              <a:t>an </a:t>
            </a:r>
            <a:r>
              <a:rPr sz="3200" b="1" spc="-1375" dirty="0">
                <a:latin typeface="Comic Sans MS"/>
                <a:cs typeface="Comic Sans MS"/>
              </a:rPr>
              <a:t> </a:t>
            </a:r>
            <a:r>
              <a:rPr sz="3200" b="1" spc="-5" dirty="0">
                <a:latin typeface="Comic Sans MS"/>
                <a:cs typeface="Comic Sans MS"/>
              </a:rPr>
              <a:t>inter-related </a:t>
            </a:r>
            <a:r>
              <a:rPr sz="3200" b="1" dirty="0">
                <a:latin typeface="Comic Sans MS"/>
                <a:cs typeface="Comic Sans MS"/>
              </a:rPr>
              <a:t>web </a:t>
            </a:r>
            <a:r>
              <a:rPr sz="3200" b="1" spc="-5" dirty="0">
                <a:latin typeface="Comic Sans MS"/>
                <a:cs typeface="Comic Sans MS"/>
              </a:rPr>
              <a:t>or</a:t>
            </a:r>
            <a:r>
              <a:rPr sz="3200" b="1" spc="-10" dirty="0">
                <a:latin typeface="Comic Sans MS"/>
                <a:cs typeface="Comic Sans MS"/>
              </a:rPr>
              <a:t> </a:t>
            </a:r>
            <a:r>
              <a:rPr sz="3200" b="1" spc="-5" dirty="0">
                <a:latin typeface="Comic Sans MS"/>
                <a:cs typeface="Comic Sans MS"/>
              </a:rPr>
              <a:t>fabric</a:t>
            </a:r>
            <a:r>
              <a:rPr sz="3200" b="1" dirty="0">
                <a:latin typeface="Comic Sans MS"/>
                <a:cs typeface="Comic Sans MS"/>
              </a:rPr>
              <a:t> </a:t>
            </a:r>
            <a:r>
              <a:rPr sz="3200" b="1" spc="-5" dirty="0">
                <a:latin typeface="Comic Sans MS"/>
                <a:cs typeface="Comic Sans MS"/>
              </a:rPr>
              <a:t>of </a:t>
            </a:r>
            <a:r>
              <a:rPr sz="3200" b="1" dirty="0">
                <a:latin typeface="Comic Sans MS"/>
                <a:cs typeface="Comic Sans MS"/>
              </a:rPr>
              <a:t> </a:t>
            </a:r>
            <a:r>
              <a:rPr sz="3200" b="1" spc="-5" dirty="0">
                <a:latin typeface="Comic Sans MS"/>
                <a:cs typeface="Comic Sans MS"/>
              </a:rPr>
              <a:t>information-data</a:t>
            </a:r>
            <a:r>
              <a:rPr sz="3200" b="1" dirty="0">
                <a:latin typeface="Comic Sans MS"/>
                <a:cs typeface="Comic Sans MS"/>
              </a:rPr>
              <a:t> and </a:t>
            </a:r>
            <a:r>
              <a:rPr sz="3200" b="1" spc="-5" dirty="0">
                <a:latin typeface="Comic Sans MS"/>
                <a:cs typeface="Comic Sans MS"/>
              </a:rPr>
              <a:t>concepts.</a:t>
            </a:r>
            <a:endParaRPr sz="3200" dirty="0">
              <a:latin typeface="Comic Sans MS"/>
              <a:cs typeface="Comic Sans MS"/>
            </a:endParaRPr>
          </a:p>
          <a:p>
            <a:pPr marL="139700" marR="128270" algn="ctr">
              <a:spcBef>
                <a:spcPts val="800"/>
              </a:spcBef>
            </a:pPr>
            <a:r>
              <a:rPr sz="3200" dirty="0">
                <a:latin typeface="Comic Sans MS"/>
                <a:cs typeface="Comic Sans MS"/>
              </a:rPr>
              <a:t>What</a:t>
            </a:r>
            <a:r>
              <a:rPr sz="3200" spc="-5" dirty="0">
                <a:latin typeface="Comic Sans MS"/>
                <a:cs typeface="Comic Sans MS"/>
              </a:rPr>
              <a:t> </a:t>
            </a:r>
            <a:r>
              <a:rPr sz="3200" dirty="0">
                <a:latin typeface="Comic Sans MS"/>
                <a:cs typeface="Comic Sans MS"/>
              </a:rPr>
              <a:t>survives in </a:t>
            </a:r>
            <a:r>
              <a:rPr lang="en-US" sz="3200" spc="15" dirty="0">
                <a:latin typeface="Comic Sans MS"/>
                <a:cs typeface="Comic Sans MS"/>
              </a:rPr>
              <a:t>geometry</a:t>
            </a:r>
            <a:r>
              <a:rPr sz="3200" dirty="0">
                <a:latin typeface="Comic Sans MS"/>
                <a:cs typeface="Comic Sans MS"/>
              </a:rPr>
              <a:t> is a result </a:t>
            </a:r>
            <a:r>
              <a:rPr sz="3200" spc="-944" dirty="0">
                <a:latin typeface="Comic Sans MS"/>
                <a:cs typeface="Comic Sans MS"/>
              </a:rPr>
              <a:t> </a:t>
            </a:r>
            <a:r>
              <a:rPr sz="3200" spc="-5" dirty="0">
                <a:latin typeface="Comic Sans MS"/>
                <a:cs typeface="Comic Sans MS"/>
              </a:rPr>
              <a:t>of </a:t>
            </a:r>
            <a:r>
              <a:rPr sz="3200" dirty="0">
                <a:latin typeface="Comic Sans MS"/>
                <a:cs typeface="Comic Sans MS"/>
              </a:rPr>
              <a:t>a </a:t>
            </a:r>
            <a:r>
              <a:rPr sz="3200" b="1" dirty="0">
                <a:latin typeface="Comic Sans MS"/>
                <a:cs typeface="Comic Sans MS"/>
              </a:rPr>
              <a:t>pragmatic standard </a:t>
            </a:r>
            <a:r>
              <a:rPr sz="3200" b="1" spc="-5" dirty="0">
                <a:latin typeface="Comic Sans MS"/>
                <a:cs typeface="Comic Sans MS"/>
              </a:rPr>
              <a:t>founded on </a:t>
            </a:r>
            <a:r>
              <a:rPr sz="3200" b="1" dirty="0">
                <a:latin typeface="Comic Sans MS"/>
                <a:cs typeface="Comic Sans MS"/>
              </a:rPr>
              <a:t> scientific</a:t>
            </a:r>
            <a:r>
              <a:rPr sz="3200" b="1" spc="-15" dirty="0">
                <a:latin typeface="Comic Sans MS"/>
                <a:cs typeface="Comic Sans MS"/>
              </a:rPr>
              <a:t> </a:t>
            </a:r>
            <a:r>
              <a:rPr sz="3200" b="1" spc="-5" dirty="0">
                <a:latin typeface="Comic Sans MS"/>
                <a:cs typeface="Comic Sans MS"/>
              </a:rPr>
              <a:t>empiricism</a:t>
            </a:r>
            <a:r>
              <a:rPr sz="3200" b="1" dirty="0">
                <a:latin typeface="Comic Sans MS"/>
                <a:cs typeface="Comic Sans MS"/>
              </a:rPr>
              <a:t> </a:t>
            </a:r>
            <a:r>
              <a:rPr sz="3200" b="1" spc="-5" dirty="0">
                <a:latin typeface="Comic Sans MS"/>
                <a:cs typeface="Comic Sans MS"/>
              </a:rPr>
              <a:t>and</a:t>
            </a:r>
            <a:r>
              <a:rPr sz="3200" b="1" spc="5" dirty="0">
                <a:latin typeface="Comic Sans MS"/>
                <a:cs typeface="Comic Sans MS"/>
              </a:rPr>
              <a:t> </a:t>
            </a:r>
            <a:r>
              <a:rPr sz="3200" b="1" dirty="0">
                <a:latin typeface="Comic Sans MS"/>
                <a:cs typeface="Comic Sans MS"/>
              </a:rPr>
              <a:t>consistency.</a:t>
            </a:r>
            <a:endParaRPr sz="3200" dirty="0">
              <a:latin typeface="Comic Sans MS"/>
              <a:cs typeface="Comic Sans MS"/>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292055" y="348315"/>
            <a:ext cx="9607887" cy="592980"/>
          </a:xfrm>
        </p:spPr>
        <p:txBody>
          <a:bodyPr>
            <a:normAutofit fontScale="90000"/>
          </a:bodyPr>
          <a:lstStyle/>
          <a:p>
            <a:r>
              <a:rPr lang="en-US" dirty="0"/>
              <a:t>David Corfield: Reviving the Philosophy of Geometry (2017)</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7" y="941295"/>
            <a:ext cx="7812741" cy="5535114"/>
          </a:xfrm>
        </p:spPr>
        <p:txBody>
          <a:bodyPr>
            <a:noAutofit/>
          </a:bodyPr>
          <a:lstStyle/>
          <a:p>
            <a:pPr lvl="2" algn="l"/>
            <a:r>
              <a:rPr lang="en-US" sz="1800" b="0" i="0" u="none" strike="noStrike" baseline="0" dirty="0">
                <a:solidFill>
                  <a:srgbClr val="000000"/>
                </a:solidFill>
                <a:latin typeface="Times New Roman" panose="02020603050405020304" pitchFamily="18" charset="0"/>
              </a:rPr>
              <a:t>Mathematics is to be understood by the fact that it constitutes a single tradition of intellectual enquiry. Ideas found at particular stages possess the seeds of later formulations, which retrospectively allow us to understand them better.</a:t>
            </a:r>
            <a:br>
              <a:rPr lang="en-US" sz="1800" dirty="0">
                <a:solidFill>
                  <a:srgbClr val="000000"/>
                </a:solidFill>
                <a:latin typeface="Arial" panose="020B0604020202020204" pitchFamily="34" charset="0"/>
              </a:rPr>
            </a:br>
            <a:endParaRPr lang="en-US" sz="1800" b="0" i="0" u="none" strike="noStrike" baseline="0" dirty="0">
              <a:solidFill>
                <a:srgbClr val="000000"/>
              </a:solidFill>
              <a:latin typeface="Times New Roman" panose="02020603050405020304" pitchFamily="18" charset="0"/>
            </a:endParaRPr>
          </a:p>
          <a:p>
            <a:pPr lvl="2" algn="l"/>
            <a:r>
              <a:rPr lang="en-US" sz="1800" b="0" i="0" u="none" strike="noStrike" baseline="0" dirty="0">
                <a:solidFill>
                  <a:srgbClr val="000000"/>
                </a:solidFill>
                <a:latin typeface="Times New Roman" panose="02020603050405020304" pitchFamily="18" charset="0"/>
              </a:rPr>
              <a:t>…it is sometimes revealed during and after moments of synthesis in mathematics that there is a reliance on aspects of cognition, perception, and language, which had possibly gone unnoticed </a:t>
            </a:r>
          </a:p>
          <a:p>
            <a:pPr lvl="2" algn="l"/>
            <a:r>
              <a:rPr lang="en-US" sz="1800" b="0" i="0" u="none" strike="noStrike" baseline="0" dirty="0">
                <a:solidFill>
                  <a:srgbClr val="000000"/>
                </a:solidFill>
                <a:latin typeface="Times New Roman" panose="02020603050405020304" pitchFamily="18" charset="0"/>
              </a:rPr>
              <a:t>It is surely no accident that mathematicians speak of an 'atlas' to define a manifold, since an ordinary atlas provides a collection of maps which overlap. It seems likely we employ something like this in the cognitive maps by which we navigate our domain. Perhaps one of the invariants of geometry has been found here.</a:t>
            </a:r>
          </a:p>
          <a:p>
            <a:pPr lvl="2" algn="l"/>
            <a:r>
              <a:rPr lang="en-US" sz="2600" b="0" i="0" u="none" strike="noStrike" baseline="0" dirty="0">
                <a:solidFill>
                  <a:srgbClr val="000000"/>
                </a:solidFill>
                <a:latin typeface="Arial" panose="020B0604020202020204" pitchFamily="34" charset="0"/>
              </a:rPr>
              <a:t>	</a:t>
            </a:r>
          </a:p>
          <a:p>
            <a:pPr algn="l"/>
            <a:endParaRPr lang="en-US" dirty="0"/>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36</a:t>
            </a:fld>
            <a:endParaRPr lang="en-US" dirty="0"/>
          </a:p>
        </p:txBody>
      </p:sp>
    </p:spTree>
    <p:extLst>
      <p:ext uri="{BB962C8B-B14F-4D97-AF65-F5344CB8AC3E}">
        <p14:creationId xmlns:p14="http://schemas.microsoft.com/office/powerpoint/2010/main" val="22180789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a:xfrm>
            <a:off x="7794707" y="536573"/>
            <a:ext cx="3856679" cy="1453003"/>
          </a:xfrm>
        </p:spPr>
        <p:txBody>
          <a:bodyPr wrap="square" anchor="b">
            <a:normAutofit/>
          </a:bodyPr>
          <a:lstStyle/>
          <a:p>
            <a:r>
              <a:rPr lang="en-US" dirty="0"/>
              <a:t>Thank you</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37</a:t>
            </a:fld>
            <a:endParaRPr lang="en-US" dirty="0"/>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body" sz="quarter" idx="14"/>
          </p:nvPr>
        </p:nvSpPr>
        <p:spPr>
          <a:xfrm>
            <a:off x="7637929" y="2876550"/>
            <a:ext cx="4105021" cy="2983947"/>
          </a:xfrm>
        </p:spPr>
        <p:txBody>
          <a:bodyPr>
            <a:normAutofit/>
          </a:bodyPr>
          <a:lstStyle/>
          <a:p>
            <a:r>
              <a:rPr lang="en-US" dirty="0"/>
              <a:t>Martin Flashman</a:t>
            </a:r>
          </a:p>
          <a:p>
            <a:r>
              <a:rPr lang="en-US" dirty="0"/>
              <a:t>flashman@humboldt.edu</a:t>
            </a:r>
          </a:p>
          <a:p>
            <a:r>
              <a:rPr lang="en-US" dirty="0"/>
              <a:t>https://flashman.neocities.org/</a:t>
            </a:r>
          </a:p>
        </p:txBody>
      </p:sp>
    </p:spTree>
    <p:extLst>
      <p:ext uri="{BB962C8B-B14F-4D97-AF65-F5344CB8AC3E}">
        <p14:creationId xmlns:p14="http://schemas.microsoft.com/office/powerpoint/2010/main" val="3103683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a:xfrm>
            <a:off x="7794707" y="536574"/>
            <a:ext cx="3856679" cy="1318106"/>
          </a:xfrm>
        </p:spPr>
        <p:txBody>
          <a:bodyPr wrap="square" anchor="b">
            <a:normAutofit/>
          </a:bodyPr>
          <a:lstStyle/>
          <a:p>
            <a:r>
              <a:rPr lang="en-US" b="1" dirty="0"/>
              <a:t>QUESTIONS?</a:t>
            </a:r>
            <a:br>
              <a:rPr lang="en-US" b="1" dirty="0"/>
            </a:br>
            <a:r>
              <a:rPr lang="en-US" b="1" dirty="0"/>
              <a:t>Comments?</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38</a:t>
            </a:fld>
            <a:endParaRPr lang="en-US" dirty="0"/>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body" sz="quarter" idx="14"/>
          </p:nvPr>
        </p:nvSpPr>
        <p:spPr>
          <a:xfrm>
            <a:off x="7637929" y="2876550"/>
            <a:ext cx="4105021" cy="2983947"/>
          </a:xfrm>
        </p:spPr>
        <p:txBody>
          <a:bodyPr>
            <a:normAutofit/>
          </a:bodyPr>
          <a:lstStyle/>
          <a:p>
            <a:r>
              <a:rPr lang="en-US" dirty="0"/>
              <a:t>Martin Flashman</a:t>
            </a:r>
          </a:p>
          <a:p>
            <a:r>
              <a:rPr lang="en-US" dirty="0"/>
              <a:t>flashman@humboldt.edu</a:t>
            </a:r>
          </a:p>
          <a:p>
            <a:r>
              <a:rPr lang="en-US" dirty="0"/>
              <a:t>https://flashman.neocities.org/</a:t>
            </a:r>
          </a:p>
        </p:txBody>
      </p:sp>
    </p:spTree>
    <p:extLst>
      <p:ext uri="{BB962C8B-B14F-4D97-AF65-F5344CB8AC3E}">
        <p14:creationId xmlns:p14="http://schemas.microsoft.com/office/powerpoint/2010/main" val="14498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84096" y="1344706"/>
            <a:ext cx="3856679" cy="591082"/>
          </a:xfrm>
        </p:spPr>
        <p:txBody>
          <a:bodyPr wrap="square" anchor="b">
            <a:normAutofit/>
          </a:bodyPr>
          <a:lstStyle/>
          <a:p>
            <a:r>
              <a:rPr lang="en-US" dirty="0"/>
              <a:t>Outline</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3"/>
          </p:nvPr>
        </p:nvSpPr>
        <p:spPr>
          <a:xfrm>
            <a:off x="530307" y="2521153"/>
            <a:ext cx="5565693" cy="2615623"/>
          </a:xfrm>
        </p:spPr>
        <p:txBody>
          <a:bodyPr>
            <a:normAutofit fontScale="92500" lnSpcReduction="10000"/>
          </a:bodyPr>
          <a:lstStyle/>
          <a:p>
            <a:pPr algn="l"/>
            <a:r>
              <a:rPr lang="en-US" dirty="0"/>
              <a:t>Introduction and Personal History</a:t>
            </a:r>
          </a:p>
          <a:p>
            <a:pPr algn="l"/>
            <a:r>
              <a:rPr lang="en-US" dirty="0"/>
              <a:t>Math/Philosophy History (Abbreviated!)</a:t>
            </a:r>
          </a:p>
          <a:p>
            <a:pPr algn="l"/>
            <a:r>
              <a:rPr lang="en-US" dirty="0"/>
              <a:t>Teaching Geometry -  GeT SLO’s</a:t>
            </a:r>
          </a:p>
          <a:p>
            <a:pPr algn="l"/>
            <a:r>
              <a:rPr lang="en-US" dirty="0"/>
              <a:t>A (Dynamic) Philosophy of Geometry?</a:t>
            </a:r>
          </a:p>
          <a:p>
            <a:pPr algn="l"/>
            <a:r>
              <a:rPr lang="en-US" dirty="0"/>
              <a:t>Conclusion</a:t>
            </a:r>
          </a:p>
        </p:txBody>
      </p:sp>
      <p:pic>
        <p:nvPicPr>
          <p:cNvPr id="10" name="Picture Placeholder 9" descr="A picture containing outdoor, train, bridge, traveling">
            <a:extLst>
              <a:ext uri="{FF2B5EF4-FFF2-40B4-BE49-F238E27FC236}">
                <a16:creationId xmlns:a16="http://schemas.microsoft.com/office/drawing/2014/main" id="{BE113317-F75C-4F41-AA60-AB7B65AD93D7}"/>
              </a:ext>
            </a:extLst>
          </p:cNvPr>
          <p:cNvPicPr>
            <a:picLocks noGrp="1" noChangeAspect="1"/>
          </p:cNvPicPr>
          <p:nvPr>
            <p:ph type="pic" sz="quarter" idx="14"/>
          </p:nvPr>
        </p:nvPicPr>
        <p:blipFill rotWithShape="1">
          <a:blip r:embed="rId2" cstate="screen">
            <a:extLst>
              <a:ext uri="{28A0092B-C50C-407E-A947-70E740481C1C}">
                <a14:useLocalDpi xmlns:a14="http://schemas.microsoft.com/office/drawing/2010/main" val="0"/>
              </a:ext>
            </a:extLst>
          </a:blip>
          <a:srcRect/>
          <a:stretch/>
        </p:blipFill>
        <p:spPr>
          <a:xfrm>
            <a:off x="7151226" y="1102659"/>
            <a:ext cx="4892856" cy="4652682"/>
          </a:xfrm>
        </p:spPr>
      </p:pic>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a:xfrm>
            <a:off x="9982800" y="6357600"/>
            <a:ext cx="1760150" cy="460800"/>
          </a:xfrm>
        </p:spPr>
        <p:txBody>
          <a:bodyPr>
            <a:normAutofit/>
          </a:bodyPr>
          <a:lstStyle/>
          <a:p>
            <a:fld id="{D39607A7-8386-47DB-8578-DDEDD194E5D4}" type="slidenum">
              <a:rPr lang="en-US" smtClean="0"/>
              <a:pPr/>
              <a:t>4</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989400" y="83294"/>
            <a:ext cx="10213200" cy="710700"/>
          </a:xfrm>
        </p:spPr>
        <p:txBody>
          <a:bodyPr/>
          <a:lstStyle/>
          <a:p>
            <a:pPr algn="ctr"/>
            <a:r>
              <a:rPr lang="en-US" dirty="0"/>
              <a:t>Introduction: Confessions!</a:t>
            </a:r>
          </a:p>
        </p:txBody>
      </p:sp>
      <p:sp>
        <p:nvSpPr>
          <p:cNvPr id="3" name="Text Placeholder 2">
            <a:extLst>
              <a:ext uri="{FF2B5EF4-FFF2-40B4-BE49-F238E27FC236}">
                <a16:creationId xmlns:a16="http://schemas.microsoft.com/office/drawing/2014/main" id="{8DC8BCA7-27B2-4252-9991-74F7AAB1BA37}"/>
              </a:ext>
            </a:extLst>
          </p:cNvPr>
          <p:cNvSpPr>
            <a:spLocks noGrp="1"/>
          </p:cNvSpPr>
          <p:nvPr>
            <p:ph type="body" idx="1"/>
          </p:nvPr>
        </p:nvSpPr>
        <p:spPr>
          <a:xfrm>
            <a:off x="1924570" y="793994"/>
            <a:ext cx="8342860" cy="400930"/>
          </a:xfrm>
        </p:spPr>
        <p:txBody>
          <a:bodyPr>
            <a:normAutofit lnSpcReduction="10000"/>
          </a:bodyPr>
          <a:lstStyle/>
          <a:p>
            <a:pPr algn="ctr"/>
            <a:r>
              <a:rPr lang="en-US" b="1" dirty="0"/>
              <a:t>What I am and am NOT.</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sz="half" idx="2"/>
          </p:nvPr>
        </p:nvSpPr>
        <p:spPr>
          <a:xfrm>
            <a:off x="1084129" y="1194924"/>
            <a:ext cx="10023741" cy="5407582"/>
          </a:xfrm>
        </p:spPr>
        <p:txBody>
          <a:bodyPr>
            <a:normAutofit/>
          </a:bodyPr>
          <a:lstStyle/>
          <a:p>
            <a:pPr>
              <a:buFont typeface="Arial" panose="020B0604020202020204" pitchFamily="34" charset="0"/>
              <a:buChar char="•"/>
            </a:pPr>
            <a:r>
              <a:rPr lang="en-US" b="1" dirty="0"/>
              <a:t>I am a retired mathematics professor having taught over 40 years at the undergraduate level.</a:t>
            </a:r>
          </a:p>
          <a:p>
            <a:pPr>
              <a:buFont typeface="Arial" panose="020B0604020202020204" pitchFamily="34" charset="0"/>
              <a:buChar char="•"/>
            </a:pPr>
            <a:r>
              <a:rPr lang="en-US" b="1" dirty="0"/>
              <a:t>I am not a research geometer.</a:t>
            </a:r>
          </a:p>
          <a:p>
            <a:pPr>
              <a:buFont typeface="Arial" panose="020B0604020202020204" pitchFamily="34" charset="0"/>
              <a:buChar char="•"/>
            </a:pPr>
            <a:r>
              <a:rPr lang="en-US" b="1" dirty="0"/>
              <a:t>I do not claim to understand much of the current work in geometry  of  any of the many distinct and overlapping disciplines.</a:t>
            </a:r>
          </a:p>
          <a:p>
            <a:pPr>
              <a:buFont typeface="Arial" panose="020B0604020202020204" pitchFamily="34" charset="0"/>
              <a:buChar char="•"/>
            </a:pPr>
            <a:r>
              <a:rPr lang="en-US" b="1" dirty="0"/>
              <a:t>I am not active in the research and current discourse of philosophy of mathematics, i.e. Post Quine, Lakatos, et alt</a:t>
            </a:r>
          </a:p>
          <a:p>
            <a:pPr>
              <a:buFont typeface="Arial" panose="020B0604020202020204" pitchFamily="34" charset="0"/>
              <a:buChar char="•"/>
            </a:pPr>
            <a:r>
              <a:rPr lang="en-US" b="1" dirty="0"/>
              <a:t>I have taught undergraduate courses in geometry for math majors and prospective secondary level math teachers.</a:t>
            </a:r>
          </a:p>
          <a:p>
            <a:pPr>
              <a:buFont typeface="Arial" panose="020B0604020202020204" pitchFamily="34" charset="0"/>
              <a:buChar char="•"/>
            </a:pPr>
            <a:r>
              <a:rPr lang="en-US" b="1" dirty="0"/>
              <a:t>I have taught undergraduate courses in the foundations of mathematics and  philosophy of mathematics for mathematics majors.</a:t>
            </a:r>
          </a:p>
          <a:p>
            <a:pPr>
              <a:buFont typeface="Arial" panose="020B0604020202020204" pitchFamily="34" charset="0"/>
              <a:buChar char="•"/>
            </a:pPr>
            <a:r>
              <a:rPr lang="en-US" b="1" dirty="0"/>
              <a:t>I have taught undergraduate courses in visual math as a general education courses.</a:t>
            </a:r>
          </a:p>
        </p:txBody>
      </p:sp>
      <p:sp>
        <p:nvSpPr>
          <p:cNvPr id="40" name="Slide Number Placeholder 49">
            <a:extLst>
              <a:ext uri="{FF2B5EF4-FFF2-40B4-BE49-F238E27FC236}">
                <a16:creationId xmlns:a16="http://schemas.microsoft.com/office/drawing/2014/main" id="{10BF64B1-224D-4CB5-B4AF-D944A4C4745A}"/>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5</a:t>
            </a:fld>
            <a:endParaRPr lang="en-US" dirty="0"/>
          </a:p>
        </p:txBody>
      </p:sp>
    </p:spTree>
    <p:extLst>
      <p:ext uri="{BB962C8B-B14F-4D97-AF65-F5344CB8AC3E}">
        <p14:creationId xmlns:p14="http://schemas.microsoft.com/office/powerpoint/2010/main" val="44461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989400" y="83294"/>
            <a:ext cx="10213200" cy="710700"/>
          </a:xfrm>
        </p:spPr>
        <p:txBody>
          <a:bodyPr/>
          <a:lstStyle/>
          <a:p>
            <a:pPr algn="ctr"/>
            <a:r>
              <a:rPr lang="en-US" dirty="0"/>
              <a:t>What Is Geometry? </a:t>
            </a:r>
          </a:p>
        </p:txBody>
      </p:sp>
      <p:sp>
        <p:nvSpPr>
          <p:cNvPr id="3" name="Text Placeholder 2">
            <a:extLst>
              <a:ext uri="{FF2B5EF4-FFF2-40B4-BE49-F238E27FC236}">
                <a16:creationId xmlns:a16="http://schemas.microsoft.com/office/drawing/2014/main" id="{8DC8BCA7-27B2-4252-9991-74F7AAB1BA37}"/>
              </a:ext>
            </a:extLst>
          </p:cNvPr>
          <p:cNvSpPr>
            <a:spLocks noGrp="1"/>
          </p:cNvSpPr>
          <p:nvPr>
            <p:ph type="body" idx="1"/>
          </p:nvPr>
        </p:nvSpPr>
        <p:spPr>
          <a:xfrm>
            <a:off x="1924570" y="793994"/>
            <a:ext cx="8342860" cy="400930"/>
          </a:xfrm>
        </p:spPr>
        <p:txBody>
          <a:bodyPr>
            <a:normAutofit lnSpcReduction="10000"/>
          </a:bodyPr>
          <a:lstStyle/>
          <a:p>
            <a:pPr algn="ctr"/>
            <a:r>
              <a:rPr lang="en-US" dirty="0"/>
              <a:t>My Answer in a Geometry course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sz="half" idx="2"/>
          </p:nvPr>
        </p:nvSpPr>
        <p:spPr>
          <a:xfrm>
            <a:off x="1084129" y="1194924"/>
            <a:ext cx="10023741" cy="5407582"/>
          </a:xfrm>
        </p:spPr>
        <p:txBody>
          <a:bodyPr>
            <a:normAutofit fontScale="85000" lnSpcReduction="20000"/>
          </a:bodyPr>
          <a:lstStyle/>
          <a:p>
            <a:pPr>
              <a:buFont typeface="Arial" panose="020B0604020202020204" pitchFamily="34" charset="0"/>
              <a:buChar char="•"/>
            </a:pPr>
            <a:r>
              <a:rPr lang="en-US" b="1" dirty="0"/>
              <a:t>What are different aspects of geometry?  How is the study of geometry organized?</a:t>
            </a:r>
          </a:p>
          <a:p>
            <a:pPr lvl="2">
              <a:buFont typeface="Arial" panose="020B0604020202020204" pitchFamily="34" charset="0"/>
              <a:buChar char="•"/>
            </a:pPr>
            <a:r>
              <a:rPr lang="en-US" b="1" dirty="0"/>
              <a:t> Synthetic (axiomatic),  : A geometry that focuses on connecting statements (theorems, constructions) to a foundation of "axioms" by using proofs.   Euclid, Hilbert.</a:t>
            </a:r>
          </a:p>
          <a:p>
            <a:pPr lvl="2">
              <a:buFont typeface="Arial" panose="020B0604020202020204" pitchFamily="34" charset="0"/>
              <a:buChar char="•"/>
            </a:pPr>
            <a:r>
              <a:rPr lang="en-US" b="1" dirty="0"/>
              <a:t> Analytic (numbers) ,  A geometry that focuses on connecting statements (theorems, constructions) to a foundation of number-based algebra. Descartes</a:t>
            </a:r>
          </a:p>
          <a:p>
            <a:pPr lvl="2">
              <a:buFont typeface="Arial" panose="020B0604020202020204" pitchFamily="34" charset="0"/>
              <a:buChar char="•"/>
            </a:pPr>
            <a:r>
              <a:rPr lang="en-US" b="1" dirty="0"/>
              <a:t>Transformational.  A geometry that focuses on tools (functions ) that allow for changing figures:[the basis for studying different geometries in the Klein Erlangen Program. </a:t>
            </a:r>
          </a:p>
          <a:p>
            <a:pPr lvl="4">
              <a:buFont typeface="Arial" panose="020B0604020202020204" pitchFamily="34" charset="0"/>
              <a:buChar char="•"/>
            </a:pPr>
            <a:r>
              <a:rPr lang="en-US" b="1" dirty="0"/>
              <a:t>Euclidean: translations, rotations, and reflections. Lengths are important</a:t>
            </a:r>
          </a:p>
          <a:p>
            <a:pPr lvl="4">
              <a:buFont typeface="Arial" panose="020B0604020202020204" pitchFamily="34" charset="0"/>
              <a:buChar char="•"/>
            </a:pPr>
            <a:r>
              <a:rPr lang="en-US" b="1" dirty="0"/>
              <a:t>Similarity: magnifications, dilations. Shape is important</a:t>
            </a:r>
          </a:p>
          <a:p>
            <a:pPr lvl="4">
              <a:buFont typeface="Arial" panose="020B0604020202020204" pitchFamily="34" charset="0"/>
              <a:buChar char="•"/>
            </a:pPr>
            <a:r>
              <a:rPr lang="en-US" b="1" dirty="0"/>
              <a:t>Affine: Preserve parallel lines. Parallel lines are important.</a:t>
            </a:r>
          </a:p>
          <a:p>
            <a:pPr lvl="4">
              <a:buFont typeface="Arial" panose="020B0604020202020204" pitchFamily="34" charset="0"/>
              <a:buChar char="•"/>
            </a:pPr>
            <a:r>
              <a:rPr lang="en-US" b="1" dirty="0"/>
              <a:t>Projective:  "linear projections"...line preserving. Shadows" are important. Poncelet</a:t>
            </a:r>
          </a:p>
          <a:p>
            <a:pPr lvl="4">
              <a:buFont typeface="Arial" panose="020B0604020202020204" pitchFamily="34" charset="0"/>
              <a:buChar char="•"/>
            </a:pPr>
            <a:r>
              <a:rPr lang="en-US" b="1" dirty="0"/>
              <a:t>Differential:   "smooth".. Curvature is important. Gauss, Riemann</a:t>
            </a:r>
          </a:p>
          <a:p>
            <a:pPr lvl="4">
              <a:buFont typeface="Arial" panose="020B0604020202020204" pitchFamily="34" charset="0"/>
              <a:buChar char="•"/>
            </a:pPr>
            <a:r>
              <a:rPr lang="en-US" b="1" dirty="0"/>
              <a:t>Topology: continuous. General shape- (especially holes and connectedness)- is important Euler.</a:t>
            </a:r>
          </a:p>
          <a:p>
            <a:pPr lvl="2">
              <a:buFont typeface="Arial" panose="020B0604020202020204" pitchFamily="34" charset="0"/>
              <a:buChar char="•"/>
            </a:pPr>
            <a:r>
              <a:rPr lang="en-US" b="1" dirty="0"/>
              <a:t>Structural . A geometry that focuses on connecting statements (theorems, constructions) to a foundation of structures (relations and operations) on sets by using proofs. Poincare?</a:t>
            </a:r>
          </a:p>
        </p:txBody>
      </p:sp>
      <p:sp>
        <p:nvSpPr>
          <p:cNvPr id="40" name="Slide Number Placeholder 49">
            <a:extLst>
              <a:ext uri="{FF2B5EF4-FFF2-40B4-BE49-F238E27FC236}">
                <a16:creationId xmlns:a16="http://schemas.microsoft.com/office/drawing/2014/main" id="{10BF64B1-224D-4CB5-B4AF-D944A4C4745A}"/>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6</a:t>
            </a:fld>
            <a:endParaRPr lang="en-US" dirty="0"/>
          </a:p>
        </p:txBody>
      </p:sp>
    </p:spTree>
    <p:extLst>
      <p:ext uri="{BB962C8B-B14F-4D97-AF65-F5344CB8AC3E}">
        <p14:creationId xmlns:p14="http://schemas.microsoft.com/office/powerpoint/2010/main" val="310965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989400" y="83294"/>
            <a:ext cx="10213200" cy="710700"/>
          </a:xfrm>
        </p:spPr>
        <p:txBody>
          <a:bodyPr/>
          <a:lstStyle/>
          <a:p>
            <a:pPr algn="ctr"/>
            <a:r>
              <a:rPr lang="en-US" dirty="0"/>
              <a:t>What Is Geometry? </a:t>
            </a:r>
          </a:p>
        </p:txBody>
      </p:sp>
      <p:sp>
        <p:nvSpPr>
          <p:cNvPr id="3" name="Text Placeholder 2">
            <a:extLst>
              <a:ext uri="{FF2B5EF4-FFF2-40B4-BE49-F238E27FC236}">
                <a16:creationId xmlns:a16="http://schemas.microsoft.com/office/drawing/2014/main" id="{8DC8BCA7-27B2-4252-9991-74F7AAB1BA37}"/>
              </a:ext>
            </a:extLst>
          </p:cNvPr>
          <p:cNvSpPr>
            <a:spLocks noGrp="1"/>
          </p:cNvSpPr>
          <p:nvPr>
            <p:ph type="body" idx="1"/>
          </p:nvPr>
        </p:nvSpPr>
        <p:spPr>
          <a:xfrm>
            <a:off x="1924570" y="793994"/>
            <a:ext cx="8342860" cy="400930"/>
          </a:xfrm>
        </p:spPr>
        <p:txBody>
          <a:bodyPr>
            <a:normAutofit lnSpcReduction="10000"/>
          </a:bodyPr>
          <a:lstStyle/>
          <a:p>
            <a:pPr algn="ctr"/>
            <a:r>
              <a:rPr lang="en-US" dirty="0"/>
              <a:t>Philosophical Answers(?)</a:t>
            </a:r>
            <a:endParaRPr lang="en-US" b="1" dirty="0"/>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sz="half" idx="2"/>
          </p:nvPr>
        </p:nvSpPr>
        <p:spPr>
          <a:xfrm>
            <a:off x="1084129" y="1194924"/>
            <a:ext cx="10023741" cy="5407582"/>
          </a:xfrm>
        </p:spPr>
        <p:txBody>
          <a:bodyPr>
            <a:normAutofit/>
          </a:bodyPr>
          <a:lstStyle/>
          <a:p>
            <a:pPr>
              <a:buFont typeface="Arial" panose="020B0604020202020204" pitchFamily="34" charset="0"/>
              <a:buChar char="•"/>
            </a:pPr>
            <a:r>
              <a:rPr lang="en-US" dirty="0"/>
              <a:t> </a:t>
            </a:r>
            <a:r>
              <a:rPr lang="en-US" b="1" dirty="0"/>
              <a:t>Geometry: An empirical science. Aristotle.</a:t>
            </a:r>
          </a:p>
          <a:p>
            <a:pPr>
              <a:buFont typeface="Arial" panose="020B0604020202020204" pitchFamily="34" charset="0"/>
              <a:buChar char="•"/>
            </a:pPr>
            <a:r>
              <a:rPr lang="en-US" b="1" dirty="0"/>
              <a:t>Geometry: Synthetic a prior knowledge. Kant.</a:t>
            </a:r>
          </a:p>
          <a:p>
            <a:pPr>
              <a:buFont typeface="Arial" panose="020B0604020202020204" pitchFamily="34" charset="0"/>
              <a:buChar char="•"/>
            </a:pPr>
            <a:r>
              <a:rPr lang="en-US" b="1" dirty="0"/>
              <a:t>Geometry: A formal system of information. Hilbert</a:t>
            </a:r>
          </a:p>
          <a:p>
            <a:pPr>
              <a:buFont typeface="Arial" panose="020B0604020202020204" pitchFamily="34" charset="0"/>
              <a:buChar char="•"/>
            </a:pPr>
            <a:r>
              <a:rPr lang="en-US" b="1" dirty="0"/>
              <a:t>Geometry: A convention for scientific discourse. Poincare.</a:t>
            </a:r>
          </a:p>
          <a:p>
            <a:pPr>
              <a:buFont typeface="Arial" panose="020B0604020202020204" pitchFamily="34" charset="0"/>
              <a:buChar char="•"/>
            </a:pPr>
            <a:r>
              <a:rPr lang="en-US" b="1" dirty="0"/>
              <a:t>Geometry: A specific kind of knowledge/discourse focused on special objects like triangles, or special qualities like convexity.</a:t>
            </a:r>
          </a:p>
          <a:p>
            <a:pPr>
              <a:buFont typeface="Arial" panose="020B0604020202020204" pitchFamily="34" charset="0"/>
              <a:buChar char="•"/>
            </a:pPr>
            <a:r>
              <a:rPr lang="en-US" b="1" dirty="0"/>
              <a:t>Geometry has traditionally been interested in </a:t>
            </a:r>
            <a:r>
              <a:rPr lang="en-US" b="1" i="1" dirty="0"/>
              <a:t>both </a:t>
            </a:r>
          </a:p>
          <a:p>
            <a:pPr lvl="1">
              <a:buFont typeface="Arial" panose="020B0604020202020204" pitchFamily="34" charset="0"/>
              <a:buChar char="•"/>
            </a:pPr>
            <a:r>
              <a:rPr lang="en-US" b="1" i="1" dirty="0"/>
              <a:t>results</a:t>
            </a:r>
            <a:r>
              <a:rPr lang="en-US" b="1" dirty="0"/>
              <a:t>- like the Pythagorean Theorem- </a:t>
            </a:r>
            <a:r>
              <a:rPr lang="en-US" b="1" i="1" dirty="0"/>
              <a:t>and </a:t>
            </a:r>
          </a:p>
          <a:p>
            <a:pPr lvl="1">
              <a:buFont typeface="Arial" panose="020B0604020202020204" pitchFamily="34" charset="0"/>
              <a:buChar char="•"/>
            </a:pPr>
            <a:r>
              <a:rPr lang="en-US" b="1" i="1" dirty="0"/>
              <a:t>foundations</a:t>
            </a:r>
            <a:r>
              <a:rPr lang="en-US" b="1" dirty="0"/>
              <a:t> -  using  axioms to justify the result in some rigorous organization.</a:t>
            </a:r>
          </a:p>
          <a:p>
            <a:pPr lvl="1">
              <a:buFont typeface="Arial" panose="020B0604020202020204" pitchFamily="34" charset="0"/>
              <a:buChar char="•"/>
            </a:pPr>
            <a:r>
              <a:rPr lang="en-US" b="1" dirty="0"/>
              <a:t>applications: primarily physics in the large and small.  </a:t>
            </a:r>
          </a:p>
        </p:txBody>
      </p:sp>
      <p:sp>
        <p:nvSpPr>
          <p:cNvPr id="40" name="Slide Number Placeholder 49">
            <a:extLst>
              <a:ext uri="{FF2B5EF4-FFF2-40B4-BE49-F238E27FC236}">
                <a16:creationId xmlns:a16="http://schemas.microsoft.com/office/drawing/2014/main" id="{10BF64B1-224D-4CB5-B4AF-D944A4C4745A}"/>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7</a:t>
            </a:fld>
            <a:endParaRPr lang="en-US" dirty="0"/>
          </a:p>
        </p:txBody>
      </p:sp>
    </p:spTree>
    <p:extLst>
      <p:ext uri="{BB962C8B-B14F-4D97-AF65-F5344CB8AC3E}">
        <p14:creationId xmlns:p14="http://schemas.microsoft.com/office/powerpoint/2010/main" val="163008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989400" y="83294"/>
            <a:ext cx="10213200" cy="710700"/>
          </a:xfrm>
        </p:spPr>
        <p:txBody>
          <a:bodyPr/>
          <a:lstStyle/>
          <a:p>
            <a:pPr algn="ctr"/>
            <a:r>
              <a:rPr lang="en-US" dirty="0"/>
              <a:t>What Is Geometry? </a:t>
            </a:r>
          </a:p>
        </p:txBody>
      </p:sp>
      <p:sp>
        <p:nvSpPr>
          <p:cNvPr id="3" name="Text Placeholder 2">
            <a:extLst>
              <a:ext uri="{FF2B5EF4-FFF2-40B4-BE49-F238E27FC236}">
                <a16:creationId xmlns:a16="http://schemas.microsoft.com/office/drawing/2014/main" id="{8DC8BCA7-27B2-4252-9991-74F7AAB1BA37}"/>
              </a:ext>
            </a:extLst>
          </p:cNvPr>
          <p:cNvSpPr>
            <a:spLocks noGrp="1"/>
          </p:cNvSpPr>
          <p:nvPr>
            <p:ph type="body" idx="1"/>
          </p:nvPr>
        </p:nvSpPr>
        <p:spPr>
          <a:xfrm>
            <a:off x="1924570" y="793994"/>
            <a:ext cx="8342860" cy="400930"/>
          </a:xfrm>
        </p:spPr>
        <p:txBody>
          <a:bodyPr>
            <a:normAutofit lnSpcReduction="10000"/>
          </a:bodyPr>
          <a:lstStyle/>
          <a:p>
            <a:pPr algn="ctr"/>
            <a:r>
              <a:rPr lang="en-US" dirty="0"/>
              <a:t>My Answer in a Geometry course</a:t>
            </a:r>
          </a:p>
        </p:txBody>
      </p:sp>
      <p:sp>
        <p:nvSpPr>
          <p:cNvPr id="4" name="Content Placeholder 3">
            <a:extLst>
              <a:ext uri="{FF2B5EF4-FFF2-40B4-BE49-F238E27FC236}">
                <a16:creationId xmlns:a16="http://schemas.microsoft.com/office/drawing/2014/main" id="{9B9ED227-95A7-4B08-91FE-5E0EF0D41D20}"/>
              </a:ext>
            </a:extLst>
          </p:cNvPr>
          <p:cNvSpPr>
            <a:spLocks noGrp="1"/>
          </p:cNvSpPr>
          <p:nvPr>
            <p:ph sz="half" idx="2"/>
          </p:nvPr>
        </p:nvSpPr>
        <p:spPr>
          <a:xfrm>
            <a:off x="1084129" y="1194924"/>
            <a:ext cx="10023741" cy="5407582"/>
          </a:xfrm>
        </p:spPr>
        <p:txBody>
          <a:bodyPr>
            <a:normAutofit lnSpcReduction="10000"/>
          </a:bodyPr>
          <a:lstStyle/>
          <a:p>
            <a:pPr marL="0" indent="0" algn="ctr">
              <a:buNone/>
            </a:pPr>
            <a:r>
              <a:rPr lang="en-US" b="1" dirty="0"/>
              <a:t>Key Examples for philosophical (ontological and epistemological ) issues in geometry. </a:t>
            </a:r>
          </a:p>
          <a:p>
            <a:pPr>
              <a:buFont typeface="Arial" panose="020B0604020202020204" pitchFamily="34" charset="0"/>
              <a:buChar char="•"/>
            </a:pPr>
            <a:r>
              <a:rPr lang="en-US" b="1" dirty="0"/>
              <a:t>The Pythagorean Theorem</a:t>
            </a:r>
          </a:p>
          <a:p>
            <a:pPr lvl="1">
              <a:buFont typeface="Arial" panose="020B0604020202020204" pitchFamily="34" charset="0"/>
              <a:buChar char="•"/>
            </a:pPr>
            <a:r>
              <a:rPr lang="en-US" b="1" dirty="0"/>
              <a:t>The statement is about geometric objects (Ontology: right triangles and squares) and equality.</a:t>
            </a:r>
          </a:p>
          <a:p>
            <a:pPr lvl="1">
              <a:buFont typeface="Arial" panose="020B0604020202020204" pitchFamily="34" charset="0"/>
              <a:buChar char="•"/>
            </a:pPr>
            <a:r>
              <a:rPr lang="en-US" b="1" dirty="0"/>
              <a:t> What is needed to prove the statement?( </a:t>
            </a:r>
            <a:r>
              <a:rPr lang="en-US" b="1" dirty="0" err="1"/>
              <a:t>Epsitemolgy</a:t>
            </a:r>
            <a:r>
              <a:rPr lang="en-US" b="1" dirty="0"/>
              <a:t>)</a:t>
            </a:r>
          </a:p>
          <a:p>
            <a:pPr lvl="2">
              <a:buFont typeface="Arial" panose="020B0604020202020204" pitchFamily="34" charset="0"/>
              <a:buChar char="•"/>
            </a:pPr>
            <a:r>
              <a:rPr lang="en-US" b="1" dirty="0"/>
              <a:t>In Euclid?</a:t>
            </a:r>
          </a:p>
          <a:p>
            <a:pPr lvl="2">
              <a:buFont typeface="Arial" panose="020B0604020202020204" pitchFamily="34" charset="0"/>
              <a:buChar char="•"/>
            </a:pPr>
            <a:r>
              <a:rPr lang="en-US" b="1" dirty="0"/>
              <a:t>In other proofs?</a:t>
            </a:r>
          </a:p>
          <a:p>
            <a:pPr>
              <a:buFont typeface="Arial" panose="020B0604020202020204" pitchFamily="34" charset="0"/>
              <a:buChar char="•"/>
            </a:pPr>
            <a:r>
              <a:rPr lang="en-US" b="1" dirty="0"/>
              <a:t>The construction of an equilateral triangle. Euclid: Book I Proposition I : </a:t>
            </a:r>
          </a:p>
          <a:p>
            <a:pPr lvl="2">
              <a:buFont typeface="Arial" panose="020B0604020202020204" pitchFamily="34" charset="0"/>
              <a:buChar char="•"/>
            </a:pPr>
            <a:r>
              <a:rPr lang="en-US" b="1" dirty="0"/>
              <a:t>What is needed to accomplish the construction? (Ontology)</a:t>
            </a:r>
          </a:p>
          <a:p>
            <a:pPr lvl="4">
              <a:buFont typeface="Arial" panose="020B0604020202020204" pitchFamily="34" charset="0"/>
              <a:buChar char="•"/>
            </a:pPr>
            <a:r>
              <a:rPr lang="en-US" b="1" dirty="0"/>
              <a:t>An error In Euclid?</a:t>
            </a:r>
          </a:p>
          <a:p>
            <a:pPr lvl="4">
              <a:buFont typeface="Arial" panose="020B0604020202020204" pitchFamily="34" charset="0"/>
              <a:buChar char="•"/>
            </a:pPr>
            <a:r>
              <a:rPr lang="en-US" b="1" dirty="0"/>
              <a:t>Is the statement true (</a:t>
            </a:r>
            <a:r>
              <a:rPr lang="en-US" b="1" dirty="0" err="1"/>
              <a:t>Epistemolgy</a:t>
            </a:r>
            <a:r>
              <a:rPr lang="en-US" b="1" dirty="0"/>
              <a:t>)</a:t>
            </a:r>
          </a:p>
          <a:p>
            <a:pPr lvl="5"/>
            <a:r>
              <a:rPr lang="en-US" b="1" dirty="0"/>
              <a:t>In Euclid’s Geometry? </a:t>
            </a:r>
          </a:p>
          <a:p>
            <a:pPr lvl="5"/>
            <a:r>
              <a:rPr lang="en-US" b="1" dirty="0"/>
              <a:t>In Hilbert’s Geometry? </a:t>
            </a:r>
          </a:p>
          <a:p>
            <a:pPr>
              <a:buFont typeface="Arial" panose="020B0604020202020204" pitchFamily="34" charset="0"/>
              <a:buChar char="•"/>
            </a:pPr>
            <a:endParaRPr lang="en-US" dirty="0"/>
          </a:p>
        </p:txBody>
      </p:sp>
      <p:sp>
        <p:nvSpPr>
          <p:cNvPr id="40" name="Slide Number Placeholder 49">
            <a:extLst>
              <a:ext uri="{FF2B5EF4-FFF2-40B4-BE49-F238E27FC236}">
                <a16:creationId xmlns:a16="http://schemas.microsoft.com/office/drawing/2014/main" id="{10BF64B1-224D-4CB5-B4AF-D944A4C4745A}"/>
              </a:ext>
            </a:extLst>
          </p:cNvPr>
          <p:cNvSpPr>
            <a:spLocks noGrp="1"/>
          </p:cNvSpPr>
          <p:nvPr>
            <p:ph type="sldNum" sz="quarter" idx="12"/>
          </p:nvPr>
        </p:nvSpPr>
        <p:spPr>
          <a:xfrm>
            <a:off x="9982800" y="6357600"/>
            <a:ext cx="1760150" cy="460800"/>
          </a:xfrm>
        </p:spPr>
        <p:txBody>
          <a:bodyPr/>
          <a:lstStyle/>
          <a:p>
            <a:fld id="{D39607A7-8386-47DB-8578-DDEDD194E5D4}" type="slidenum">
              <a:rPr lang="en-US" smtClean="0"/>
              <a:pPr/>
              <a:t>8</a:t>
            </a:fld>
            <a:endParaRPr lang="en-US" dirty="0"/>
          </a:p>
        </p:txBody>
      </p:sp>
    </p:spTree>
    <p:extLst>
      <p:ext uri="{BB962C8B-B14F-4D97-AF65-F5344CB8AC3E}">
        <p14:creationId xmlns:p14="http://schemas.microsoft.com/office/powerpoint/2010/main" val="294213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C01E-3907-99C8-C522-400BC7FF5C21}"/>
              </a:ext>
            </a:extLst>
          </p:cNvPr>
          <p:cNvSpPr>
            <a:spLocks noGrp="1"/>
          </p:cNvSpPr>
          <p:nvPr>
            <p:ph type="title"/>
          </p:nvPr>
        </p:nvSpPr>
        <p:spPr>
          <a:xfrm>
            <a:off x="1613647" y="536573"/>
            <a:ext cx="8659905" cy="1453003"/>
          </a:xfrm>
        </p:spPr>
        <p:txBody>
          <a:bodyPr>
            <a:normAutofit fontScale="90000"/>
          </a:bodyPr>
          <a:lstStyle/>
          <a:p>
            <a:r>
              <a:rPr lang="en-US" dirty="0"/>
              <a:t>Background- </a:t>
            </a:r>
            <a:br>
              <a:rPr lang="en-US" dirty="0"/>
            </a:br>
            <a:r>
              <a:rPr lang="en-US" dirty="0"/>
              <a:t>A quick and incomplete look:</a:t>
            </a:r>
            <a:br>
              <a:rPr lang="en-US" dirty="0"/>
            </a:br>
            <a:r>
              <a:rPr lang="en-US" dirty="0"/>
              <a:t>From Euclid to Kant and on to the 20th Century.</a:t>
            </a:r>
          </a:p>
        </p:txBody>
      </p:sp>
      <p:sp>
        <p:nvSpPr>
          <p:cNvPr id="3" name="Text Placeholder 2">
            <a:extLst>
              <a:ext uri="{FF2B5EF4-FFF2-40B4-BE49-F238E27FC236}">
                <a16:creationId xmlns:a16="http://schemas.microsoft.com/office/drawing/2014/main" id="{221A9B85-5C2A-939B-BF57-870E73BCAECE}"/>
              </a:ext>
            </a:extLst>
          </p:cNvPr>
          <p:cNvSpPr>
            <a:spLocks noGrp="1"/>
          </p:cNvSpPr>
          <p:nvPr>
            <p:ph type="body" sz="quarter" idx="13"/>
          </p:nvPr>
        </p:nvSpPr>
        <p:spPr>
          <a:xfrm>
            <a:off x="2189629" y="2299448"/>
            <a:ext cx="7812741" cy="4021980"/>
          </a:xfrm>
        </p:spPr>
        <p:txBody>
          <a:bodyPr>
            <a:noAutofit/>
          </a:bodyPr>
          <a:lstStyle/>
          <a:p>
            <a:pPr algn="l"/>
            <a:r>
              <a:rPr lang="en-US" b="1" dirty="0"/>
              <a:t>Euclid’s Elements of Geometry encapsulated in an apparently tight logical web of definitions, axioms,  and postulates in an Aristotelian science of space.</a:t>
            </a:r>
          </a:p>
          <a:p>
            <a:pPr algn="l"/>
            <a:r>
              <a:rPr lang="en-US" b="1" dirty="0"/>
              <a:t>This was given almost religious status through many centuries of study, enhancement, and application. Its success allowed other sciences and engineering to flourish through the middle ages and the renaissance, culminating in some ways with the work of Newton. </a:t>
            </a:r>
          </a:p>
          <a:p>
            <a:pPr algn="l"/>
            <a:r>
              <a:rPr lang="en-US" b="1" dirty="0"/>
              <a:t>It  gave strong evidence to support Kant’s treatment of Euclid’s geometry as </a:t>
            </a:r>
            <a:r>
              <a:rPr lang="en-US" b="1" i="1" u="sng" dirty="0"/>
              <a:t>a synthetic a priori intuition.   </a:t>
            </a:r>
          </a:p>
        </p:txBody>
      </p:sp>
      <p:sp>
        <p:nvSpPr>
          <p:cNvPr id="5" name="Slide Number Placeholder 4">
            <a:extLst>
              <a:ext uri="{FF2B5EF4-FFF2-40B4-BE49-F238E27FC236}">
                <a16:creationId xmlns:a16="http://schemas.microsoft.com/office/drawing/2014/main" id="{BCD78797-3A02-EC00-1615-E71065EBBD7A}"/>
              </a:ext>
            </a:extLst>
          </p:cNvPr>
          <p:cNvSpPr>
            <a:spLocks noGrp="1"/>
          </p:cNvSpPr>
          <p:nvPr>
            <p:ph type="sldNum" sz="quarter" idx="12"/>
          </p:nvPr>
        </p:nvSpPr>
        <p:spPr/>
        <p:txBody>
          <a:bodyPr/>
          <a:lstStyle/>
          <a:p>
            <a:fld id="{294A09A9-5501-47C1-A89A-A340965A2BE2}" type="slidenum">
              <a:rPr lang="en-US" smtClean="0"/>
              <a:t>9</a:t>
            </a:fld>
            <a:endParaRPr lang="en-US" dirty="0"/>
          </a:p>
        </p:txBody>
      </p:sp>
    </p:spTree>
    <p:extLst>
      <p:ext uri="{BB962C8B-B14F-4D97-AF65-F5344CB8AC3E}">
        <p14:creationId xmlns:p14="http://schemas.microsoft.com/office/powerpoint/2010/main" val="677527939"/>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ed design" id="{15B931B0-C7D8-4B07-ACB9-C7EFD4E6970A}" vid="{8BE1E89A-FBDD-488C-8247-991A3117BF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74A8BD-7470-4767-A78C-01B8DE47DE7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7CB9D788-52D8-46C3-92EC-553D7E4077CF}">
  <ds:schemaRefs>
    <ds:schemaRef ds:uri="http://schemas.microsoft.com/sharepoint/v3/contenttype/forms"/>
  </ds:schemaRefs>
</ds:datastoreItem>
</file>

<file path=customXml/itemProps3.xml><?xml version="1.0" encoding="utf-8"?>
<ds:datastoreItem xmlns:ds="http://schemas.openxmlformats.org/officeDocument/2006/customXml" ds:itemID="{502E5C16-0C12-46F7-AC7E-7CB6B62A7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{D7E824EE-1AB1-4668-86BA-3140378455BD}tf11158769_win32</Template>
  <TotalTime>3157</TotalTime>
  <Words>2255</Words>
  <Application>Microsoft Office PowerPoint</Application>
  <PresentationFormat>Widescreen</PresentationFormat>
  <Paragraphs>203</Paragraphs>
  <Slides>38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Avenir Next LT Pro</vt:lpstr>
      <vt:lpstr>Calibri</vt:lpstr>
      <vt:lpstr>Comic Sans MS</vt:lpstr>
      <vt:lpstr>Goudy Old Style</vt:lpstr>
      <vt:lpstr>Times New Roman</vt:lpstr>
      <vt:lpstr>Wingdings</vt:lpstr>
      <vt:lpstr>FrostyVTI</vt:lpstr>
      <vt:lpstr>Do We Need a Separate Philosophy of Geometry (PhoG)?  Dedicated to the Memory of Ruth Favro Mathematical Friend and Cousin.</vt:lpstr>
      <vt:lpstr>Abstract</vt:lpstr>
      <vt:lpstr>Disclaimer</vt:lpstr>
      <vt:lpstr>Outline</vt:lpstr>
      <vt:lpstr>Introduction: Confessions!</vt:lpstr>
      <vt:lpstr>What Is Geometry? </vt:lpstr>
      <vt:lpstr>What Is Geometry? </vt:lpstr>
      <vt:lpstr>What Is Geometry? </vt:lpstr>
      <vt:lpstr>Background-  A quick and incomplete look: From Euclid to Kant and on to the 20th Century.</vt:lpstr>
      <vt:lpstr>Background Philosophical Crises in Euclid’s Geometry</vt:lpstr>
      <vt:lpstr>Background Riemann’s Geometric Revolution with Manifolds</vt:lpstr>
      <vt:lpstr>Background Felix Kline and Geometric Transformations</vt:lpstr>
      <vt:lpstr>Background Bertrand Russell and Projective Geometry as the Foundation</vt:lpstr>
      <vt:lpstr>Background David Hilbert and Axioms for “Euclidean” Geometry</vt:lpstr>
      <vt:lpstr>Background George Cantor and the (Geometric) Continuum Problem</vt:lpstr>
      <vt:lpstr>Background Grothendieck: Categorical Geometry and Its Decedents.</vt:lpstr>
      <vt:lpstr>Background David Corfield: Reviving the Philosophy of Geometry (2017)</vt:lpstr>
      <vt:lpstr>Background David Corfield: Reviving the Philosophy of Geometry (2017)</vt:lpstr>
      <vt:lpstr>PowerPoint Presentation</vt:lpstr>
      <vt:lpstr>Teaching Geometry -  GeT SLO’s</vt:lpstr>
      <vt:lpstr>Teaching Geometry -  GeT SLO’s</vt:lpstr>
      <vt:lpstr>Teaching Geometry -  GeT SLO’s</vt:lpstr>
      <vt:lpstr>Technology 20th Century Choices</vt:lpstr>
      <vt:lpstr>Serenity for Working  Geometers</vt:lpstr>
      <vt:lpstr>PowerPoint Presentation</vt:lpstr>
      <vt:lpstr>Serenity for Working  Geometers</vt:lpstr>
      <vt:lpstr>“Philosophy of Acceptance”  for a Working Geometer</vt:lpstr>
      <vt:lpstr>“Philosophy of Acceptance”  for a Working Geometer</vt:lpstr>
      <vt:lpstr>Enter-Epistemology</vt:lpstr>
      <vt:lpstr>“Philosophy of Acceptance”  for a Working Geometer</vt:lpstr>
      <vt:lpstr>“Philosophy of Acceptance”  for a Working Geometer</vt:lpstr>
      <vt:lpstr>PowerPoint Presentation</vt:lpstr>
      <vt:lpstr>PowerPoint Presentation</vt:lpstr>
      <vt:lpstr>Response for Everyperson</vt:lpstr>
      <vt:lpstr>Response for Everyperson</vt:lpstr>
      <vt:lpstr>David Corfield: Reviving the Philosophy of Geometry (2017)</vt:lpstr>
      <vt:lpstr>Thank you</vt:lpstr>
      <vt:lpstr>QUESTIONS?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We Need a Separate Philosophy of Geometry?</dc:title>
  <dc:creator>Martin Flashman</dc:creator>
  <cp:lastModifiedBy>Martin Flashman</cp:lastModifiedBy>
  <cp:revision>16</cp:revision>
  <dcterms:created xsi:type="dcterms:W3CDTF">2023-12-09T18:30:36Z</dcterms:created>
  <dcterms:modified xsi:type="dcterms:W3CDTF">2024-01-02T22:45:42Z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