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9" r:id="rId14"/>
    <p:sldId id="271" r:id="rId15"/>
    <p:sldId id="270" r:id="rId16"/>
    <p:sldId id="274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b="1" dirty="0"/>
              <a:t>What is the ‘Philosophy of Mathematical Practice’?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cap="none" dirty="0">
                <a:latin typeface="+mn-lt"/>
              </a:rPr>
              <a:t>Bonnie Gold, Monmouth University (emerita)</a:t>
            </a:r>
          </a:p>
        </p:txBody>
      </p:sp>
    </p:spTree>
    <p:extLst>
      <p:ext uri="{BB962C8B-B14F-4D97-AF65-F5344CB8AC3E}">
        <p14:creationId xmlns:p14="http://schemas.microsoft.com/office/powerpoint/2010/main" val="271030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CD57B-CB4E-441E-45AD-BFADC8FC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Marc Lange </a:t>
            </a:r>
            <a:br>
              <a:rPr lang="en-US" sz="2800" dirty="0"/>
            </a:br>
            <a:r>
              <a:rPr lang="en-US" sz="2800" dirty="0"/>
              <a:t>How to resolve Wigner’s mystery of the unreasonable effectiveness of mathematics in the natural sciences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8E733-84BD-F480-5C40-36F30866B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He didn’t resolve it, but suggested how, sometimes, it shouldn’t be surprising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When physicists are looking for explanations, they tend to look at already-developed mathematics</a:t>
            </a:r>
          </a:p>
          <a:p>
            <a:pPr marL="0" indent="0">
              <a:buNone/>
            </a:pPr>
            <a:r>
              <a:rPr lang="en-US" dirty="0"/>
              <a:t>		For example, vector addition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Mathematicians have developed a lot of mathematics that has never been used in science.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62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B8E8-E6E8-3BA3-87BF-6F86C2901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Look at two related mysteries to see if they help with the use of mathematics for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3938-FB2D-E7ED-EB78-5C92295FE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Why is mathematics so useful for developing new mathematics?</a:t>
            </a:r>
          </a:p>
          <a:p>
            <a:pPr marL="800100" lvl="2" indent="0">
              <a:buNone/>
            </a:pPr>
            <a:r>
              <a:rPr lang="en-US" sz="2000" dirty="0"/>
              <a:t>For example, the expansion of (</a:t>
            </a:r>
            <a:r>
              <a:rPr lang="en-US" sz="2000" i="1" dirty="0"/>
              <a:t>a</a:t>
            </a:r>
            <a:r>
              <a:rPr lang="en-US" sz="2000" dirty="0"/>
              <a:t> + </a:t>
            </a:r>
            <a:r>
              <a:rPr lang="en-US" sz="2000" i="1" dirty="0"/>
              <a:t>b</a:t>
            </a:r>
            <a:r>
              <a:rPr lang="en-US" sz="2000" dirty="0"/>
              <a:t>)</a:t>
            </a:r>
            <a:r>
              <a:rPr lang="en-US" sz="2000" i="1" baseline="30000" dirty="0"/>
              <a:t>n</a:t>
            </a:r>
            <a:r>
              <a:rPr lang="en-US" sz="2000" baseline="30000" dirty="0"/>
              <a:t> </a:t>
            </a:r>
            <a:r>
              <a:rPr lang="en-US" sz="2000" dirty="0"/>
              <a:t> appearing again for the </a:t>
            </a:r>
            <a:r>
              <a:rPr lang="en-US" sz="2000" i="1" dirty="0"/>
              <a:t>n</a:t>
            </a:r>
            <a:r>
              <a:rPr lang="en-US" sz="2000" dirty="0"/>
              <a:t>th derivative of a product of functions</a:t>
            </a:r>
          </a:p>
          <a:p>
            <a:pPr marL="800100" lvl="2" indent="0">
              <a:buNone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Similarly, why is physics so useful for developing new physics?</a:t>
            </a:r>
          </a:p>
          <a:p>
            <a:pPr marL="0" indent="0">
              <a:buNone/>
            </a:pPr>
            <a:r>
              <a:rPr lang="en-US" dirty="0"/>
              <a:t>		For example, the parallelogram law has many analogs</a:t>
            </a:r>
          </a:p>
        </p:txBody>
      </p:sp>
    </p:spTree>
    <p:extLst>
      <p:ext uri="{BB962C8B-B14F-4D97-AF65-F5344CB8AC3E}">
        <p14:creationId xmlns:p14="http://schemas.microsoft.com/office/powerpoint/2010/main" val="2869677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23A11-BE9C-9F5B-C487-A29D13FB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Akshay Venkatesh</a:t>
            </a:r>
            <a:br>
              <a:rPr lang="en-US" sz="3200" dirty="0"/>
            </a:br>
            <a:r>
              <a:rPr lang="en-US" sz="3200" dirty="0" err="1"/>
              <a:t>Cryptomorphisms</a:t>
            </a:r>
            <a:r>
              <a:rPr lang="en-US" sz="3200" dirty="0"/>
              <a:t> in Mathematical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94983-9B63-7C0F-4403-01DD5392C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By </a:t>
            </a:r>
            <a:r>
              <a:rPr lang="en-US" sz="2400" dirty="0" err="1"/>
              <a:t>cryptomorphism</a:t>
            </a:r>
            <a:r>
              <a:rPr lang="en-US" sz="2400" dirty="0"/>
              <a:t>, he means a translation between two classes of mathematical statements whose psychological representations are distinct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That is, the two languages suggest different problems or solutions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appears natural in one context is very different from what is natural in the other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They’re sort of a wormhole in the space of mathematics through which one can transpose precise mathematical statements.</a:t>
            </a:r>
          </a:p>
        </p:txBody>
      </p:sp>
    </p:spTree>
    <p:extLst>
      <p:ext uri="{BB962C8B-B14F-4D97-AF65-F5344CB8AC3E}">
        <p14:creationId xmlns:p14="http://schemas.microsoft.com/office/powerpoint/2010/main" val="294879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D6D21-F72D-1105-6343-9ECB44FE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This can be seen either as a 2 by 2 by 2 stack of cubes, or as a hexagon filled by diamonds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64FF16-EB0C-2139-3C82-748CE5F07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449" t="29060" r="8975" b="15100"/>
          <a:stretch>
            <a:fillRect/>
          </a:stretch>
        </p:blipFill>
        <p:spPr bwMode="auto">
          <a:xfrm>
            <a:off x="3383639" y="2011680"/>
            <a:ext cx="3509270" cy="3098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488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5AE06-6B6A-32AC-7DC3-EF9E4D26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Uses of </a:t>
            </a:r>
            <a:r>
              <a:rPr lang="en-US" sz="3200" dirty="0" err="1"/>
              <a:t>cryptomorphisms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C21BB-39B7-6C42-A1E1-858E3D881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find efficient languages or reformulations to think about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Especially useful for those along which one can transport proofs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Also useful in guiding the structure of a field, or choice of questions</a:t>
            </a:r>
          </a:p>
        </p:txBody>
      </p:sp>
    </p:spTree>
    <p:extLst>
      <p:ext uri="{BB962C8B-B14F-4D97-AF65-F5344CB8AC3E}">
        <p14:creationId xmlns:p14="http://schemas.microsoft.com/office/powerpoint/2010/main" val="37314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01DC-E0B3-E92E-D326-719E6058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60" y="789602"/>
            <a:ext cx="8392011" cy="663813"/>
          </a:xfrm>
        </p:spPr>
        <p:txBody>
          <a:bodyPr/>
          <a:lstStyle/>
          <a:p>
            <a:r>
              <a:rPr lang="en-US" sz="2800" dirty="0"/>
              <a:t>A more significant example: dualities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58378-88AB-6E04-FE91-0C335C919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For example, projective dualities, where any statement about points and lines is just as true if you switch the two.</a:t>
            </a:r>
          </a:p>
          <a:p>
            <a:pPr marL="0" indent="0">
              <a:buNone/>
            </a:pPr>
            <a:r>
              <a:rPr lang="en-US" sz="2400" dirty="0"/>
              <a:t>There are also Fourier dualities via the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523368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D2E0C-520D-4803-43BD-CAD30DAD4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Keith Weber</a:t>
            </a:r>
            <a:br>
              <a:rPr lang="en-US" sz="2800" dirty="0"/>
            </a:br>
            <a:r>
              <a:rPr lang="en-US" sz="2800" dirty="0"/>
              <a:t>Using Text to Understand Mathematical Practice in Philosophy and Mathematics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A8718-1178-3B06-F167-ACEDB05AF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 can learn a lot from observing students and how they interact with mathematical texts: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 students develop certainty with respect to proofs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relationship between proofs and certainty about the theorems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What counts as successful performance of a proof</a:t>
            </a:r>
          </a:p>
          <a:p>
            <a:pPr marL="0" indent="0">
              <a:buNone/>
            </a:pPr>
            <a:r>
              <a:rPr lang="en-US" dirty="0"/>
              <a:t>Example: proof that 6 divides </a:t>
            </a:r>
            <a:r>
              <a:rPr lang="en-US" i="1" dirty="0"/>
              <a:t>n</a:t>
            </a:r>
            <a:r>
              <a:rPr lang="en-US" baseline="30000" dirty="0"/>
              <a:t>3</a:t>
            </a:r>
            <a:r>
              <a:rPr lang="en-US" dirty="0"/>
              <a:t> – </a:t>
            </a:r>
            <a:r>
              <a:rPr lang="en-US" i="1" dirty="0"/>
              <a:t>n</a:t>
            </a:r>
            <a:r>
              <a:rPr lang="en-US" dirty="0"/>
              <a:t> for all natural numbers </a:t>
            </a:r>
            <a:r>
              <a:rPr lang="en-US" i="1" dirty="0"/>
              <a:t>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7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6D62F-F722-CF39-DF8D-C5750FE22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Authentic mathematical 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CCDD28-14F8-7AA6-A5C4-D6CB01D111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Mathematical habits of mind</a:t>
                </a:r>
              </a:p>
              <a:p>
                <a:pPr marL="0" indent="0">
                  <a:buNone/>
                </a:pPr>
                <a:r>
                  <a:rPr lang="en-US" dirty="0"/>
                  <a:t>Confidence increasing with checking computations</a:t>
                </a:r>
              </a:p>
              <a:p>
                <a:pPr marL="0" indent="0">
                  <a:buNone/>
                </a:pPr>
                <a:r>
                  <a:rPr lang="en-US" dirty="0"/>
                  <a:t>	Example: proof of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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+3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/>
                  <a:t>What adult </a:t>
                </a:r>
                <a:r>
                  <a:rPr lang="en-US" dirty="0"/>
                  <a:t>mathematicians do when reading/checking/refereeing proofs in mathematics articles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CCDD28-14F8-7AA6-A5C4-D6CB01D111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 t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21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945DD-2CD3-5798-9E10-6ABA84B2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Association for the Philosophy of Mathematical Practice (APMP)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692F5-21B7-16F8-E625-FD33FCD3C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Formed in 2009</a:t>
            </a:r>
          </a:p>
          <a:p>
            <a:r>
              <a:rPr lang="en-US" dirty="0"/>
              <a:t>Has about 300 members</a:t>
            </a:r>
          </a:p>
          <a:p>
            <a:r>
              <a:rPr lang="en-US" dirty="0"/>
              <a:t>To be a member, must be nominated by two members</a:t>
            </a:r>
          </a:p>
          <a:p>
            <a:r>
              <a:rPr lang="en-US" dirty="0"/>
              <a:t>Meets about every 2 years; first meeting in December 2010 in Brussels</a:t>
            </a:r>
          </a:p>
          <a:p>
            <a:r>
              <a:rPr lang="en-US" dirty="0"/>
              <a:t>Met this January at Chapman University in Orange</a:t>
            </a:r>
            <a:r>
              <a:rPr lang="en-US"/>
              <a:t>, California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346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8A62-EE2F-EFE6-E467-446879AA6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APMP’s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8C2C3-6115-D214-D2AA-E31C74D3C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broad outward-looking approach to the philosophy of mathematics which engages with mathematics in practice (including issues in history of mathematics, the applications of mathematics, cognitive science, etc.)</a:t>
            </a:r>
          </a:p>
        </p:txBody>
      </p:sp>
    </p:spTree>
    <p:extLst>
      <p:ext uri="{BB962C8B-B14F-4D97-AF65-F5344CB8AC3E}">
        <p14:creationId xmlns:p14="http://schemas.microsoft.com/office/powerpoint/2010/main" val="350390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DAB3C-EC81-3920-2727-46844D70A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APMP’s January 2026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0B1D-81CD-A56E-1A40-08C703A57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6 keynote speakers</a:t>
            </a:r>
          </a:p>
          <a:p>
            <a:r>
              <a:rPr lang="en-US" dirty="0"/>
              <a:t>Carolin Antos-Kuby, University of Konstanz</a:t>
            </a:r>
          </a:p>
          <a:p>
            <a:r>
              <a:rPr lang="en-US" dirty="0"/>
              <a:t>Marc Lange, Rutgers University</a:t>
            </a:r>
          </a:p>
          <a:p>
            <a:r>
              <a:rPr lang="en-US" dirty="0"/>
              <a:t>John Mumma, CSU San Bernadino</a:t>
            </a:r>
          </a:p>
          <a:p>
            <a:r>
              <a:rPr lang="en-US" dirty="0"/>
              <a:t>Elaine Pimentel, University College London</a:t>
            </a:r>
          </a:p>
          <a:p>
            <a:r>
              <a:rPr lang="en-US" dirty="0"/>
              <a:t>Akshay Venkatesh, mathematician at Institute for Advanced Study</a:t>
            </a:r>
          </a:p>
          <a:p>
            <a:r>
              <a:rPr lang="en-US" dirty="0"/>
              <a:t>Keith Weber, Rutgers University</a:t>
            </a:r>
          </a:p>
          <a:p>
            <a:r>
              <a:rPr lang="en-US" sz="3600" dirty="0"/>
              <a:t>45 contributed talks, 2 - 3 simultaneous sessions at a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17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B83DF-3CB9-1208-C623-0D6AADF83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96" y="-1"/>
            <a:ext cx="9404723" cy="2053088"/>
          </a:xfrm>
        </p:spPr>
        <p:txBody>
          <a:bodyPr/>
          <a:lstStyle/>
          <a:p>
            <a:r>
              <a:rPr lang="en-US" sz="3200" dirty="0"/>
              <a:t>Carolin Antos-Kuby</a:t>
            </a:r>
            <a:br>
              <a:rPr lang="en-US" sz="3200" dirty="0"/>
            </a:br>
            <a:r>
              <a:rPr lang="en-US" sz="3200" dirty="0"/>
              <a:t>Why we should study examples: the epistemic function of exemplary reasoning in mathematics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3D3C9-4F53-52A8-C914-37D0B492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380891"/>
            <a:ext cx="8946541" cy="3867508"/>
          </a:xfrm>
        </p:spPr>
        <p:txBody>
          <a:bodyPr/>
          <a:lstStyle/>
          <a:p>
            <a:r>
              <a:rPr lang="en-US" dirty="0"/>
              <a:t>Examples are everywhere. An example for a concept can lead to interest in the concept. Uses: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Illustration. They can be specific: 3 is a prime number; or more general (“let </a:t>
            </a:r>
            <a:r>
              <a:rPr lang="en-US" i="1" dirty="0"/>
              <a:t>n</a:t>
            </a:r>
            <a:r>
              <a:rPr lang="en-US" dirty="0"/>
              <a:t> be an arbitrary integer”; the field of integers mod a prime </a:t>
            </a:r>
            <a:r>
              <a:rPr lang="en-US" i="1" dirty="0"/>
              <a:t>p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Concept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Proof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Disproving conjectures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Uses in proofs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Claims of naturalness, fruitfulness, usefulness of a concept </a:t>
            </a:r>
          </a:p>
          <a:p>
            <a:pPr marL="457200" lvl="1" indent="0">
              <a:buNone/>
            </a:pPr>
            <a:r>
              <a:rPr lang="en-US" dirty="0"/>
              <a:t>But we must remain mindful of danger of misuse</a:t>
            </a:r>
          </a:p>
        </p:txBody>
      </p:sp>
    </p:spTree>
    <p:extLst>
      <p:ext uri="{BB962C8B-B14F-4D97-AF65-F5344CB8AC3E}">
        <p14:creationId xmlns:p14="http://schemas.microsoft.com/office/powerpoint/2010/main" val="538871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FDD70-60D5-4294-2F72-E22266C3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Silvia de Toffoli</a:t>
            </a:r>
            <a:br>
              <a:rPr lang="en-US" dirty="0"/>
            </a:br>
            <a:r>
              <a:rPr lang="en-US" dirty="0"/>
              <a:t>Articulate Intuition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0D98A-446A-D6C5-A161-EE8C31D3B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Perception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Intuition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Inference</a:t>
            </a:r>
          </a:p>
          <a:p>
            <a:pPr marL="0" indent="0">
              <a:buNone/>
            </a:pPr>
            <a:r>
              <a:rPr lang="en-US" dirty="0"/>
              <a:t>Some intuitions share key epistemic benefits with some inferences</a:t>
            </a:r>
          </a:p>
          <a:p>
            <a:pPr marL="0" indent="0">
              <a:buNone/>
            </a:pPr>
            <a:r>
              <a:rPr lang="en-US" u="sng" dirty="0"/>
              <a:t> Articulate intuitions are intuitions that come from thinking through arguments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5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28825-4F40-489C-4776-74C81EEC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from knot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3398E-2520-C3D5-5CA8-E07E730F8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knots are equivalent when they can be deformed into each other without cutting. The unknot (a closed circle) and the trefoil knot are not equivalent:</a:t>
            </a:r>
            <a:endParaRPr lang="en-US" i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222BE9-A7A1-978E-735A-7210D3BA6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30" t="30200" r="59165" b="57053"/>
          <a:stretch>
            <a:fillRect/>
          </a:stretch>
        </p:blipFill>
        <p:spPr bwMode="auto">
          <a:xfrm>
            <a:off x="5979094" y="2912444"/>
            <a:ext cx="1838325" cy="144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F9F65EF-C0D8-5849-4830-D9CE9DF7952D}"/>
              </a:ext>
            </a:extLst>
          </p:cNvPr>
          <p:cNvSpPr/>
          <p:nvPr/>
        </p:nvSpPr>
        <p:spPr>
          <a:xfrm>
            <a:off x="3099335" y="2912444"/>
            <a:ext cx="1414913" cy="14478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7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F43C2-190A-77BA-517F-01C1DF88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the trefoil knot and the second knot below are equivalent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9C41A0-D3AA-6317-DE5A-63429B502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30" t="30200" r="51763" b="55840"/>
          <a:stretch>
            <a:fillRect/>
          </a:stretch>
        </p:blipFill>
        <p:spPr bwMode="auto">
          <a:xfrm>
            <a:off x="4067487" y="2685448"/>
            <a:ext cx="4589173" cy="2183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899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6C4D-8122-4003-328E-0748DD1BF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0065"/>
          </a:xfrm>
        </p:spPr>
        <p:txBody>
          <a:bodyPr/>
          <a:lstStyle/>
          <a:p>
            <a:r>
              <a:rPr lang="en-US" sz="2800" dirty="0"/>
              <a:t>This can be shown using Reidemeister moves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1EE997-DDDB-A755-D249-DEACDDC8C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4423" t="41880" r="1121" b="30770"/>
          <a:stretch>
            <a:fillRect/>
          </a:stretch>
        </p:blipFill>
        <p:spPr bwMode="auto">
          <a:xfrm>
            <a:off x="2426231" y="2367534"/>
            <a:ext cx="6301313" cy="2813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1821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1090</TotalTime>
  <Words>754</Words>
  <Application>Microsoft Office PowerPoint</Application>
  <PresentationFormat>Widescreen</PresentationFormat>
  <Paragraphs>76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Cambria Math</vt:lpstr>
      <vt:lpstr>Century Gothic</vt:lpstr>
      <vt:lpstr>Wingdings 3</vt:lpstr>
      <vt:lpstr>Ion</vt:lpstr>
      <vt:lpstr>What is the ‘Philosophy of Mathematical Practice’? </vt:lpstr>
      <vt:lpstr>The Association for the Philosophy of Mathematical Practice (APMP)</vt:lpstr>
      <vt:lpstr>APMP’s definition</vt:lpstr>
      <vt:lpstr>APMP’s January 2026 meeting</vt:lpstr>
      <vt:lpstr>Carolin Antos-Kuby Why we should study examples: the epistemic function of exemplary reasoning in mathematics</vt:lpstr>
      <vt:lpstr>Silvia de Toffoli Articulate Intuition</vt:lpstr>
      <vt:lpstr>Example from knot theory</vt:lpstr>
      <vt:lpstr>But the trefoil knot and the second knot below are equivalent</vt:lpstr>
      <vt:lpstr>This can be shown using Reidemeister moves</vt:lpstr>
      <vt:lpstr>Marc Lange  How to resolve Wigner’s mystery of the unreasonable effectiveness of mathematics in the natural sciences</vt:lpstr>
      <vt:lpstr>Look at two related mysteries to see if they help with the use of mathematics for science</vt:lpstr>
      <vt:lpstr>Akshay Venkatesh Cryptomorphisms in Mathematical Practice</vt:lpstr>
      <vt:lpstr>This can be seen either as a 2 by 2 by 2 stack of cubes, or as a hexagon filled by diamonds</vt:lpstr>
      <vt:lpstr>Uses of cryptomorphisms</vt:lpstr>
      <vt:lpstr>A more significant example: dualities</vt:lpstr>
      <vt:lpstr>Keith Weber Using Text to Understand Mathematical Practice in Philosophy and Mathematics Education</vt:lpstr>
      <vt:lpstr>Authentic mathematical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Melding realism and social constructivism</dc:title>
  <dc:creator>Bonnie-David</dc:creator>
  <cp:lastModifiedBy>Gold, Bonnie</cp:lastModifiedBy>
  <cp:revision>23</cp:revision>
  <dcterms:created xsi:type="dcterms:W3CDTF">2016-12-09T20:40:22Z</dcterms:created>
  <dcterms:modified xsi:type="dcterms:W3CDTF">2026-07-26T22:05:56Z</dcterms:modified>
</cp:coreProperties>
</file>