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4" r:id="rId4"/>
    <p:sldId id="261" r:id="rId5"/>
    <p:sldId id="286" r:id="rId6"/>
    <p:sldId id="264" r:id="rId7"/>
    <p:sldId id="281" r:id="rId8"/>
    <p:sldId id="282" r:id="rId9"/>
    <p:sldId id="283" r:id="rId10"/>
    <p:sldId id="263" r:id="rId11"/>
    <p:sldId id="291" r:id="rId12"/>
    <p:sldId id="275" r:id="rId13"/>
    <p:sldId id="268" r:id="rId14"/>
    <p:sldId id="269" r:id="rId15"/>
    <p:sldId id="270" r:id="rId16"/>
    <p:sldId id="294" r:id="rId17"/>
    <p:sldId id="297" r:id="rId18"/>
    <p:sldId id="296" r:id="rId19"/>
    <p:sldId id="276" r:id="rId20"/>
    <p:sldId id="278" r:id="rId21"/>
    <p:sldId id="287" r:id="rId22"/>
    <p:sldId id="279" r:id="rId23"/>
    <p:sldId id="273" r:id="rId24"/>
    <p:sldId id="258" r:id="rId25"/>
    <p:sldId id="259" r:id="rId26"/>
    <p:sldId id="274" r:id="rId27"/>
    <p:sldId id="266" r:id="rId28"/>
    <p:sldId id="293" r:id="rId29"/>
    <p:sldId id="289" r:id="rId30"/>
    <p:sldId id="290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6625-BF8A-46EA-8F86-A4D9A12D3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A270D-295C-42F0-9AF1-0A5A8CEE7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B408D-1E26-4AE1-A2F7-DE1FDA49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B384-784D-4922-9D3C-D0F37DC1516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55B2A-7994-4B9B-B33F-9E2D7F54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9F891-DD7E-40F0-B4F3-E335C543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7DA8-297E-49F6-AA59-9EAEB42A4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7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6A9C-6AEF-4EDC-BB98-9AEFF8DA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2D1B0-F12D-4E31-9DCB-D64E5EFBA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530F-6314-4599-BEA6-099382C8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B384-784D-4922-9D3C-D0F37DC1516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28CB6-A299-49F2-9000-AC7C07AF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C6497-8A6E-4F39-A7E4-B4F5C343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7DA8-297E-49F6-AA59-9EAEB42A4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4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3CE48-79A6-414B-BB94-35874DEBD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3D4D1-12A7-4843-AA47-2DCCA60F9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D1B95-5F18-492F-B9E1-339AC69B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B384-784D-4922-9D3C-D0F37DC1516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1D810-048A-4D83-B63A-FDD7069D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8BE1-430F-4DE2-8D33-67BF7B69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7DA8-297E-49F6-AA59-9EAEB42A4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D112E-564C-4FBF-9256-92925D8E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AB750-1A1D-439B-A0ED-A18AD7424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B2241-D21E-426A-9B1C-0D2C77C9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B384-784D-4922-9D3C-D0F37DC1516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F24C7-2E4A-4CE0-BFF8-6BBC9C607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ACFB7-CB70-404F-BA2D-C1CD6423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7DA8-297E-49F6-AA59-9EAEB42A4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7394-2D94-47C5-B820-3A167ABA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203DA-C587-4642-8D74-66B94FE60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20BA-72B3-413A-B149-E47209C3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B384-784D-4922-9D3C-D0F37DC1516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B7622-0088-4D46-A662-21726F39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C1D14-3EB4-4271-A854-BD2BE943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7DA8-297E-49F6-AA59-9EAEB42A4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9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861A-B4DF-482A-A15F-4B1554CE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96675-BEEE-4CB9-A4C8-1716F9879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55061-602D-4544-A6CA-1AC79A06E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78C6B-6BEC-4F3F-862A-7F8866C9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B384-784D-4922-9D3C-D0F37DC1516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7158F-0998-4674-A0AB-2925E9CE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D6AFE-5F6D-475F-84D1-40C0BAD0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7DA8-297E-49F6-AA59-9EAEB42A4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82F0-6DB2-4351-9EA4-6D0D4096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14B44-D1D9-408B-9AFF-9FC7D3FE2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6B7E7-6A42-4AFE-9D27-DD6A50D66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072C4-6C87-4068-9DA9-2064A98F2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C9ACA-DAF4-4A62-927A-2223F2DFF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364580-DB7A-48CC-825A-A282CBFC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B384-784D-4922-9D3C-D0F37DC1516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6B57D-660F-4284-9C70-C4B69982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74074-04E5-421D-8FF2-D1F1CAB3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7DA8-297E-49F6-AA59-9EAEB42A4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8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B01F-93E3-4143-BAB3-C218A858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CB04D-3E77-44CA-8497-87790E0A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B384-784D-4922-9D3C-D0F37DC1516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CB48F-23C8-432D-B3AD-51E20F74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DAFE7-90D3-4B83-BDCC-A78C25B0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7DA8-297E-49F6-AA59-9EAEB42A4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8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04C056-74CC-41F2-B849-98F82DF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B384-784D-4922-9D3C-D0F37DC1516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026CC-BCD0-411A-947B-63138975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DB58-F9DE-4519-9E98-C236E1BE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7DA8-297E-49F6-AA59-9EAEB42A4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5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3A74-1684-4F29-AD53-035AB9E9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05E6-A68E-4F22-BE19-8ABE3B8BA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47EE9-A82E-4969-8839-C9394F2AD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E1C43-A6DE-4735-9F23-2E531AB4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B384-784D-4922-9D3C-D0F37DC1516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0DBDF-E9EE-4138-878C-52B419C3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45F3C-EE89-4088-B74F-67B01477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7DA8-297E-49F6-AA59-9EAEB42A4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3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BF612-0DC0-4F65-8E67-1904B139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D930E1-2456-47FB-B9DF-0E4DBCCCB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90998-D228-49A5-BE65-045CA94F0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4C535-15CC-4004-9647-E3727CB0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B384-784D-4922-9D3C-D0F37DC1516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564C1-734E-4153-97CB-111EE6D0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CDF52-11E2-4BB1-8F4F-96A63A59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7DA8-297E-49F6-AA59-9EAEB42A4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F1DC34-74BE-4446-947D-4A030BB2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74F01-2B34-4AE8-848A-7BD245CAF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FAEE5-2FBA-4CBD-946E-0633C688F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B384-784D-4922-9D3C-D0F37DC1516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39B3-4248-41B9-9DC2-284538F7A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40D69-93F4-40D9-9CED-B8C0EB53B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97DA8-297E-49F6-AA59-9EAEB42A4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D450-FE8A-4052-8D6E-0A52A5818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Hempel’s Ravens and the Goldbach Conjecture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B87F0-9EF1-4D9E-8A1B-F6D73580C7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James Henderson</a:t>
            </a:r>
          </a:p>
          <a:p>
            <a:r>
              <a:rPr lang="en-US" dirty="0"/>
              <a:t>University of Pittsburgh at Bradford</a:t>
            </a:r>
          </a:p>
        </p:txBody>
      </p:sp>
    </p:spTree>
    <p:extLst>
      <p:ext uri="{BB962C8B-B14F-4D97-AF65-F5344CB8AC3E}">
        <p14:creationId xmlns:p14="http://schemas.microsoft.com/office/powerpoint/2010/main" val="135169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83D2-7FC7-4EC1-8818-DE2028F7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625A1-3B27-41DB-A09E-01CFB05C8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182" y="3150269"/>
            <a:ext cx="5181600" cy="29723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Evidence for </a:t>
            </a:r>
          </a:p>
          <a:p>
            <a:pPr marL="0" indent="0">
              <a:buNone/>
            </a:pPr>
            <a:r>
              <a:rPr lang="en-US" dirty="0"/>
              <a:t>“All ravens are black”</a:t>
            </a:r>
          </a:p>
        </p:txBody>
      </p:sp>
      <p:pic>
        <p:nvPicPr>
          <p:cNvPr id="11266" name="Picture 2" descr="Faria spectacular for Biscuits">
            <a:extLst>
              <a:ext uri="{FF2B5EF4-FFF2-40B4-BE49-F238E27FC236}">
                <a16:creationId xmlns:a16="http://schemas.microsoft.com/office/drawing/2014/main" id="{357B6FDA-908B-41F5-8163-77E251443B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53" y="259703"/>
            <a:ext cx="4759354" cy="633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2EBF-0D0B-49EA-A909-03598487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9B3366-2F8E-4CBF-BBD9-8BA3E0B1D7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7784"/>
                <a:ext cx="10515600" cy="561917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All equivalent:</a:t>
                </a:r>
              </a:p>
              <a:p>
                <a:pPr marL="0" indent="0" algn="ctr">
                  <a:buNone/>
                </a:pPr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All ravens are black: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𝐵𝑥</m:t>
                        </m:r>
                      </m:e>
                    </m:d>
                  </m:oMath>
                </a14:m>
                <a:endParaRPr lang="en-US" sz="3600" dirty="0"/>
              </a:p>
              <a:p>
                <a:pPr marL="0" indent="0" algn="ctr">
                  <a:buNone/>
                </a:pPr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All non-black things are non-ravens: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→¬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3600" dirty="0"/>
              </a:p>
              <a:p>
                <a:pPr marL="0" indent="0" algn="ctr">
                  <a:buNone/>
                </a:pPr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3600" dirty="0"/>
                  <a:t>Everything is black or not a raven: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⋁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𝑥𝐵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9B3366-2F8E-4CBF-BBD9-8BA3E0B1D7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7784"/>
                <a:ext cx="10515600" cy="5619179"/>
              </a:xfrm>
              <a:blipFill>
                <a:blip r:embed="rId2"/>
                <a:stretch>
                  <a:fillRect t="-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177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CAAF4-CD71-495C-A628-CCE4E1992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1103"/>
          </a:xfrm>
        </p:spPr>
        <p:txBody>
          <a:bodyPr>
            <a:normAutofit fontScale="90000"/>
          </a:bodyPr>
          <a:lstStyle/>
          <a:p>
            <a:pPr algn="ctr"/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3971AB-3530-44CF-AC16-CAA999C92B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09634"/>
                <a:ext cx="10515600" cy="5438732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All equivalent:</a:t>
                </a:r>
              </a:p>
              <a:p>
                <a:pPr marL="0" indent="0" algn="ctr">
                  <a:buNone/>
                </a:pPr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All ravens are black: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𝐵𝑥</m:t>
                        </m:r>
                      </m:e>
                    </m:d>
                  </m:oMath>
                </a14:m>
                <a:endParaRPr lang="en-US" sz="3600" dirty="0"/>
              </a:p>
              <a:p>
                <a:pPr marL="0" indent="0" algn="ctr">
                  <a:buNone/>
                </a:pPr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All non-black things are non-ravens: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→¬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3600" dirty="0"/>
              </a:p>
              <a:p>
                <a:pPr marL="0" indent="0" algn="ctr">
                  <a:buNone/>
                </a:pPr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3600" dirty="0"/>
                  <a:t>Everything is black or not a raven: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⋁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3600" dirty="0"/>
              </a:p>
              <a:p>
                <a:pPr marL="0" indent="0" algn="ctr">
                  <a:buNone/>
                </a:pPr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3600" dirty="0"/>
                  <a:t>… and all confirmed by Tom Selleck’s mustache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3971AB-3530-44CF-AC16-CAA999C92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09634"/>
                <a:ext cx="10515600" cy="5438732"/>
              </a:xfrm>
              <a:blipFill>
                <a:blip r:embed="rId2"/>
                <a:stretch>
                  <a:fillRect t="-3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163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295E-4E12-45D8-A49A-EBBEC52D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Hempel’s Equivalence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C1F540-C4C4-4CB0-AACE-E879A1BAA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4800" dirty="0"/>
                  <a:t>When a proposition P provides evidence in favor of another proposition Q, then it also provides evidence in favor of any proposition logically equivalent to Q.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4800" dirty="0"/>
                  <a:t>E.g., if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/>
                  <a:t> is evidence for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4800" dirty="0"/>
                  <a:t>, then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/>
                  <a:t> is also evidence for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¬¬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C1F540-C4C4-4CB0-AACE-E879A1BAA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67" t="-6162" r="-1855" b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88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6E4D-3BC0-482F-95F8-ED67AFB4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/>
              <a:t>Nicod’s</a:t>
            </a:r>
            <a:r>
              <a:rPr lang="en-US" sz="6000" dirty="0"/>
              <a:t> Criterion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A086-09EB-4A01-9CB7-AA9555F29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An instance of a generalization that “all </a:t>
            </a:r>
            <a:r>
              <a:rPr lang="en-US" sz="4800" i="1" dirty="0"/>
              <a:t>A</a:t>
            </a:r>
            <a:r>
              <a:rPr lang="en-US" sz="4800" dirty="0"/>
              <a:t>s are </a:t>
            </a:r>
            <a:r>
              <a:rPr lang="en-US" sz="4800" i="1" dirty="0"/>
              <a:t>B</a:t>
            </a:r>
            <a:r>
              <a:rPr lang="en-US" sz="4800" dirty="0"/>
              <a:t>” provides a positive, confirming piece of evidence for the generalization; evidence of something that is neither </a:t>
            </a:r>
            <a:r>
              <a:rPr lang="en-US" sz="4800" i="1" dirty="0"/>
              <a:t>A</a:t>
            </a:r>
            <a:r>
              <a:rPr lang="en-US" sz="4800" dirty="0"/>
              <a:t> nor </a:t>
            </a:r>
            <a:r>
              <a:rPr lang="en-US" sz="4800" i="1" dirty="0"/>
              <a:t>B</a:t>
            </a:r>
            <a:r>
              <a:rPr lang="en-US" sz="4800" dirty="0"/>
              <a:t> is irrelevant to it, as is evidence of something that is </a:t>
            </a:r>
            <a:r>
              <a:rPr lang="en-US" sz="4800" i="1" dirty="0"/>
              <a:t>B</a:t>
            </a:r>
            <a:r>
              <a:rPr lang="en-US" sz="4800" dirty="0"/>
              <a:t> but not </a:t>
            </a:r>
            <a:r>
              <a:rPr lang="en-US" sz="4800" i="1" dirty="0"/>
              <a:t>A</a:t>
            </a:r>
            <a:r>
              <a:rPr lang="en-US" sz="4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08044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482D-0C5D-4B0B-B74E-8A7F84DC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6040073"/>
            <a:ext cx="10515600" cy="6878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Yep, this sodium salt is burning yellow all right</a:t>
            </a:r>
          </a:p>
        </p:txBody>
      </p:sp>
      <p:pic>
        <p:nvPicPr>
          <p:cNvPr id="10242" name="Picture 2" descr="Flame Test of Salts - YouTube">
            <a:extLst>
              <a:ext uri="{FF2B5EF4-FFF2-40B4-BE49-F238E27FC236}">
                <a16:creationId xmlns:a16="http://schemas.microsoft.com/office/drawing/2014/main" id="{4371F4C9-AF03-49CF-A481-8152D648B5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04" y="130028"/>
            <a:ext cx="7672791" cy="57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81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7AD8-FB0B-458B-BFB6-1BD56CDA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5240" cy="6226778"/>
          </a:xfrm>
        </p:spPr>
        <p:txBody>
          <a:bodyPr/>
          <a:lstStyle/>
          <a:p>
            <a:pPr algn="ctr"/>
            <a:r>
              <a:rPr lang="en-US" dirty="0"/>
              <a:t>I saw it in the window and couldn’t resist it</a:t>
            </a:r>
          </a:p>
        </p:txBody>
      </p:sp>
      <p:pic>
        <p:nvPicPr>
          <p:cNvPr id="1030" name="Picture 6" descr="Carol Burnette Gone with the Wind gown | Carol burnett, Gone with the wind,  Carole">
            <a:extLst>
              <a:ext uri="{FF2B5EF4-FFF2-40B4-BE49-F238E27FC236}">
                <a16:creationId xmlns:a16="http://schemas.microsoft.com/office/drawing/2014/main" id="{FF462DA6-7F4F-4888-BF13-5AD8503339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68" y="-636"/>
            <a:ext cx="5143976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90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B8E9-09AF-4F4D-8C1F-5EDDD7C4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attachments.office.net/owa/JRH258%40pitt.edu/service.svc/s/GetAttachmentThumbnail?id=AAMkAGUzYTZkNjM5LWMyNDMtNDNjNC05MjI0LWIyZTdlMzE3OWMwZQBGAAAAAABeP2s2KB%2FIQqYbzmP03RGtBwD4IHU%2BC2qQT7DT8jf4o4UZAAAAAAEMAAD4IHU%2BC2qQT7DT8jf4o4UZAABlWcwmAAABEgAQAMZtwiXH2QxMpWa7jYLn0l0%3D&amp;thumbnailType=2&amp;token=eyJhbGciOiJSUzI1NiIsImtpZCI6IkQ4OThGN0RDMjk2ODQ1MDk1RUUwREZGQ0MzODBBOTM5NjUwNDNFNjQiLCJ0eXAiOiJKV1QiLCJ4NXQiOiIySmozM0Nsb1JRbGU0Tl84dzRDcE9XVUVQbVEifQ.eyJvcmlnaW4iOiJodHRwczovL291dGxvb2sub2ZmaWNlLmNvbSIsInVjIjoiZDEwZjQwZDQ5YmE2NGZiNjljYWJiNjZiNzQ5OGNhYzUiLCJzaWduaW5fc3RhdGUiOiJbXCJkdmNfbW5nZFwiLFwiZHZjX2RtamRcIixcImlua25vd25udHdrXCIsXCJrbXNpXCJdIiwidmVyIjoiRXhjaGFuZ2UuQ2FsbGJhY2suVjEiLCJhcHBjdHhzZW5kZXIiOiJPd2FEb3dubG9hZEA5ZWY5ZjQ4OS1lMGEwLTRlZWItODdjYy0zYTUyNjExMmZkMGQiLCJpc3NyaW5nIjoiV1ciLCJhcHBjdHgiOiJ7XCJtc2V4Y2hwcm90XCI6XCJvd2FcIixcInB1aWRcIjpcIjExNTM4MDExMjI2NjY2MTczMjFcIixcInNjb3BlXCI6XCJPd2FEb3dubG9hZFwiLFwib2lkXCI6XCJmMjU2YzkzYy0xOWI2LTQ4NmYtOGI4ZS0xN2E4ZDAwNGYyMjVcIixcInByaW1hcnlzaWRcIjpcIlMtMS01LTIxLTMxNzQzNzE5NTItMjkyNTkwOTA1NC0zMzQ5MTg3OTc5LTM2NTYzMzY0XCJ9IiwibmJmIjoxNjY5OTE4NzIzLCJleHAiOjE2Njk5MTkzMjMsImlzcyI6IjAwMDAwMDAyLTAwMDAtMGZmMS1jZTAwLTAwMDAwMDAwMDAwMEA5ZWY5ZjQ4OS1lMGEwLTRlZWItODdjYy0zYTUyNjExMmZkMGQiLCJhdWQiOiIwMDAwMDAwMi0wMDAwLTBmZjEtY2UwMC0wMDAwMDAwMDAwMDAvYXR0YWNobWVudHMub2ZmaWNlLm5ldEA5ZWY5ZjQ4OS1lMGEwLTRlZWItODdjYy0zYTUyNjExMmZkMGQiLCJoYXBwIjoib3dhIn0.ZKs_UwURsx0EWmhi9Y092HhZlVzC2-ffFLfdyXQN6CTwUirQ1yIXlu8R5VUzQz9OtIjae_sfBMGClNNZvINc6L7yg8UzJKDxTzSU8drnHRXl1_BOpRoQa04AW5__P_jTRdjh3H4zkSFOIft-YhtPki_w-qBkM2DGOF3mzt-g-8Dhu_v5rD-K07YexTPi7-ZZRbeS3JHkTE7Bt6wE9xgV8tuG-ZfeEb8ozllNfpRcceKHygESYkTzV6OG2G8KIN8brfby5IkyLtKbqtkR7DkoX2dc9BDA3gJ6t_UJryEBbu2hgK_z7Zf5IzMZIcJqZXLTOfJjrSl5gY2guAI39sUTYQ&amp;X-OWA-CANARY=VafHzE-h0UWRGaoA-JAEFfCUwH_I09oYMlbKO0ZDXe9ovpUfwACwN0C7KzQt8r2gsOe9CjsWv9I.&amp;owa=outlook.office.com&amp;scriptVer=20221111004.17&amp;animation=true">
            <a:extLst>
              <a:ext uri="{FF2B5EF4-FFF2-40B4-BE49-F238E27FC236}">
                <a16:creationId xmlns:a16="http://schemas.microsoft.com/office/drawing/2014/main" id="{69BE347E-0B7B-4ADE-A740-06E0F7756E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68" y="256878"/>
            <a:ext cx="5760864" cy="634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0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8E11F-3B05-4A48-B857-B3BACDF5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USING THE COPYRIGHT SYMBOL - Yang Law Offices">
            <a:extLst>
              <a:ext uri="{FF2B5EF4-FFF2-40B4-BE49-F238E27FC236}">
                <a16:creationId xmlns:a16="http://schemas.microsoft.com/office/drawing/2014/main" id="{70CF8125-C682-41B5-947E-167445AA56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64" y="866164"/>
            <a:ext cx="5125672" cy="51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10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5BD2-DEA1-4BFE-B024-58C43559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ead Radical MP\Racquet">
            <a:extLst>
              <a:ext uri="{FF2B5EF4-FFF2-40B4-BE49-F238E27FC236}">
                <a16:creationId xmlns:a16="http://schemas.microsoft.com/office/drawing/2014/main" id="{575E472E-5E86-4078-959F-8BC891D74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87" y="99734"/>
            <a:ext cx="3887426" cy="66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8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0518-0976-4879-BD77-2182F75D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690" y="474182"/>
            <a:ext cx="7814345" cy="26686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04FE6-CEFE-4CEC-A272-76194C4A8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84008"/>
            <a:ext cx="10515600" cy="7996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black raven, right</a:t>
            </a:r>
          </a:p>
        </p:txBody>
      </p:sp>
      <p:pic>
        <p:nvPicPr>
          <p:cNvPr id="4098" name="Picture 2" descr="Ravens | About | Nature | PBS">
            <a:extLst>
              <a:ext uri="{FF2B5EF4-FFF2-40B4-BE49-F238E27FC236}">
                <a16:creationId xmlns:a16="http://schemas.microsoft.com/office/drawing/2014/main" id="{EDAD5B7D-75BA-44CF-B7CA-EEE347371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90" y="594629"/>
            <a:ext cx="9060110" cy="50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78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967D-F9EF-4F30-B36C-85C094AA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ia Soul | Kia soul, Kia motors america, Kia motors">
            <a:extLst>
              <a:ext uri="{FF2B5EF4-FFF2-40B4-BE49-F238E27FC236}">
                <a16:creationId xmlns:a16="http://schemas.microsoft.com/office/drawing/2014/main" id="{F64EC597-A27B-400B-90E3-2807768758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1" y="738995"/>
            <a:ext cx="10760018" cy="538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98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5C86-CF21-4702-92C5-741745ED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rney the Dinosaur (Seasons 1-8) - Incredible Characters Wiki">
            <a:extLst>
              <a:ext uri="{FF2B5EF4-FFF2-40B4-BE49-F238E27FC236}">
                <a16:creationId xmlns:a16="http://schemas.microsoft.com/office/drawing/2014/main" id="{818CD530-628F-496A-801F-99A766E30A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55" y="531433"/>
            <a:ext cx="3226689" cy="5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38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739E-61B8-4557-B492-72F2057C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he 10 Best College Mascots | Uloop">
            <a:extLst>
              <a:ext uri="{FF2B5EF4-FFF2-40B4-BE49-F238E27FC236}">
                <a16:creationId xmlns:a16="http://schemas.microsoft.com/office/drawing/2014/main" id="{985A9929-8B11-467E-A4D2-0A9DD12BD0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66" y="284799"/>
            <a:ext cx="4842068" cy="62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5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90A86-833B-42DE-836F-BB12D741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4282"/>
            <a:ext cx="10988238" cy="5058562"/>
          </a:xfrm>
        </p:spPr>
        <p:txBody>
          <a:bodyPr>
            <a:normAutofit fontScale="90000"/>
          </a:bodyPr>
          <a:lstStyle/>
          <a:p>
            <a:pPr fontAlgn="base"/>
            <a:br>
              <a:rPr lang="en-US" sz="5300" dirty="0"/>
            </a:br>
            <a:br>
              <a:rPr lang="en-US" sz="5300" dirty="0"/>
            </a:br>
            <a:br>
              <a:rPr lang="en-US" sz="5300" dirty="0"/>
            </a:br>
            <a:br>
              <a:rPr lang="en-US" sz="5300" dirty="0"/>
            </a:br>
            <a:br>
              <a:rPr lang="en-US" sz="5300" dirty="0"/>
            </a:br>
            <a:br>
              <a:rPr lang="en-US" sz="5300" dirty="0"/>
            </a:br>
            <a:br>
              <a:rPr lang="en-US" sz="5300" dirty="0"/>
            </a:br>
            <a:br>
              <a:rPr lang="en-US" sz="5300" dirty="0"/>
            </a:br>
            <a:r>
              <a:rPr lang="en-US" sz="5300" dirty="0"/>
              <a:t>I never saw a purple cow</a:t>
            </a:r>
            <a:br>
              <a:rPr lang="en-US" sz="5300" dirty="0"/>
            </a:br>
            <a:r>
              <a:rPr lang="en-US" sz="5300" dirty="0"/>
              <a:t>But if I were to see one</a:t>
            </a:r>
            <a:br>
              <a:rPr lang="en-US" sz="5300" dirty="0"/>
            </a:br>
            <a:r>
              <a:rPr lang="en-US" sz="5300" dirty="0"/>
              <a:t>Would the probability ravens are black</a:t>
            </a:r>
            <a:br>
              <a:rPr lang="en-US" sz="5300" dirty="0"/>
            </a:br>
            <a:r>
              <a:rPr lang="en-US" sz="5300" dirty="0"/>
              <a:t>Have a better chance to be one?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Gellet</a:t>
            </a:r>
            <a:r>
              <a:rPr lang="en-US" dirty="0"/>
              <a:t> Burgess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931B5-3C13-4697-9116-71A09BC16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043930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93426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C6969-DA39-4495-84BC-73430FB9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1881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debunking - Question related to the legitimacy of a certain portrait of Christian  Goldbach - History of Science and Mathematics Stack Exchange">
            <a:extLst>
              <a:ext uri="{FF2B5EF4-FFF2-40B4-BE49-F238E27FC236}">
                <a16:creationId xmlns:a16="http://schemas.microsoft.com/office/drawing/2014/main" id="{8396E298-2515-49E2-ACD9-522E8779ED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63" y="69209"/>
            <a:ext cx="4211274" cy="473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C77E5-B7E1-4E40-91E9-CB1A218C9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83942"/>
            <a:ext cx="10515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Any even integer greater than 2 may be written </a:t>
            </a:r>
          </a:p>
          <a:p>
            <a:pPr marL="0" indent="0" algn="ctr">
              <a:buNone/>
            </a:pPr>
            <a:r>
              <a:rPr lang="en-US" dirty="0"/>
              <a:t>as a sum of two not-necessarily-distinct primes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15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89DF-8D58-407A-BE08-8DE7C3EB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167" y="583239"/>
            <a:ext cx="6663285" cy="18323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56FA0-7E41-4534-ACAF-237E64DB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51507"/>
            <a:ext cx="10515600" cy="9254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Sounds right, </a:t>
            </a:r>
            <a:r>
              <a:rPr lang="en-US" dirty="0" err="1"/>
              <a:t>bruh</a:t>
            </a:r>
            <a:endParaRPr lang="en-US" dirty="0"/>
          </a:p>
        </p:txBody>
      </p:sp>
      <p:pic>
        <p:nvPicPr>
          <p:cNvPr id="2056" name="Picture 8" descr="Leonhard Euler: The Catalyst behind the Revolution of Mathematics | MY HERO">
            <a:extLst>
              <a:ext uri="{FF2B5EF4-FFF2-40B4-BE49-F238E27FC236}">
                <a16:creationId xmlns:a16="http://schemas.microsoft.com/office/drawing/2014/main" id="{31AB3CDA-DE2A-40CD-9CAD-6776C259A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18" y="117445"/>
            <a:ext cx="6174515" cy="500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137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CC21-B7DB-4FFE-81EC-ABDAD66A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277"/>
          </a:xfrm>
        </p:spPr>
        <p:txBody>
          <a:bodyPr/>
          <a:lstStyle/>
          <a:p>
            <a:pPr algn="ctr"/>
            <a:r>
              <a:rPr lang="en-US" dirty="0"/>
              <a:t>The Goldbach Conjecture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4E3E3-40F3-4EB3-BFB5-3EA8DA735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1904"/>
                <a:ext cx="10515600" cy="556609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Every even number greater than 2 is the sum of two primes: </a:t>
                </a:r>
                <a:endParaRPr lang="en-US" sz="3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𝐸𝑥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𝑆𝑥</m:t>
                          </m:r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This is equivalent to</a:t>
                </a:r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Every number not the sum of two primes is not an even number greater than 2: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𝑆𝑥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→¬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𝐸𝑥</m:t>
                          </m:r>
                        </m:e>
                      </m:d>
                    </m:oMath>
                  </m:oMathPara>
                </a14:m>
                <a:endParaRPr lang="en-US" sz="30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and </a:t>
                </a:r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Every number is either the sum of two primes or not even: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m:rPr>
                              <m:nor/>
                            </m:rPr>
                            <a:rPr lang="en-US"/>
                            <m:t>⋁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27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4E3E3-40F3-4EB3-BFB5-3EA8DA73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1904"/>
                <a:ext cx="10515600" cy="5566095"/>
              </a:xfrm>
              <a:blipFill>
                <a:blip r:embed="rId2"/>
                <a:stretch>
                  <a:fillRect l="-1217" t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941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C1E2-3BA7-434C-AF3A-3432EE16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Summable as two primes</a:t>
            </a:r>
            <a:br>
              <a:rPr lang="en-US" dirty="0"/>
            </a:br>
            <a:r>
              <a:rPr lang="en-US" dirty="0"/>
              <a:t>E: Even and greater than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33C68-72B2-45C4-8DC4-4EEF35A7D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4400" dirty="0"/>
                  <a:t>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4,5,6,7,8,9,10,12,13,14,15,16,18,…</m:t>
                        </m:r>
                      </m:e>
                    </m:d>
                  </m:oMath>
                </a14:m>
                <a:endParaRPr lang="en-US" sz="4400" dirty="0"/>
              </a:p>
              <a:p>
                <a:pPr marL="0" indent="0">
                  <a:buNone/>
                </a:pPr>
                <a:r>
                  <a:rPr lang="en-US" sz="4400" dirty="0"/>
                  <a:t>Not-S: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1,2,3,11,17,23,27,29,…</m:t>
                        </m:r>
                      </m:e>
                    </m:d>
                  </m:oMath>
                </a14:m>
                <a:r>
                  <a:rPr lang="en-US" sz="4400" dirty="0"/>
                  <a:t> </a:t>
                </a:r>
              </a:p>
              <a:p>
                <a:pPr marL="0" indent="0">
                  <a:buNone/>
                </a:pPr>
                <a:r>
                  <a:rPr lang="en-US" sz="4400" dirty="0"/>
                  <a:t>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4,6,8,10,12,14,16,…</m:t>
                        </m:r>
                      </m:e>
                    </m:d>
                  </m:oMath>
                </a14:m>
                <a:endParaRPr lang="en-US" sz="4400" dirty="0"/>
              </a:p>
              <a:p>
                <a:pPr marL="0" indent="0">
                  <a:buNone/>
                </a:pPr>
                <a:r>
                  <a:rPr lang="en-US" sz="4400" dirty="0"/>
                  <a:t>Not-E: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1,2,3,5,7,9,11,13,15,…</m:t>
                        </m:r>
                      </m:e>
                    </m:d>
                  </m:oMath>
                </a14:m>
                <a:endParaRPr lang="en-US" sz="4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33C68-72B2-45C4-8DC4-4EEF35A7D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 t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264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DA38-B62E-4C4E-9E42-1BDC0D49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Hempel’s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D268E-C9D7-45EF-BB47-300C8551A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Paradox is the product of knowledge of non-black non-ravens</a:t>
            </a:r>
          </a:p>
        </p:txBody>
      </p:sp>
    </p:spTree>
    <p:extLst>
      <p:ext uri="{BB962C8B-B14F-4D97-AF65-F5344CB8AC3E}">
        <p14:creationId xmlns:p14="http://schemas.microsoft.com/office/powerpoint/2010/main" val="3460261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A953-84EC-4836-BC70-563B5CD5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Good’s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7AE52-78A9-4348-995F-4EE9B4B09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Paradox arises from mistaken intuition about the confirmatory power of non-black non-ravens</a:t>
            </a:r>
          </a:p>
        </p:txBody>
      </p:sp>
    </p:spTree>
    <p:extLst>
      <p:ext uri="{BB962C8B-B14F-4D97-AF65-F5344CB8AC3E}">
        <p14:creationId xmlns:p14="http://schemas.microsoft.com/office/powerpoint/2010/main" val="378347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9B46-AB49-4B96-B548-9FFFDD0B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 Ravens are Black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AEECB1-BCB8-4A95-B126-7F9CC26E3B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sz="9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𝑅𝑥</m:t>
                          </m:r>
                          <m:r>
                            <a:rPr lang="en-US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𝐵𝑥</m:t>
                          </m:r>
                        </m:e>
                      </m:d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AEECB1-BCB8-4A95-B126-7F9CC26E3B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936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B302-969B-4ED5-8293-484D3174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Maher’s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91B71-BF60-40EA-9A5D-EC9EA0CE3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Sightings of non-black non-ravens suppresses the number of unobserved ravens</a:t>
            </a:r>
          </a:p>
        </p:txBody>
      </p:sp>
    </p:spTree>
    <p:extLst>
      <p:ext uri="{BB962C8B-B14F-4D97-AF65-F5344CB8AC3E}">
        <p14:creationId xmlns:p14="http://schemas.microsoft.com/office/powerpoint/2010/main" val="161011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7CAC-0F7F-42ED-B893-615498242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894" y="184324"/>
            <a:ext cx="11325137" cy="61074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4FF15-9984-48EE-8D94-AB0760EC4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91742"/>
            <a:ext cx="9144000" cy="478173"/>
          </a:xfrm>
        </p:spPr>
        <p:txBody>
          <a:bodyPr/>
          <a:lstStyle/>
          <a:p>
            <a:r>
              <a:rPr lang="en-US" dirty="0"/>
              <a:t>A white raven, left</a:t>
            </a:r>
          </a:p>
        </p:txBody>
      </p:sp>
      <p:pic>
        <p:nvPicPr>
          <p:cNvPr id="7170" name="Picture 2" descr="Rare white raven on the mend at North Island Wildlife Recovery Centre in  Errington - Vancouver Island Free Daily">
            <a:extLst>
              <a:ext uri="{FF2B5EF4-FFF2-40B4-BE49-F238E27FC236}">
                <a16:creationId xmlns:a16="http://schemas.microsoft.com/office/drawing/2014/main" id="{B15506B2-A8E4-4434-8ECB-A7DC88B75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62" y="184323"/>
            <a:ext cx="8971676" cy="59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1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30B5-0578-45FF-BAF8-3A41AEFC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421" y="514839"/>
            <a:ext cx="6004645" cy="154284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Boy looking up and pointing. Vertical photo of a 4-year-old hispanic boy  looking , #Affiliate, #photo, #year, #hispanic,… | Stock photography free, Looking  up, Boys">
            <a:extLst>
              <a:ext uri="{FF2B5EF4-FFF2-40B4-BE49-F238E27FC236}">
                <a16:creationId xmlns:a16="http://schemas.microsoft.com/office/drawing/2014/main" id="{CC69FABC-EAFA-4363-B729-ABA0177062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435" y="4088912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aven - Wikipedia">
            <a:extLst>
              <a:ext uri="{FF2B5EF4-FFF2-40B4-BE49-F238E27FC236}">
                <a16:creationId xmlns:a16="http://schemas.microsoft.com/office/drawing/2014/main" id="{E09B9C9A-40BC-4EF7-8224-8278D4C4D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435" y="149713"/>
            <a:ext cx="5890426" cy="391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7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DD9C-B7AE-470F-9A19-0E2DEED4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 non-black things are non-ravens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E5003-9C98-449B-9175-2427BCF25D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sz="96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96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9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600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9600" i="1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US" sz="9600" i="1">
                              <a:latin typeface="Cambria Math" panose="02040503050406030204" pitchFamily="18" charset="0"/>
                            </a:rPr>
                            <m:t>→¬</m:t>
                          </m:r>
                          <m:r>
                            <a:rPr lang="en-US" sz="9600" i="1">
                              <a:latin typeface="Cambria Math" panose="02040503050406030204" pitchFamily="18" charset="0"/>
                            </a:rPr>
                            <m:t>𝑅𝑥</m:t>
                          </m:r>
                        </m:e>
                      </m:d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E5003-9C98-449B-9175-2427BCF25D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98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04047-9F16-461D-B4D1-78473E28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365125"/>
            <a:ext cx="11823192" cy="1325563"/>
          </a:xfrm>
        </p:spPr>
        <p:txBody>
          <a:bodyPr/>
          <a:lstStyle/>
          <a:p>
            <a:pPr algn="ctr"/>
            <a:r>
              <a:rPr lang="en-US" dirty="0"/>
              <a:t>Evidence for “All non-black things are non-ravens”</a:t>
            </a:r>
          </a:p>
        </p:txBody>
      </p:sp>
      <p:pic>
        <p:nvPicPr>
          <p:cNvPr id="8202" name="Picture 10" descr="Brown Shoes for Women - Macy's">
            <a:extLst>
              <a:ext uri="{FF2B5EF4-FFF2-40B4-BE49-F238E27FC236}">
                <a16:creationId xmlns:a16="http://schemas.microsoft.com/office/drawing/2014/main" id="{4EFE4628-BDD7-4B86-8EBF-1E3CB7698F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42" y="1567340"/>
            <a:ext cx="4026715" cy="49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7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CECB-7BF0-46E8-9862-740BBC32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Red Card! - by Vatsalya Tandon - Mathemagic!">
            <a:extLst>
              <a:ext uri="{FF2B5EF4-FFF2-40B4-BE49-F238E27FC236}">
                <a16:creationId xmlns:a16="http://schemas.microsoft.com/office/drawing/2014/main" id="{C1664779-D8D1-4C4E-AF0D-C6DD00D790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62" y="371732"/>
            <a:ext cx="8376076" cy="61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5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4301-6BAB-4BC8-BC32-EE1FE386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U.S. Open Tennis Ball — How a Tennis Ball Is Made">
            <a:extLst>
              <a:ext uri="{FF2B5EF4-FFF2-40B4-BE49-F238E27FC236}">
                <a16:creationId xmlns:a16="http://schemas.microsoft.com/office/drawing/2014/main" id="{1B114A4D-438D-4E03-9C77-43FEDC294F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58" y="913129"/>
            <a:ext cx="10063483" cy="503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3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1BB3-6F8A-4277-A83B-A1FE782F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Premium Photo | Green apple on white background">
            <a:extLst>
              <a:ext uri="{FF2B5EF4-FFF2-40B4-BE49-F238E27FC236}">
                <a16:creationId xmlns:a16="http://schemas.microsoft.com/office/drawing/2014/main" id="{5087DAF8-88B9-4205-809E-099F4B0E63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28" y="513701"/>
            <a:ext cx="7970743" cy="583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0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71251</TotalTime>
  <Words>382</Words>
  <Application>Microsoft Office PowerPoint</Application>
  <PresentationFormat>Widescreen</PresentationFormat>
  <Paragraphs>70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Hempel’s Ravens and the Goldbach Conjecture</vt:lpstr>
      <vt:lpstr>PowerPoint Presentation</vt:lpstr>
      <vt:lpstr>All Ravens are Black</vt:lpstr>
      <vt:lpstr>PowerPoint Presentation</vt:lpstr>
      <vt:lpstr>All non-black things are non-ravens</vt:lpstr>
      <vt:lpstr>Evidence for “All non-black things are non-ravens”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Hempel’s Equivalence Condition</vt:lpstr>
      <vt:lpstr>Nicod’s Criterion</vt:lpstr>
      <vt:lpstr>Yep, this sodium salt is burning yellow all right</vt:lpstr>
      <vt:lpstr>I saw it in the window and couldn’t resist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I never saw a purple cow But if I were to see one Would the probability ravens are black Have a better chance to be one?  Gellet Burgess</vt:lpstr>
      <vt:lpstr>PowerPoint Presentation</vt:lpstr>
      <vt:lpstr>PowerPoint Presentation</vt:lpstr>
      <vt:lpstr>The Goldbach Conjecture</vt:lpstr>
      <vt:lpstr>S: Summable as two primes E: Even and greater than 2</vt:lpstr>
      <vt:lpstr>Hempel’s Resolution</vt:lpstr>
      <vt:lpstr>Good’s Resolution</vt:lpstr>
      <vt:lpstr>Maher’s Resolution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Goldbach and Indoor Ornithology</dc:title>
  <dc:creator>Henderson, James Robert</dc:creator>
  <cp:lastModifiedBy>Henderson, James R.</cp:lastModifiedBy>
  <cp:revision>79</cp:revision>
  <dcterms:created xsi:type="dcterms:W3CDTF">2022-09-01T17:45:01Z</dcterms:created>
  <dcterms:modified xsi:type="dcterms:W3CDTF">2022-12-07T17:47:26Z</dcterms:modified>
</cp:coreProperties>
</file>