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9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9/19/22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3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9/19/22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3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9/19/22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9/19/22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7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9/19/22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3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9/19/22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01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9/19/22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3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9/19/22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1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9/19/22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1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9/19/22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0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9/19/22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0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9/19/22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2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28" r:id="rId7"/>
    <p:sldLayoutId id="2147483729" r:id="rId8"/>
    <p:sldLayoutId id="2147483730" r:id="rId9"/>
    <p:sldLayoutId id="2147483731" r:id="rId10"/>
    <p:sldLayoutId id="214748373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644DE9-8D09-43E2-BA69-F57482CFC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23C919-B32E-40FF-B3D8-631316E84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577F94-E032-795F-3452-2E454EE1A4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22208" b="16329"/>
          <a:stretch/>
        </p:blipFill>
        <p:spPr>
          <a:xfrm>
            <a:off x="20" y="10"/>
            <a:ext cx="12191980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122565E-A39C-2C29-B5AE-BD8604F63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40211"/>
            <a:ext cx="7530685" cy="3163864"/>
          </a:xfrm>
        </p:spPr>
        <p:txBody>
          <a:bodyPr>
            <a:normAutofit/>
          </a:bodyPr>
          <a:lstStyle/>
          <a:p>
            <a:pPr algn="l"/>
            <a:r>
              <a:rPr lang="en-US" sz="5200" dirty="0">
                <a:solidFill>
                  <a:srgbClr val="FFFFFF"/>
                </a:solidFill>
              </a:rPr>
              <a:t>Why Proof is the Only Way to Acquire Mathematical Knowledge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7AC8F4-0BB9-7951-AAC3-C8E6C2C9A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074515"/>
            <a:ext cx="7583133" cy="1279124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solidFill>
                  <a:srgbClr val="FFFFFF"/>
                </a:solidFill>
              </a:rPr>
              <a:t>Marc Lange</a:t>
            </a:r>
          </a:p>
          <a:p>
            <a:pPr algn="l"/>
            <a:r>
              <a:rPr lang="en-US" sz="2200" dirty="0">
                <a:solidFill>
                  <a:srgbClr val="FFFFFF"/>
                </a:solidFill>
              </a:rPr>
              <a:t>University of North Carolina at Chapel Hill</a:t>
            </a:r>
          </a:p>
        </p:txBody>
      </p:sp>
    </p:spTree>
    <p:extLst>
      <p:ext uri="{BB962C8B-B14F-4D97-AF65-F5344CB8AC3E}">
        <p14:creationId xmlns:p14="http://schemas.microsoft.com/office/powerpoint/2010/main" val="3010221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B096AA6-7B3D-0281-1F04-1DA1ADE8D6F1}"/>
                  </a:ext>
                </a:extLst>
              </p:cNvPr>
              <p:cNvSpPr txBox="1"/>
              <p:nvPr/>
            </p:nvSpPr>
            <p:spPr>
              <a:xfrm>
                <a:off x="325821" y="120132"/>
                <a:ext cx="10573407" cy="6355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That 31, 331, 3331, 33331, 333331, 3333331, and 33333331 are all prime is commonly termed a coincidence.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Spivak (1980: 482) asks why the Taylor series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1+ </m:t>
                        </m:r>
                        <m:sSup>
                          <m:s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and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have exactly the same convergence behavior (namely, converging only if |x| &lt; 1). Spivak cautions: “Asking this sort of question is always dangerous, since we may have to settle for an unsympathetic answer: it happens because it happens – that’s the way things are.” </a:t>
                </a: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indent="457200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The Diophantine equations 2</a:t>
                </a:r>
                <a:r>
                  <a:rPr lang="en-US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r>
                  <a:rPr lang="en-US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r>
                  <a:rPr lang="en-US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– 1) = 3(</a:t>
                </a:r>
                <a:r>
                  <a:rPr lang="en-US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y</a:t>
                </a:r>
                <a:r>
                  <a:rPr lang="en-US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– 1)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and</a:t>
                </a:r>
                <a:r>
                  <a:rPr lang="en-US" i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(</a:t>
                </a:r>
                <a:r>
                  <a:rPr lang="en-US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x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–1)/2 = 2</a:t>
                </a:r>
                <a:r>
                  <a:rPr lang="en-US" i="1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n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– 1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have exactly the same five positive solutions for </a:t>
                </a:r>
                <a:r>
                  <a:rPr lang="en-US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x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-- namely, 1,2,3,6, and 91 (Guy 1988: 704). 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b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sz="1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Richard Guy 1988. The Strong Law of Large Numbers. </a:t>
                </a:r>
                <a:r>
                  <a:rPr lang="en-US" sz="1400" i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American Mathematical Monthly </a:t>
                </a:r>
                <a:r>
                  <a:rPr lang="en-US" sz="1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95:697-712.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14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US" sz="1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Michael Spivak 1980. </a:t>
                </a:r>
                <a:r>
                  <a:rPr lang="en-US" sz="14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Calculus</a:t>
                </a:r>
                <a:r>
                  <a:rPr lang="en-US" sz="1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 2nd ed. Berkeley: Publish or Perish.</a:t>
                </a:r>
              </a:p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endParaRPr lang="en-US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B096AA6-7B3D-0281-1F04-1DA1ADE8D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21" y="120132"/>
                <a:ext cx="10573407" cy="6355971"/>
              </a:xfrm>
              <a:prstGeom prst="rect">
                <a:avLst/>
              </a:prstGeom>
              <a:blipFill>
                <a:blip r:embed="rId2"/>
                <a:stretch>
                  <a:fillRect l="-480" r="-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3442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32695-BFB3-B676-85AB-EB8BC8EFC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733306" cy="5772281"/>
          </a:xfrm>
        </p:spPr>
        <p:txBody>
          <a:bodyPr>
            <a:normAutofit fontScale="90000"/>
          </a:bodyPr>
          <a:lstStyle/>
          <a:p>
            <a:r>
              <a:rPr lang="en-US" dirty="0"/>
              <a:t>1. Introduction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2. Knowledge requires more than justified high confidence in a truth</a:t>
            </a:r>
            <a:br>
              <a:rPr lang="en-US" dirty="0"/>
            </a:br>
            <a:br>
              <a:rPr lang="en-US" dirty="0"/>
            </a:br>
            <a:r>
              <a:rPr lang="en-US" dirty="0"/>
              <a:t>3. Explanations in mathematics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4. My proposal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64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135C80-C848-AD5E-6FF9-5D33B3DB1C4A}"/>
              </a:ext>
            </a:extLst>
          </p:cNvPr>
          <p:cNvSpPr txBox="1"/>
          <p:nvPr/>
        </p:nvSpPr>
        <p:spPr>
          <a:xfrm>
            <a:off x="641132" y="1177609"/>
            <a:ext cx="10689020" cy="44208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 proposed necessary condition for an argument to supply an agent with knowledge that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true:</a:t>
            </a:r>
          </a:p>
          <a:p>
            <a:pPr>
              <a:lnSpc>
                <a:spcPct val="200000"/>
              </a:lnSpc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agent must justly expect that if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false, despite the evidence marshalled by this argument, then there is a contrastive explanation of why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 false despite the evidence given in the argument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745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32695-BFB3-B676-85AB-EB8BC8EFC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040"/>
            <a:ext cx="11733306" cy="68580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1. Introduction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2. Knowledge requires more than justified high confidence in a truth</a:t>
            </a:r>
            <a:br>
              <a:rPr lang="en-US" dirty="0"/>
            </a:br>
            <a:br>
              <a:rPr lang="en-US" dirty="0"/>
            </a:br>
            <a:r>
              <a:rPr lang="en-US" dirty="0"/>
              <a:t>3. Explanations in mathematics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4. My proposal</a:t>
            </a:r>
            <a:br>
              <a:rPr lang="en-US" dirty="0"/>
            </a:br>
            <a:br>
              <a:rPr lang="en-US" dirty="0"/>
            </a:br>
            <a:r>
              <a:rPr lang="en-US" dirty="0"/>
              <a:t>5. Conclusion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60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01616-E245-DC32-CA55-7DFF3FAC2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455" y="126125"/>
            <a:ext cx="10594428" cy="6731875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n-US" sz="2200" dirty="0">
                <a:latin typeface="Calibri" panose="020F0502020204030204" pitchFamily="34" charset="0"/>
              </a:rPr>
              <a:t>It has … been argued, ...on what I regard as shaky philosophical grounds, that because every ordinary mathematical proof is subject to correction and human error, one ought to accept a strong probabilistic verification of primality as being a mathematical proof of primality. There is indeed reason to believe the probability is considerably greater than one in 10</a:t>
            </a:r>
            <a:r>
              <a:rPr lang="en-US" sz="2200" baseline="30000" dirty="0">
                <a:latin typeface="Calibri" panose="020F0502020204030204" pitchFamily="34" charset="0"/>
              </a:rPr>
              <a:t>30</a:t>
            </a:r>
            <a:r>
              <a:rPr lang="en-US" sz="2200" dirty="0">
                <a:latin typeface="Calibri" panose="020F0502020204030204" pitchFamily="34" charset="0"/>
              </a:rPr>
              <a:t> that arguments accepted as mathematical proofs are in error. … There is, however, a qualitative difference between probabilistic verifi­cation and mathematical proof that is important to mathematicians. A proof is a deductive argument, in which each step follows logically from the preced­ing steps. The proof carries such weight not only because the conclusion can be seen to be valid but also because a valid conclusion must follow from the force of the argument. (</a:t>
            </a:r>
            <a:r>
              <a:rPr lang="en-US" sz="2200" dirty="0" err="1">
                <a:latin typeface="Calibri" panose="020F0502020204030204" pitchFamily="34" charset="0"/>
              </a:rPr>
              <a:t>Pomerance</a:t>
            </a:r>
            <a:r>
              <a:rPr lang="en-US" sz="2200" dirty="0">
                <a:latin typeface="Calibri" panose="020F0502020204030204" pitchFamily="34" charset="0"/>
              </a:rPr>
              <a:t> 1982:142)</a:t>
            </a:r>
            <a:br>
              <a:rPr lang="en-US" sz="2200" dirty="0">
                <a:latin typeface="Calibri" panose="020F0502020204030204" pitchFamily="34" charset="0"/>
              </a:rPr>
            </a:br>
            <a:r>
              <a:rPr lang="en-US" sz="2200" dirty="0">
                <a:latin typeface="Calibri" panose="020F0502020204030204" pitchFamily="34" charset="0"/>
              </a:rPr>
              <a:t>Carl </a:t>
            </a:r>
            <a:r>
              <a:rPr lang="en-US" sz="2200" dirty="0" err="1">
                <a:latin typeface="Calibri" panose="020F0502020204030204" pitchFamily="34" charset="0"/>
              </a:rPr>
              <a:t>Pomerance</a:t>
            </a:r>
            <a:r>
              <a:rPr lang="en-US" sz="2200" dirty="0">
                <a:latin typeface="Calibri" panose="020F0502020204030204" pitchFamily="34" charset="0"/>
              </a:rPr>
              <a:t> 1982. The Search for Prime Numbers. </a:t>
            </a:r>
            <a:r>
              <a:rPr lang="en-US" sz="2200" i="1" dirty="0">
                <a:latin typeface="Calibri" panose="020F0502020204030204" pitchFamily="34" charset="0"/>
              </a:rPr>
              <a:t>Scientific American </a:t>
            </a:r>
            <a:r>
              <a:rPr lang="en-US" sz="2200" dirty="0">
                <a:latin typeface="Calibri" panose="020F0502020204030204" pitchFamily="34" charset="0"/>
              </a:rPr>
              <a:t>247(6): 136-147. </a:t>
            </a:r>
          </a:p>
        </p:txBody>
      </p:sp>
    </p:spTree>
    <p:extLst>
      <p:ext uri="{BB962C8B-B14F-4D97-AF65-F5344CB8AC3E}">
        <p14:creationId xmlns:p14="http://schemas.microsoft.com/office/powerpoint/2010/main" val="2535266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29507-471E-20F9-F30C-40500D9C4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246" y="60961"/>
            <a:ext cx="10895106" cy="6297798"/>
          </a:xfrm>
        </p:spPr>
        <p:txBody>
          <a:bodyPr>
            <a:normAutofit fontScale="90000"/>
          </a:bodyPr>
          <a:lstStyle/>
          <a:p>
            <a:r>
              <a:rPr lang="en-US" dirty="0"/>
              <a:t>See also: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Marc Lange, </a:t>
            </a:r>
            <a:r>
              <a:rPr lang="en-US" i="1" dirty="0"/>
              <a:t>Because Without Cause: Non-Causal Explanations in Science and Mathematics</a:t>
            </a:r>
            <a:r>
              <a:rPr lang="en-US" dirty="0"/>
              <a:t>, New York: Oxford University Press, 2017.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Marc Lange, Why Proof is the Only Way to Acquire Mathematical Knowledge, </a:t>
            </a:r>
            <a:r>
              <a:rPr lang="en-US" i="1" dirty="0"/>
              <a:t>Australasian Journal of Philosophy</a:t>
            </a:r>
            <a:r>
              <a:rPr lang="en-US" dirty="0"/>
              <a:t>, forthcoming. </a:t>
            </a:r>
          </a:p>
        </p:txBody>
      </p:sp>
    </p:spTree>
    <p:extLst>
      <p:ext uri="{BB962C8B-B14F-4D97-AF65-F5344CB8AC3E}">
        <p14:creationId xmlns:p14="http://schemas.microsoft.com/office/powerpoint/2010/main" val="235478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32695-BFB3-B676-85AB-EB8BC8EFC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733306" cy="5772281"/>
          </a:xfrm>
        </p:spPr>
        <p:txBody>
          <a:bodyPr>
            <a:normAutofit/>
          </a:bodyPr>
          <a:lstStyle/>
          <a:p>
            <a:r>
              <a:rPr lang="en-US" dirty="0"/>
              <a:t>1. Introduction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20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32695-BFB3-B676-85AB-EB8BC8EFC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733306" cy="5772281"/>
          </a:xfrm>
        </p:spPr>
        <p:txBody>
          <a:bodyPr>
            <a:normAutofit/>
          </a:bodyPr>
          <a:lstStyle/>
          <a:p>
            <a:r>
              <a:rPr lang="en-US" dirty="0"/>
              <a:t>1. Introduction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2. Knowledge requires more than justified high confidence in a truth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5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32695-BFB3-B676-85AB-EB8BC8EFC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733306" cy="5772281"/>
          </a:xfrm>
        </p:spPr>
        <p:txBody>
          <a:bodyPr>
            <a:normAutofit fontScale="90000"/>
          </a:bodyPr>
          <a:lstStyle/>
          <a:p>
            <a:r>
              <a:rPr lang="en-US" dirty="0"/>
              <a:t>1. Introduction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2. Knowledge requires more than justified high confidence in a truth</a:t>
            </a:r>
            <a:br>
              <a:rPr lang="en-US" dirty="0"/>
            </a:br>
            <a:br>
              <a:rPr lang="en-US" dirty="0"/>
            </a:br>
            <a:r>
              <a:rPr lang="en-US" dirty="0"/>
              <a:t>3. Explanations in mathematics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842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801E71F-9544-4702-C2C3-450F1F1352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9500" y="302542"/>
            <a:ext cx="4953000" cy="3708400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603ABF-4D17-DB62-BC91-3C07C5754A58}"/>
              </a:ext>
            </a:extLst>
          </p:cNvPr>
          <p:cNvSpPr txBox="1"/>
          <p:nvPr/>
        </p:nvSpPr>
        <p:spPr>
          <a:xfrm>
            <a:off x="506627" y="4201297"/>
            <a:ext cx="108986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</a:rPr>
              <a:t>There are sixteen ”calculator numbers”: 123321, 159951, 789987, 147741,…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“A Calculator Coincidence?”, </a:t>
            </a:r>
            <a:r>
              <a:rPr lang="en-US" sz="2400" i="1" dirty="0">
                <a:latin typeface="Calibri" panose="020F0502020204030204" pitchFamily="34" charset="0"/>
              </a:rPr>
              <a:t>Mathematical Gazette</a:t>
            </a:r>
            <a:r>
              <a:rPr lang="en-US" sz="2400" dirty="0">
                <a:latin typeface="Calibri" panose="020F0502020204030204" pitchFamily="34" charset="0"/>
              </a:rPr>
              <a:t> 70(454, December 1986): p. 283.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5895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AB1466-8D3D-005D-BDDA-518A862B6879}"/>
              </a:ext>
            </a:extLst>
          </p:cNvPr>
          <p:cNvSpPr txBox="1"/>
          <p:nvPr/>
        </p:nvSpPr>
        <p:spPr>
          <a:xfrm>
            <a:off x="651641" y="147146"/>
            <a:ext cx="10258097" cy="6478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three digits from which a calculator number is formed are three integers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+ 2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arithmetic progression. Take any number formed in this way – that is, any number of the form 10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+ 10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+ 10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+2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+ 10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+2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+ 10(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</a:t>
            </a:r>
            <a:r>
              <a:rPr lang="en-US" sz="2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+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Regrouping, we find this equal to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(10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+ 10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+ 10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+ 10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+ 10 + 1) +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(10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+ 2×10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+ 2×10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+ 10) = 1111111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+ 12210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1221(91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+ 10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= (3 × 11 × 37) (91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+ 10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45720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20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Eric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Nummela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1987. No Coincidence.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Mathematical Gazette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71(456): 147</a:t>
            </a:r>
            <a:r>
              <a:rPr lang="en-US" sz="2400" dirty="0"/>
              <a:t>.</a:t>
            </a:r>
          </a:p>
          <a:p>
            <a:pPr marL="45720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07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EDB2A21-6811-BB38-62A0-5681B78F1C37}"/>
                  </a:ext>
                </a:extLst>
              </p:cNvPr>
              <p:cNvSpPr txBox="1"/>
              <p:nvPr/>
            </p:nvSpPr>
            <p:spPr>
              <a:xfrm>
                <a:off x="830317" y="532751"/>
                <a:ext cx="9270124" cy="29424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Consider f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1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(x), f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(x), f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3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(x)…, where each function is differentiable at x = a. It can happen that f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1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′(a) + f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′(a) + f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3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′(a) +…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400" b="0" i="1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(f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1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+ f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2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+ f</a:t>
                </a:r>
                <a:r>
                  <a:rPr lang="en-US" sz="24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3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+…)′(a). 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Why does this happen </a:t>
                </a:r>
                <a:r>
                  <a:rPr lang="en-US" sz="24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despite the fact that they are always equal for finite sums of functions differentiable at a</a:t>
                </a:r>
                <a:r>
                  <a:rPr lang="en-US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?</a:t>
                </a:r>
                <a:r>
                  <a:rPr lang="en-US" sz="2400" dirty="0">
                    <a:effectLst/>
                  </a:rPr>
                  <a:t> </a:t>
                </a:r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EDB2A21-6811-BB38-62A0-5681B78F1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317" y="532751"/>
                <a:ext cx="9270124" cy="2942472"/>
              </a:xfrm>
              <a:prstGeom prst="rect">
                <a:avLst/>
              </a:prstGeom>
              <a:blipFill>
                <a:blip r:embed="rId2"/>
                <a:stretch>
                  <a:fillRect l="-1094" b="-38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5869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4FE6DF7-3AFC-0F5E-E43A-64EBD7DFA567}"/>
                  </a:ext>
                </a:extLst>
              </p:cNvPr>
              <p:cNvSpPr txBox="1"/>
              <p:nvPr/>
            </p:nvSpPr>
            <p:spPr>
              <a:xfrm>
                <a:off x="168166" y="174507"/>
                <a:ext cx="11761075" cy="56636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 indent="457200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Let’s show that if f and g are differentiable at x = a, then (</a:t>
                </a:r>
                <a:r>
                  <a:rPr lang="en-US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f+g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)′(a) = f′(a) + g′(a). By definition, f′(a)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h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𝑎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−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𝑓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(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and g′(a)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h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𝑎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−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𝑔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(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 Let’s unpack these limits: for every </a:t>
                </a:r>
                <a:r>
                  <a:rPr lang="en-US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/2 &gt; 0, there are δ</a:t>
                </a:r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δ</a:t>
                </a:r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&gt; 0 such that if |h| &lt; δ</a:t>
                </a:r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then |f′(a)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−</m:t>
                        </m:r>
                      </m:fName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𝑎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−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𝑓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(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| &lt; </a:t>
                </a:r>
                <a:r>
                  <a:rPr lang="en-US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/2, and if |h| &lt; δ</a:t>
                </a:r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then |g′(a)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−</m:t>
                        </m:r>
                      </m:fName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𝑎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−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𝑔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(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| &lt; </a:t>
                </a:r>
                <a:r>
                  <a:rPr lang="en-US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/2. Let </a:t>
                </a:r>
                <a:r>
                  <a:rPr lang="en-US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δ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be the smaller of δ</a:t>
                </a:r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and δ</a:t>
                </a:r>
                <a:r>
                  <a:rPr lang="en-US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(or their common value if they are equal). Then for any </a:t>
                </a:r>
                <a:r>
                  <a:rPr lang="en-US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/2 &gt; 0, if |h| &lt; </a:t>
                </a:r>
                <a:r>
                  <a:rPr lang="en-US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δ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then |f′(a) + g′(a)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–</m:t>
                        </m:r>
                      </m:fName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𝑓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𝑔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𝑎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− (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𝑓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𝑔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)(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|= |f′(a)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−</m:t>
                        </m:r>
                      </m:fName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𝑎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−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𝑓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(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+ g′(a)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func>
                      <m:func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−</m:t>
                        </m:r>
                      </m:fName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𝑎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−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𝑔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(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| ≤ |f′(a)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−</m:t>
                        </m:r>
                      </m:fName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𝑎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−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𝑓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(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|+ |g′(a)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func>
                      <m:func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−</m:t>
                        </m:r>
                      </m:fName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𝑔</m:t>
                            </m:r>
                            <m:d>
                              <m:d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𝑎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− 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𝑔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(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| &lt; </a:t>
                </a:r>
                <a:r>
                  <a:rPr lang="en-US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/2 + </a:t>
                </a:r>
                <a:r>
                  <a:rPr lang="en-US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/2 = </a:t>
                </a:r>
                <a:r>
                  <a:rPr lang="en-US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ε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 So f′(a) + g′(a)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h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𝑓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𝑔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𝑎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− (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𝑓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𝑔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)(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which (by definition) equals (</a:t>
                </a:r>
                <a:r>
                  <a:rPr lang="en-US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f+g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)′(a). Thus we have proved that for any two differentiable functions, the derivative of their sum is equal to the sum of their derivatives. </a:t>
                </a: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4FE6DF7-3AFC-0F5E-E43A-64EBD7DFA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66" y="174507"/>
                <a:ext cx="11761075" cy="5663602"/>
              </a:xfrm>
              <a:prstGeom prst="rect">
                <a:avLst/>
              </a:prstGeom>
              <a:blipFill>
                <a:blip r:embed="rId2"/>
                <a:stretch>
                  <a:fillRect b="-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3660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1C5FAF-92F9-7231-1683-2DD10DD11F9B}"/>
              </a:ext>
            </a:extLst>
          </p:cNvPr>
          <p:cNvSpPr txBox="1"/>
          <p:nvPr/>
        </p:nvSpPr>
        <p:spPr>
          <a:xfrm>
            <a:off x="924910" y="654264"/>
            <a:ext cx="9806152" cy="43150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prove the analogous result for n functions, we replace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/2 with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/n and let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 the member of δ</a:t>
            </a:r>
            <a:r>
              <a:rPr lang="en-US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,…,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0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is smaller than (or as small as) the rest; from among any finite number n of positive numbers, there is certain to be one that is smaller than (or as small as) each of the others. </a:t>
            </a:r>
          </a:p>
          <a:p>
            <a:pPr marL="457200" marR="0" indent="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not so for an infinite number of positive numbers! With infinitely many functions and hence infinitely many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there is no guarantee that some positive number is less than or equal to every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Rather, the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000" baseline="-25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may approach arbitrarily close to 0.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086563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AnalogousFromDarkSeedLeftStep">
      <a:dk1>
        <a:srgbClr val="000000"/>
      </a:dk1>
      <a:lt1>
        <a:srgbClr val="FFFFFF"/>
      </a:lt1>
      <a:dk2>
        <a:srgbClr val="3F3423"/>
      </a:dk2>
      <a:lt2>
        <a:srgbClr val="E8E2E8"/>
      </a:lt2>
      <a:accent1>
        <a:srgbClr val="36BA2A"/>
      </a:accent1>
      <a:accent2>
        <a:srgbClr val="68B31D"/>
      </a:accent2>
      <a:accent3>
        <a:srgbClr val="9EA927"/>
      </a:accent3>
      <a:accent4>
        <a:srgbClr val="CB9221"/>
      </a:accent4>
      <a:accent5>
        <a:srgbClr val="DD5D33"/>
      </a:accent5>
      <a:accent6>
        <a:srgbClr val="CB213D"/>
      </a:accent6>
      <a:hlink>
        <a:srgbClr val="B56F3C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2249</TotalTime>
  <Words>1210</Words>
  <Application>Microsoft Macintosh PowerPoint</Application>
  <PresentationFormat>Widescreen</PresentationFormat>
  <Paragraphs>33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Avenir Next LT Pro</vt:lpstr>
      <vt:lpstr>AvenirNext LT Pro Medium</vt:lpstr>
      <vt:lpstr>Calibri</vt:lpstr>
      <vt:lpstr>Cambria Math</vt:lpstr>
      <vt:lpstr>Sabon Next LT</vt:lpstr>
      <vt:lpstr>Times New Roman</vt:lpstr>
      <vt:lpstr>DappledVTI</vt:lpstr>
      <vt:lpstr>Why Proof is the Only Way to Acquire Mathematical Knowledge</vt:lpstr>
      <vt:lpstr>1. Introduction   </vt:lpstr>
      <vt:lpstr>1. Introduction  2. Knowledge requires more than justified high confidence in a truth   </vt:lpstr>
      <vt:lpstr>1. Introduction  2. Knowledge requires more than justified high confidence in a truth  3. Explanations in mathematics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Introduction  2. Knowledge requires more than justified high confidence in a truth  3. Explanations in mathematics  4. My proposal  </vt:lpstr>
      <vt:lpstr>PowerPoint Presentation</vt:lpstr>
      <vt:lpstr> 1. Introduction  2. Knowledge requires more than justified high confidence in a truth  3. Explanations in mathematics  4. My proposal  5. Conclusion  </vt:lpstr>
      <vt:lpstr>It has … been argued, ...on what I regard as shaky philosophical grounds, that because every ordinary mathematical proof is subject to correction and human error, one ought to accept a strong probabilistic verification of primality as being a mathematical proof of primality. There is indeed reason to believe the probability is considerably greater than one in 1030 that arguments accepted as mathematical proofs are in error. … There is, however, a qualitative difference between probabilistic verifi­cation and mathematical proof that is important to mathematicians. A proof is a deductive argument, in which each step follows logically from the preced­ing steps. The proof carries such weight not only because the conclusion can be seen to be valid but also because a valid conclusion must follow from the force of the argument. (Pomerance 1982:142) Carl Pomerance 1982. The Search for Prime Numbers. Scientific American 247(6): 136-147. </vt:lpstr>
      <vt:lpstr>See also:  Marc Lange, Because Without Cause: Non-Causal Explanations in Science and Mathematics, New York: Oxford University Press, 2017.  Marc Lange, Why Proof is the Only Way to Acquire Mathematical Knowledge, Australasian Journal of Philosophy, forthcoming.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Proof is the Only Way to Acquire Mathematical Knowledge</dc:title>
  <dc:creator>Lange, Marc B</dc:creator>
  <cp:lastModifiedBy>Lange, Marc B</cp:lastModifiedBy>
  <cp:revision>18</cp:revision>
  <dcterms:created xsi:type="dcterms:W3CDTF">2022-09-20T00:19:06Z</dcterms:created>
  <dcterms:modified xsi:type="dcterms:W3CDTF">2022-09-21T13:48:10Z</dcterms:modified>
</cp:coreProperties>
</file>