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0"/>
  </p:normalViewPr>
  <p:slideViewPr>
    <p:cSldViewPr snapToGrid="0">
      <p:cViewPr varScale="1">
        <p:scale>
          <a:sx n="102" d="100"/>
          <a:sy n="102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9702-808C-2740-897E-6701F1D16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9171A-46E4-2A9A-CB68-1482FD508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03B65-8F9D-E6A0-95DC-96AC4AED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5EDEB-F760-0E48-78DA-D58DCECB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CC53-1483-C5B3-E63E-E6D6533F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4061"/>
      </p:ext>
    </p:extLst>
  </p:cSld>
  <p:clrMapOvr>
    <a:masterClrMapping/>
  </p:clrMapOvr>
  <p:transition spd="slow" advClick="0" advTm="15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9550-99C9-407E-DFE7-6893B603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FB7E7-9BB4-1B6A-F440-B4651AE1D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2590B-DB11-E1D3-5B13-B125D007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51504-39A6-AF24-64F1-5C3F5572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A26A1-3060-5B5B-A461-67CB5F4A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9635"/>
      </p:ext>
    </p:extLst>
  </p:cSld>
  <p:clrMapOvr>
    <a:masterClrMapping/>
  </p:clrMapOvr>
  <p:transition spd="slow" advClick="0" advTm="15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96DD4C-FC44-6BA8-12FA-AE6703CFE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09243-BAA9-A86F-8EEA-BA9A859EF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040B7-7D5A-6FCB-0E12-A76F08F7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D364-3232-0BA2-CB4D-2CDE1137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BE2C-984D-8B19-8FEC-6CCD1AD9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575"/>
      </p:ext>
    </p:extLst>
  </p:cSld>
  <p:clrMapOvr>
    <a:masterClrMapping/>
  </p:clrMapOvr>
  <p:transition spd="slow" advClick="0" advTm="15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30D9-0591-7AC3-1D88-19DC9B1A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DF8D5-A22A-740B-0EAF-86E9FD078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2B643-FAE8-7EC2-D0B8-3C08CD41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8A4D-3D43-51A6-07D6-5624E7F0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E9B-0FAB-3330-C9B1-849F9522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06414"/>
      </p:ext>
    </p:extLst>
  </p:cSld>
  <p:clrMapOvr>
    <a:masterClrMapping/>
  </p:clrMapOvr>
  <p:transition spd="slow" advClick="0" advTm="15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A708-37EF-4EB5-DD88-D9215D88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CC5FB-D786-4560-81A7-2B9726BBE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EB77-BE8F-E67B-B6F7-29E7B47D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CF4F-BCD5-E7D8-E3E9-D4C71BA9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858B8-9E18-3A89-3B6D-2134EB6E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26532"/>
      </p:ext>
    </p:extLst>
  </p:cSld>
  <p:clrMapOvr>
    <a:masterClrMapping/>
  </p:clrMapOvr>
  <p:transition spd="slow" advClick="0" advTm="15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7C05-5092-1CF9-D58B-529F9A93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BC57-64A7-3362-E4F1-A3B68BB2A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A1686-C247-289D-BEA7-9BE6A65A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46865-454A-170B-884B-11966F75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08B60-4BAE-9D0F-52F2-85FEB0E0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81EA-200D-EF1A-8C4E-5DFA7977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8876"/>
      </p:ext>
    </p:extLst>
  </p:cSld>
  <p:clrMapOvr>
    <a:masterClrMapping/>
  </p:clrMapOvr>
  <p:transition spd="slow" advClick="0" advTm="15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07D6-F56E-084D-36B6-4A5991C2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96890-2399-7959-D3A7-E85B77793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9D9AA-6924-54A5-6F82-79071DA73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3F2F9-A2F5-0A97-45D6-5593733B5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94B42-6D19-819A-A84A-0263A8E48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B461B-E5E1-BC00-9992-A909FF56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CED91-BC46-32D0-CF91-4C13FA58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299FF-C1E3-6480-2290-2FFC09BE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8161"/>
      </p:ext>
    </p:extLst>
  </p:cSld>
  <p:clrMapOvr>
    <a:masterClrMapping/>
  </p:clrMapOvr>
  <p:transition spd="slow" advClick="0" advTm="15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762A1-0CA6-A702-28DF-95A2AFE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0C5C1-E812-E443-7D6A-C78DD084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C4D62-8E2B-9362-3D3B-036E7F12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88030-38C6-35A7-1C6B-1213A55C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15643"/>
      </p:ext>
    </p:extLst>
  </p:cSld>
  <p:clrMapOvr>
    <a:masterClrMapping/>
  </p:clrMapOvr>
  <p:transition spd="slow" advClick="0" advTm="15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11B4FB-CFAA-527E-9EEB-28A0639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2918C-A49D-91E0-58C2-3121F2CD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55C1C-5B3B-22F0-356A-9B31230D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909"/>
      </p:ext>
    </p:extLst>
  </p:cSld>
  <p:clrMapOvr>
    <a:masterClrMapping/>
  </p:clrMapOvr>
  <p:transition spd="slow" advClick="0" advTm="15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D981-B769-5351-0745-1E22C685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2942-857E-51F7-4AC2-2E8D587ED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1C595-E2E4-F3C2-5CFB-116C33EF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7CA24-5212-DCB2-5C89-9AA86E7E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49CB5-BB00-1CB5-A0E6-641021E5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7253F-C402-F11A-784E-C9E602E3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8636"/>
      </p:ext>
    </p:extLst>
  </p:cSld>
  <p:clrMapOvr>
    <a:masterClrMapping/>
  </p:clrMapOvr>
  <p:transition spd="slow" advClick="0" advTm="15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EDB6-C4A5-D92F-4692-C28F9537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C4632-D310-F3B5-A0C1-E65C2263A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E6607-451B-B6D1-27EA-EAA66E9E9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30EC-D1A5-AC46-621E-BC35D961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2ADB7-8DC6-9315-95B6-3362BC3E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B9634-4512-09A3-914C-6B311C2B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5875"/>
      </p:ext>
    </p:extLst>
  </p:cSld>
  <p:clrMapOvr>
    <a:masterClrMapping/>
  </p:clrMapOvr>
  <p:transition spd="slow" advClick="0" advTm="15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37F6D-92EF-DAED-1EDE-6F23D028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B32B9-F4CF-30F0-9884-EA6B8D563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6607-2174-6D06-10F5-1D02EFA27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7D4E-9A1B-1A45-8A48-FCC9ABDD6458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099B-2EE5-CCB7-F969-9FCFDC53D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53CA-5833-2054-2415-D0FA4E480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3489-8599-8947-B83A-D0ECDCDD6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635F-162E-A202-4B6A-A3C1192A5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 b="1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Bridging the Boundary of Applied and Pure Mathematics: </a:t>
            </a:r>
            <a:br>
              <a:rPr lang="en-US" sz="2800" b="1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700" b="1" kern="14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Philosophic Argument for Expanding Mathematics and Scientific Disciplines via a New Numeric System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9489A-3FB6-69B4-3DB9-F0105DAB5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By Donald Palmer</a:t>
            </a:r>
          </a:p>
        </p:txBody>
      </p:sp>
    </p:spTree>
    <p:extLst>
      <p:ext uri="{BB962C8B-B14F-4D97-AF65-F5344CB8AC3E}">
        <p14:creationId xmlns:p14="http://schemas.microsoft.com/office/powerpoint/2010/main" val="3862955610"/>
      </p:ext>
    </p:extLst>
  </p:cSld>
  <p:clrMapOvr>
    <a:masterClrMapping/>
  </p:clrMapOvr>
  <p:transition spd="slow" advClick="0" advTm="5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A161-44E8-2857-7FB4-EDF1F038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= Numeric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97B1-5F0B-F98B-1EF6-498B2FE95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299.792458 x 10</a:t>
            </a:r>
            <a:r>
              <a:rPr lang="en-US" baseline="30000" dirty="0"/>
              <a:t>6</a:t>
            </a:r>
            <a:r>
              <a:rPr lang="en-US" dirty="0"/>
              <a:t> meters</a:t>
            </a:r>
          </a:p>
          <a:p>
            <a:pPr lvl="1"/>
            <a:r>
              <a:rPr lang="en-US" dirty="0"/>
              <a:t>299.792458 x 10</a:t>
            </a:r>
            <a:r>
              <a:rPr lang="en-US" baseline="30000" dirty="0"/>
              <a:t>6</a:t>
            </a:r>
            <a:r>
              <a:rPr lang="en-US" dirty="0"/>
              <a:t> is the measurement with units of meters</a:t>
            </a:r>
          </a:p>
          <a:p>
            <a:endParaRPr lang="en-US" dirty="0"/>
          </a:p>
          <a:p>
            <a:r>
              <a:rPr lang="en-US" dirty="0"/>
              <a:t>Complex Number z = x + </a:t>
            </a:r>
            <a:r>
              <a:rPr lang="en-US" dirty="0" err="1"/>
              <a:t>iy</a:t>
            </a:r>
            <a:endParaRPr lang="en-US" dirty="0"/>
          </a:p>
          <a:p>
            <a:pPr lvl="1"/>
            <a:r>
              <a:rPr lang="en-US" dirty="0"/>
              <a:t>z is the Complex Value that should equate with a measurement</a:t>
            </a:r>
          </a:p>
          <a:p>
            <a:pPr lvl="1"/>
            <a:r>
              <a:rPr lang="en-US" dirty="0"/>
              <a:t>x + </a:t>
            </a:r>
            <a:r>
              <a:rPr lang="en-US" dirty="0" err="1"/>
              <a:t>iy</a:t>
            </a:r>
            <a:r>
              <a:rPr lang="en-US" dirty="0"/>
              <a:t> involves 2 values that do not entirely equate to z (as ‘</a:t>
            </a:r>
            <a:r>
              <a:rPr lang="en-US" dirty="0" err="1"/>
              <a:t>i</a:t>
            </a:r>
            <a:r>
              <a:rPr lang="en-US" dirty="0"/>
              <a:t>’ is undefined)</a:t>
            </a:r>
          </a:p>
          <a:p>
            <a:endParaRPr lang="en-US" dirty="0"/>
          </a:p>
          <a:p>
            <a:r>
              <a:rPr lang="en-US" dirty="0"/>
              <a:t>Can we find a new numeric system that fully identifies the value of z?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57940"/>
      </p:ext>
    </p:extLst>
  </p:cSld>
  <p:clrMapOvr>
    <a:masterClrMapping/>
  </p:clrMapOvr>
  <p:transition spd="slow" advClick="0" advTm="15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FDB8-3D74-F6CE-0D6B-4FEDFA0F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8847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many scales we have discovered over the past ~400 years</a:t>
            </a:r>
          </a:p>
        </p:txBody>
      </p:sp>
      <p:pic>
        <p:nvPicPr>
          <p:cNvPr id="7" name="Content Placeholder 6" descr="A close up of a black hole&#10;&#10;Description automatically generated">
            <a:extLst>
              <a:ext uri="{FF2B5EF4-FFF2-40B4-BE49-F238E27FC236}">
                <a16:creationId xmlns:a16="http://schemas.microsoft.com/office/drawing/2014/main" id="{8389B335-295A-6CC6-F4DE-6960C332E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" y="5111924"/>
            <a:ext cx="1364703" cy="1364703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6FFE56-2B92-E8EC-6904-53F91A1C7899}"/>
              </a:ext>
            </a:extLst>
          </p:cNvPr>
          <p:cNvGrpSpPr/>
          <p:nvPr/>
        </p:nvGrpSpPr>
        <p:grpSpPr>
          <a:xfrm>
            <a:off x="1597738" y="4469233"/>
            <a:ext cx="1364703" cy="1753531"/>
            <a:chOff x="2207051" y="4281343"/>
            <a:chExt cx="1364703" cy="1753531"/>
          </a:xfrm>
        </p:grpSpPr>
        <p:pic>
          <p:nvPicPr>
            <p:cNvPr id="27" name="Picture 26" descr="A close-up of a scan of a brain&#10;&#10;Description automatically generated">
              <a:extLst>
                <a:ext uri="{FF2B5EF4-FFF2-40B4-BE49-F238E27FC236}">
                  <a16:creationId xmlns:a16="http://schemas.microsoft.com/office/drawing/2014/main" id="{76B415F2-213C-F160-3896-73AD91A6E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051" y="4281343"/>
              <a:ext cx="1364703" cy="138419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229AF9-5D55-11F1-4E68-C2A5A98651F0}"/>
                </a:ext>
              </a:extLst>
            </p:cNvPr>
            <p:cNvSpPr txBox="1"/>
            <p:nvPr/>
          </p:nvSpPr>
          <p:spPr>
            <a:xfrm>
              <a:off x="2584671" y="5665542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DNA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BE2DCCD-66B7-0A63-0124-C6D1C5F607BB}"/>
              </a:ext>
            </a:extLst>
          </p:cNvPr>
          <p:cNvGrpSpPr/>
          <p:nvPr/>
        </p:nvGrpSpPr>
        <p:grpSpPr>
          <a:xfrm>
            <a:off x="9872420" y="1063973"/>
            <a:ext cx="2074753" cy="2159673"/>
            <a:chOff x="9745084" y="1063974"/>
            <a:chExt cx="2089355" cy="2095952"/>
          </a:xfrm>
        </p:grpSpPr>
        <p:pic>
          <p:nvPicPr>
            <p:cNvPr id="9" name="Picture 8" descr="A spiral galaxy in space&#10;&#10;Description automatically generated">
              <a:extLst>
                <a:ext uri="{FF2B5EF4-FFF2-40B4-BE49-F238E27FC236}">
                  <a16:creationId xmlns:a16="http://schemas.microsoft.com/office/drawing/2014/main" id="{5E471B2E-29DF-D6E7-C6E5-410A68900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084" y="1063974"/>
              <a:ext cx="2089355" cy="172662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89C654-669E-4FAD-9326-531C7F1CBC8F}"/>
                </a:ext>
              </a:extLst>
            </p:cNvPr>
            <p:cNvSpPr txBox="1"/>
            <p:nvPr/>
          </p:nvSpPr>
          <p:spPr>
            <a:xfrm>
              <a:off x="10386702" y="2790594"/>
              <a:ext cx="806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Galaxy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45D9681-3823-473C-B191-5519FADC8397}"/>
              </a:ext>
            </a:extLst>
          </p:cNvPr>
          <p:cNvGrpSpPr/>
          <p:nvPr/>
        </p:nvGrpSpPr>
        <p:grpSpPr>
          <a:xfrm>
            <a:off x="3141633" y="4021452"/>
            <a:ext cx="1711169" cy="1646243"/>
            <a:chOff x="3997390" y="3564525"/>
            <a:chExt cx="2076950" cy="1765793"/>
          </a:xfrm>
        </p:grpSpPr>
        <p:pic>
          <p:nvPicPr>
            <p:cNvPr id="32" name="Picture 31" descr="A close-up of a microscope&#10;&#10;Description automatically generated">
              <a:extLst>
                <a:ext uri="{FF2B5EF4-FFF2-40B4-BE49-F238E27FC236}">
                  <a16:creationId xmlns:a16="http://schemas.microsoft.com/office/drawing/2014/main" id="{FD1EE23C-F05E-5D85-2136-A11837422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390" y="3564525"/>
              <a:ext cx="2076950" cy="138463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87B91E-21CB-2AF9-65ED-EA52FD69552E}"/>
                </a:ext>
              </a:extLst>
            </p:cNvPr>
            <p:cNvSpPr txBox="1"/>
            <p:nvPr/>
          </p:nvSpPr>
          <p:spPr>
            <a:xfrm>
              <a:off x="4726324" y="4960985"/>
              <a:ext cx="61908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Cells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C7CF10-602D-B3C8-6E17-90E8A679108F}"/>
              </a:ext>
            </a:extLst>
          </p:cNvPr>
          <p:cNvSpPr txBox="1"/>
          <p:nvPr/>
        </p:nvSpPr>
        <p:spPr>
          <a:xfrm>
            <a:off x="476860" y="6489736"/>
            <a:ext cx="69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04CEFA-981D-B0D3-C873-FABBF5D747FD}"/>
              </a:ext>
            </a:extLst>
          </p:cNvPr>
          <p:cNvGrpSpPr/>
          <p:nvPr/>
        </p:nvGrpSpPr>
        <p:grpSpPr>
          <a:xfrm>
            <a:off x="8131948" y="1953529"/>
            <a:ext cx="1602566" cy="1779114"/>
            <a:chOff x="7764702" y="2182896"/>
            <a:chExt cx="1840073" cy="2329395"/>
          </a:xfrm>
        </p:grpSpPr>
        <p:pic>
          <p:nvPicPr>
            <p:cNvPr id="16" name="Picture 15" descr="A colorful nebula in space&#10;&#10;Description automatically generated">
              <a:extLst>
                <a:ext uri="{FF2B5EF4-FFF2-40B4-BE49-F238E27FC236}">
                  <a16:creationId xmlns:a16="http://schemas.microsoft.com/office/drawing/2014/main" id="{770F1510-31B4-17B2-C661-6640C305C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4702" y="2182896"/>
              <a:ext cx="1840073" cy="195406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0985DA-B652-78AC-0B3C-445ED6243EE6}"/>
                </a:ext>
              </a:extLst>
            </p:cNvPr>
            <p:cNvSpPr txBox="1"/>
            <p:nvPr/>
          </p:nvSpPr>
          <p:spPr>
            <a:xfrm>
              <a:off x="8412776" y="4142959"/>
              <a:ext cx="641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Stars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D3B3DD-9F65-E0C7-56B5-9EE02E74515B}"/>
              </a:ext>
            </a:extLst>
          </p:cNvPr>
          <p:cNvGrpSpPr/>
          <p:nvPr/>
        </p:nvGrpSpPr>
        <p:grpSpPr>
          <a:xfrm>
            <a:off x="5221510" y="3044292"/>
            <a:ext cx="2772532" cy="1453896"/>
            <a:chOff x="4854606" y="2428887"/>
            <a:chExt cx="2772532" cy="1454316"/>
          </a:xfrm>
        </p:grpSpPr>
        <p:pic>
          <p:nvPicPr>
            <p:cNvPr id="21" name="Picture 20" descr="Planets and stars in space&#10;&#10;Description automatically generated with medium confidence">
              <a:extLst>
                <a:ext uri="{FF2B5EF4-FFF2-40B4-BE49-F238E27FC236}">
                  <a16:creationId xmlns:a16="http://schemas.microsoft.com/office/drawing/2014/main" id="{90B309F6-D352-5173-871F-C696A8D37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606" y="2428887"/>
              <a:ext cx="2772532" cy="108498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438F9B-2C32-74F5-AEB8-244D01CAB1BD}"/>
                </a:ext>
              </a:extLst>
            </p:cNvPr>
            <p:cNvSpPr txBox="1"/>
            <p:nvPr/>
          </p:nvSpPr>
          <p:spPr>
            <a:xfrm>
              <a:off x="5553215" y="3513871"/>
              <a:ext cx="1375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Solar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88089"/>
      </p:ext>
    </p:extLst>
  </p:cSld>
  <p:clrMapOvr>
    <a:masterClrMapping/>
  </p:clrMapOvr>
  <p:transition spd="slow" advClick="0" advTm="15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20FB-CEA1-5A6F-D4DF-1D21AA41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Scale Continuum</a:t>
            </a:r>
            <a:br>
              <a:rPr lang="en-US" dirty="0"/>
            </a:b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levels embedded in a 3-D Space</a:t>
            </a:r>
            <a:endParaRPr 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AB608EC-397D-9DFD-ADED-912CBA5B304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22258" y="2345838"/>
            <a:ext cx="12855864" cy="4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A429559-10CB-6011-AAC7-B71D98E326B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7209" y="2684327"/>
            <a:ext cx="129744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42DF343-17FB-99CB-FDDB-6523B3433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90828"/>
              </p:ext>
            </p:extLst>
          </p:nvPr>
        </p:nvGraphicFramePr>
        <p:xfrm>
          <a:off x="677209" y="2190858"/>
          <a:ext cx="10824437" cy="374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515300" imgH="11607800" progId="Visio.Drawing.11">
                  <p:embed/>
                </p:oleObj>
              </mc:Choice>
              <mc:Fallback>
                <p:oleObj r:id="rId2" imgW="33515300" imgH="11607800" progId="Visio.Drawing.1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42DF343-17FB-99CB-FDDB-6523B3433E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09" y="2190858"/>
                        <a:ext cx="10824437" cy="3744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378093"/>
      </p:ext>
    </p:extLst>
  </p:cSld>
  <p:clrMapOvr>
    <a:masterClrMapping/>
  </p:clrMapOvr>
  <p:transition spd="slow" advClick="0" advTm="15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DC675-17F1-FB1A-4817-83C05927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29" y="2005107"/>
            <a:ext cx="6334034" cy="381956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Finger at different scales</a:t>
            </a:r>
            <a:b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level is filled with different scale-level objects that occupy the same 3-D volume of a finger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F5767-2C61-E668-3811-A1BF7E3EC5AE}"/>
              </a:ext>
            </a:extLst>
          </p:cNvPr>
          <p:cNvGrpSpPr>
            <a:grpSpLocks/>
          </p:cNvGrpSpPr>
          <p:nvPr/>
        </p:nvGrpSpPr>
        <p:grpSpPr bwMode="auto">
          <a:xfrm>
            <a:off x="6200572" y="251774"/>
            <a:ext cx="5148007" cy="6361968"/>
            <a:chOff x="0" y="0"/>
            <a:chExt cx="3319366" cy="488729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024362-15F7-1BD6-33B2-CB8EBBEB9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511" y="0"/>
              <a:ext cx="1102808" cy="1268132"/>
              <a:chOff x="1019511" y="0"/>
              <a:chExt cx="1102808" cy="1268132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81B684A-B2AC-4834-96BC-1CBA0786E0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207919" y="427056"/>
                <a:ext cx="457200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204E81C-A509-29EA-AE74-BD93EB1522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1436521" y="655656"/>
                <a:ext cx="457199" cy="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24D816D-8CF5-6569-F5A2-5122F185C2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207919" y="655658"/>
                <a:ext cx="228602" cy="228598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TextBox 28">
                <a:extLst>
                  <a:ext uri="{FF2B5EF4-FFF2-40B4-BE49-F238E27FC236}">
                    <a16:creationId xmlns:a16="http://schemas.microsoft.com/office/drawing/2014/main" id="{B194DCE5-B670-9F80-67A5-8883BEDFC05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04355" y="0"/>
                <a:ext cx="305052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Z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TextBox 30">
                <a:extLst>
                  <a:ext uri="{FF2B5EF4-FFF2-40B4-BE49-F238E27FC236}">
                    <a16:creationId xmlns:a16="http://schemas.microsoft.com/office/drawing/2014/main" id="{45F07D1C-0CF5-190E-7F10-736DF2EC64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18229" y="502103"/>
                <a:ext cx="304090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TextBox 32">
                <a:extLst>
                  <a:ext uri="{FF2B5EF4-FFF2-40B4-BE49-F238E27FC236}">
                    <a16:creationId xmlns:a16="http://schemas.microsoft.com/office/drawing/2014/main" id="{2BA30DFB-F017-5235-3505-778CF2B9C9F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19511" y="799288"/>
                <a:ext cx="304090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365EE4C-47CF-A7D2-737A-4C89C934FFB7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9508" y="26768"/>
              <a:ext cx="590549" cy="110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CE6B09-0F3A-CDB7-EDE6-BDA65090D20C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66" y="1991248"/>
              <a:ext cx="838200" cy="785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EE398E4-2FCD-E876-0542-739AD8DB2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158" y="852055"/>
              <a:ext cx="1102808" cy="1268132"/>
              <a:chOff x="1302158" y="852055"/>
              <a:chExt cx="1102808" cy="1268132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AF68F0-5F8F-778B-E828-07E285F483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490566" y="1279111"/>
                <a:ext cx="457200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9A6D317-01D3-58A6-0471-D3BA6A59C6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1719168" y="1507711"/>
                <a:ext cx="457199" cy="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9B901B-85DE-42B6-B89D-AC683DBB8F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90566" y="1507713"/>
                <a:ext cx="228602" cy="228598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TextBox 45">
                <a:extLst>
                  <a:ext uri="{FF2B5EF4-FFF2-40B4-BE49-F238E27FC236}">
                    <a16:creationId xmlns:a16="http://schemas.microsoft.com/office/drawing/2014/main" id="{4D00FBB5-AFD8-C47C-8B25-2F78A36F68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87002" y="852055"/>
                <a:ext cx="304090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Z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8" name="TextBox 46">
                <a:extLst>
                  <a:ext uri="{FF2B5EF4-FFF2-40B4-BE49-F238E27FC236}">
                    <a16:creationId xmlns:a16="http://schemas.microsoft.com/office/drawing/2014/main" id="{7B5F08E1-6529-D08E-9153-C0A1F277B5E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99914" y="1354158"/>
                <a:ext cx="305052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9" name="TextBox 47">
                <a:extLst>
                  <a:ext uri="{FF2B5EF4-FFF2-40B4-BE49-F238E27FC236}">
                    <a16:creationId xmlns:a16="http://schemas.microsoft.com/office/drawing/2014/main" id="{12680216-9B47-DDE5-4C98-C3E3F187C9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02158" y="1651343"/>
                <a:ext cx="305052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250201-CDCE-9254-ECC6-A31659D2C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6766" y="1686448"/>
              <a:ext cx="1102808" cy="1269109"/>
              <a:chOff x="1566766" y="1686448"/>
              <a:chExt cx="1102808" cy="126910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3CDDE-40FC-4A9F-6F3B-86EA410631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755174" y="2113504"/>
                <a:ext cx="457200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503759-7BC9-5908-8270-4D29994DE0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1983776" y="2342104"/>
                <a:ext cx="457199" cy="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D7F21D8-A721-9F17-6EF5-4639EC18B8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755174" y="2342106"/>
                <a:ext cx="228602" cy="228598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TextBox 52">
                <a:extLst>
                  <a:ext uri="{FF2B5EF4-FFF2-40B4-BE49-F238E27FC236}">
                    <a16:creationId xmlns:a16="http://schemas.microsoft.com/office/drawing/2014/main" id="{0D0AA975-6327-8C4D-4860-397748A1E8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51610" y="1686448"/>
                <a:ext cx="304090" cy="468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Z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TextBox 53">
                <a:extLst>
                  <a:ext uri="{FF2B5EF4-FFF2-40B4-BE49-F238E27FC236}">
                    <a16:creationId xmlns:a16="http://schemas.microsoft.com/office/drawing/2014/main" id="{3BFEF008-7C8E-CFE5-96BC-CD2C430B148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64522" y="2189586"/>
                <a:ext cx="305052" cy="468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3" name="TextBox 54">
                <a:extLst>
                  <a:ext uri="{FF2B5EF4-FFF2-40B4-BE49-F238E27FC236}">
                    <a16:creationId xmlns:a16="http://schemas.microsoft.com/office/drawing/2014/main" id="{49B6E965-51B6-8785-D002-8464BF0684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66766" y="2486748"/>
                <a:ext cx="305052" cy="468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6D6AC9-A75E-2CB0-CA64-BDA5C5C8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9276" y="2667000"/>
              <a:ext cx="1102808" cy="1268984"/>
              <a:chOff x="1899276" y="2667000"/>
              <a:chExt cx="1102808" cy="1268984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097AC70-E5B2-7ADE-F1BF-16498D66C1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087684" y="3094056"/>
                <a:ext cx="457200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46CF121-5D3D-AA3C-3429-16356F2E77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2316286" y="3322656"/>
                <a:ext cx="457199" cy="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6D7EE7F-87FE-0EE3-9F9B-BD51348AC8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087684" y="3322658"/>
                <a:ext cx="228602" cy="228598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TextBox 59">
                <a:extLst>
                  <a:ext uri="{FF2B5EF4-FFF2-40B4-BE49-F238E27FC236}">
                    <a16:creationId xmlns:a16="http://schemas.microsoft.com/office/drawing/2014/main" id="{2F5763CE-B599-497E-66CE-D0DF03AF41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84120" y="2667000"/>
                <a:ext cx="304090" cy="46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Z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6" name="TextBox 60">
                <a:extLst>
                  <a:ext uri="{FF2B5EF4-FFF2-40B4-BE49-F238E27FC236}">
                    <a16:creationId xmlns:a16="http://schemas.microsoft.com/office/drawing/2014/main" id="{23345E43-57D1-6ED7-71F1-8FF176C959A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97032" y="3170088"/>
                <a:ext cx="305052" cy="46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7" name="TextBox 61">
                <a:extLst>
                  <a:ext uri="{FF2B5EF4-FFF2-40B4-BE49-F238E27FC236}">
                    <a16:creationId xmlns:a16="http://schemas.microsoft.com/office/drawing/2014/main" id="{50C48F1A-99E9-0E11-7708-F894059DE1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99276" y="3467222"/>
                <a:ext cx="305052" cy="46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0F456C-33B1-E9BA-AF67-414334DAC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6558" y="3619158"/>
              <a:ext cx="1102808" cy="1268132"/>
              <a:chOff x="2216558" y="3619158"/>
              <a:chExt cx="1102808" cy="126813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DFAECB3-E1B7-69EF-DB9E-B30E2EDF5B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404966" y="4046214"/>
                <a:ext cx="457200" cy="0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0D561C8-20BC-A37E-569C-CE5C6DAED9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>
                <a:off x="2633568" y="4274814"/>
                <a:ext cx="457199" cy="3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DE349D0-2FBF-0C9F-E59B-44B126969F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04966" y="4274816"/>
                <a:ext cx="228602" cy="228598"/>
              </a:xfrm>
              <a:prstGeom prst="line">
                <a:avLst/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TextBox 66">
                <a:extLst>
                  <a:ext uri="{FF2B5EF4-FFF2-40B4-BE49-F238E27FC236}">
                    <a16:creationId xmlns:a16="http://schemas.microsoft.com/office/drawing/2014/main" id="{6D9F13CC-46BF-72C3-BED7-16AB9D48BF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01402" y="3619158"/>
                <a:ext cx="304090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Z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TextBox 67">
                <a:extLst>
                  <a:ext uri="{FF2B5EF4-FFF2-40B4-BE49-F238E27FC236}">
                    <a16:creationId xmlns:a16="http://schemas.microsoft.com/office/drawing/2014/main" id="{3A5B9D13-302A-4DA7-81CC-0999D4B1A6F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14314" y="4121261"/>
                <a:ext cx="305052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" name="TextBox 68">
                <a:extLst>
                  <a:ext uri="{FF2B5EF4-FFF2-40B4-BE49-F238E27FC236}">
                    <a16:creationId xmlns:a16="http://schemas.microsoft.com/office/drawing/2014/main" id="{CD2DD1BA-278A-47A0-DDF1-5604EE08408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16558" y="4418446"/>
                <a:ext cx="305052" cy="46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defTabSz="1252728">
                  <a:spcAft>
                    <a:spcPts val="600"/>
                  </a:spcAft>
                </a:pPr>
                <a:r>
                  <a:rPr lang="en-US" sz="1644" kern="12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2A8393F-CB99-E6D8-4F72-0779A65EE7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61966" y="162448"/>
              <a:ext cx="1483809" cy="4505848"/>
            </a:xfrm>
            <a:prstGeom prst="line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A8D51D4-A303-407C-FD6E-303C22DD1C14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111" y="2943999"/>
              <a:ext cx="839802" cy="80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5869FFC-481A-5CD1-89B4-0C692CAA6E5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614" y="3896248"/>
              <a:ext cx="703853" cy="65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A diagram of a human body&#10;&#10;Description automatically generated">
            <a:extLst>
              <a:ext uri="{FF2B5EF4-FFF2-40B4-BE49-F238E27FC236}">
                <a16:creationId xmlns:a16="http://schemas.microsoft.com/office/drawing/2014/main" id="{4788D059-B828-C401-D3EA-863D37086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7" y="1767370"/>
            <a:ext cx="1422400" cy="711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611758-DB81-08AC-B036-B85A4B6E211D}"/>
              </a:ext>
            </a:extLst>
          </p:cNvPr>
          <p:cNvCxnSpPr/>
          <p:nvPr/>
        </p:nvCxnSpPr>
        <p:spPr>
          <a:xfrm flipH="1">
            <a:off x="6696497" y="624430"/>
            <a:ext cx="206902" cy="139010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70751-6288-84EE-2B78-570876959B76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7888461" y="707915"/>
            <a:ext cx="230436" cy="141505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129AC7-045A-71BF-3F32-8C7E48F07EA2}"/>
              </a:ext>
            </a:extLst>
          </p:cNvPr>
          <p:cNvCxnSpPr>
            <a:cxnSpLocks/>
          </p:cNvCxnSpPr>
          <p:nvPr/>
        </p:nvCxnSpPr>
        <p:spPr>
          <a:xfrm>
            <a:off x="7471456" y="2158204"/>
            <a:ext cx="1184232" cy="79549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B9974A-026F-5F4C-9BC6-7E0E05CC4019}"/>
              </a:ext>
            </a:extLst>
          </p:cNvPr>
          <p:cNvCxnSpPr>
            <a:cxnSpLocks/>
          </p:cNvCxnSpPr>
          <p:nvPr/>
        </p:nvCxnSpPr>
        <p:spPr>
          <a:xfrm>
            <a:off x="7264554" y="2122970"/>
            <a:ext cx="65952" cy="173840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957EAE-26E2-D93E-C7E8-A70D4C52A6E1}"/>
              </a:ext>
            </a:extLst>
          </p:cNvPr>
          <p:cNvCxnSpPr>
            <a:cxnSpLocks/>
          </p:cNvCxnSpPr>
          <p:nvPr/>
        </p:nvCxnSpPr>
        <p:spPr>
          <a:xfrm>
            <a:off x="8251203" y="3723508"/>
            <a:ext cx="752412" cy="45858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DDEBAE-A241-A3DC-AE8E-72BC2F6F9832}"/>
              </a:ext>
            </a:extLst>
          </p:cNvPr>
          <p:cNvCxnSpPr>
            <a:cxnSpLocks/>
            <a:endCxn id="34" idx="1"/>
          </p:cNvCxnSpPr>
          <p:nvPr/>
        </p:nvCxnSpPr>
        <p:spPr>
          <a:xfrm flipH="1">
            <a:off x="7897429" y="3794000"/>
            <a:ext cx="350734" cy="81470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45F36-ACA6-F2BB-E2F4-F50DFFBDF62D}"/>
              </a:ext>
            </a:extLst>
          </p:cNvPr>
          <p:cNvCxnSpPr>
            <a:cxnSpLocks/>
          </p:cNvCxnSpPr>
          <p:nvPr/>
        </p:nvCxnSpPr>
        <p:spPr>
          <a:xfrm flipH="1" flipV="1">
            <a:off x="8866828" y="4725790"/>
            <a:ext cx="466666" cy="76810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A44232-FA0F-3D9C-5D4C-42FBDF1AF47E}"/>
              </a:ext>
            </a:extLst>
          </p:cNvPr>
          <p:cNvCxnSpPr>
            <a:cxnSpLocks/>
            <a:stCxn id="35" idx="1"/>
          </p:cNvCxnSpPr>
          <p:nvPr/>
        </p:nvCxnSpPr>
        <p:spPr>
          <a:xfrm flipV="1">
            <a:off x="8459636" y="4765183"/>
            <a:ext cx="279902" cy="98300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34785"/>
      </p:ext>
    </p:extLst>
  </p:cSld>
  <p:clrMapOvr>
    <a:masterClrMapping/>
  </p:clrMapOvr>
  <p:transition spd="slow" advClick="0" advTm="15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C748-AD41-BF6C-98E6-69F5D5D0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3" y="3083271"/>
            <a:ext cx="6151323" cy="20233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Locating Objects in Space</a:t>
            </a:r>
            <a:br>
              <a:rPr lang="en-US" b="1" dirty="0"/>
            </a:br>
            <a:br>
              <a:rPr lang="en-US" b="1" dirty="0"/>
            </a:br>
            <a:r>
              <a:rPr lang="en-US" sz="3600" b="1" dirty="0"/>
              <a:t>Scale is a key element of location</a:t>
            </a:r>
            <a:endParaRPr lang="en-US" b="1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0E507F-D266-8D94-011A-04E3F3772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66" y="0"/>
            <a:ext cx="5065733" cy="67891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102CA7-D9B9-3168-66F8-F5072A25CDCD}"/>
              </a:ext>
            </a:extLst>
          </p:cNvPr>
          <p:cNvSpPr txBox="1"/>
          <p:nvPr/>
        </p:nvSpPr>
        <p:spPr>
          <a:xfrm>
            <a:off x="5878883" y="1382023"/>
            <a:ext cx="119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2 </a:t>
            </a:r>
            <a:r>
              <a:rPr lang="en-US" dirty="0"/>
              <a:t>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E2608-F35B-F150-D61E-1F1E84C8383C}"/>
              </a:ext>
            </a:extLst>
          </p:cNvPr>
          <p:cNvSpPr txBox="1"/>
          <p:nvPr/>
        </p:nvSpPr>
        <p:spPr>
          <a:xfrm>
            <a:off x="6169070" y="2297357"/>
            <a:ext cx="119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1 </a:t>
            </a:r>
            <a:r>
              <a:rPr lang="en-US" dirty="0"/>
              <a:t>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442C4-1EE5-F16B-16DA-F119AFD52170}"/>
              </a:ext>
            </a:extLst>
          </p:cNvPr>
          <p:cNvSpPr txBox="1"/>
          <p:nvPr/>
        </p:nvSpPr>
        <p:spPr>
          <a:xfrm>
            <a:off x="6478726" y="3025243"/>
            <a:ext cx="119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0 </a:t>
            </a:r>
            <a:r>
              <a:rPr lang="en-US" dirty="0"/>
              <a:t>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4A268-9926-311D-72A9-5FA75780ABD1}"/>
              </a:ext>
            </a:extLst>
          </p:cNvPr>
          <p:cNvSpPr txBox="1"/>
          <p:nvPr/>
        </p:nvSpPr>
        <p:spPr>
          <a:xfrm>
            <a:off x="6706283" y="3926676"/>
            <a:ext cx="124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-1 </a:t>
            </a:r>
            <a:r>
              <a:rPr lang="en-US" dirty="0"/>
              <a:t>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F9128-0567-1462-C01E-360102DCA74D}"/>
              </a:ext>
            </a:extLst>
          </p:cNvPr>
          <p:cNvSpPr txBox="1"/>
          <p:nvPr/>
        </p:nvSpPr>
        <p:spPr>
          <a:xfrm>
            <a:off x="7329370" y="5807668"/>
            <a:ext cx="124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-9 </a:t>
            </a:r>
            <a:r>
              <a:rPr lang="en-US" dirty="0"/>
              <a:t>Meters</a:t>
            </a:r>
          </a:p>
        </p:txBody>
      </p:sp>
    </p:spTree>
    <p:extLst>
      <p:ext uri="{BB962C8B-B14F-4D97-AF65-F5344CB8AC3E}">
        <p14:creationId xmlns:p14="http://schemas.microsoft.com/office/powerpoint/2010/main" val="3550596286"/>
      </p:ext>
    </p:extLst>
  </p:cSld>
  <p:clrMapOvr>
    <a:masterClrMapping/>
  </p:clrMapOvr>
  <p:transition spd="slow" advClick="0" advTm="15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86A46-6C42-26A4-6408-0BCC03A7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864" y="2778457"/>
            <a:ext cx="5493718" cy="3136128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4-D Scale Space</a:t>
            </a:r>
            <a:br>
              <a:rPr lang="en-US" sz="5400" b="1" dirty="0"/>
            </a:br>
            <a:br>
              <a:rPr lang="en-US" sz="3600" b="1" dirty="0"/>
            </a:br>
            <a:r>
              <a:rPr lang="en-US" sz="3200" b="1" dirty="0"/>
              <a:t>Can we measure across scale?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Might there be feedback loops across scale?</a:t>
            </a:r>
            <a:endParaRPr lang="en-US" sz="5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57A54B-12D1-1277-B10F-FE9CC3146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84" y="27085"/>
            <a:ext cx="5741764" cy="679498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058296-647C-42D5-F569-9A2578723329}"/>
              </a:ext>
            </a:extLst>
          </p:cNvPr>
          <p:cNvSpPr txBox="1"/>
          <p:nvPr/>
        </p:nvSpPr>
        <p:spPr>
          <a:xfrm>
            <a:off x="270604" y="1444653"/>
            <a:ext cx="1278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14 </a:t>
            </a:r>
            <a:r>
              <a:rPr lang="en-US" dirty="0"/>
              <a:t>Meters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3A7C2-4566-C7ED-05AE-BF6CDE476B55}"/>
              </a:ext>
            </a:extLst>
          </p:cNvPr>
          <p:cNvSpPr txBox="1"/>
          <p:nvPr/>
        </p:nvSpPr>
        <p:spPr>
          <a:xfrm>
            <a:off x="1349930" y="2098094"/>
            <a:ext cx="119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9 </a:t>
            </a:r>
            <a:r>
              <a:rPr lang="en-US" dirty="0"/>
              <a:t>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2AD2D-B989-C83C-3FE6-0C24CAFC7B98}"/>
              </a:ext>
            </a:extLst>
          </p:cNvPr>
          <p:cNvSpPr txBox="1"/>
          <p:nvPr/>
        </p:nvSpPr>
        <p:spPr>
          <a:xfrm>
            <a:off x="2191262" y="2679193"/>
            <a:ext cx="119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5 </a:t>
            </a:r>
            <a:r>
              <a:rPr lang="en-US" dirty="0"/>
              <a:t>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612E5-BEDE-70EC-4EF4-A744B85A5B2D}"/>
              </a:ext>
            </a:extLst>
          </p:cNvPr>
          <p:cNvSpPr txBox="1"/>
          <p:nvPr/>
        </p:nvSpPr>
        <p:spPr>
          <a:xfrm>
            <a:off x="5736532" y="2342838"/>
            <a:ext cx="119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0 </a:t>
            </a:r>
            <a:r>
              <a:rPr lang="en-US" dirty="0"/>
              <a:t>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59818-DB1C-A1D8-DEC8-531EE9E95AE1}"/>
              </a:ext>
            </a:extLst>
          </p:cNvPr>
          <p:cNvSpPr txBox="1"/>
          <p:nvPr/>
        </p:nvSpPr>
        <p:spPr>
          <a:xfrm>
            <a:off x="4536845" y="3342438"/>
            <a:ext cx="124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-1 </a:t>
            </a:r>
            <a:r>
              <a:rPr lang="en-US" dirty="0"/>
              <a:t>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3A0E7-A462-9745-D8A2-1216C732A379}"/>
              </a:ext>
            </a:extLst>
          </p:cNvPr>
          <p:cNvSpPr txBox="1"/>
          <p:nvPr/>
        </p:nvSpPr>
        <p:spPr>
          <a:xfrm>
            <a:off x="4837299" y="4250700"/>
            <a:ext cx="124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-5 </a:t>
            </a:r>
            <a:r>
              <a:rPr lang="en-US" dirty="0"/>
              <a:t>Meters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EF364-2DD2-9507-B07E-7C9EEFEB2FF6}"/>
              </a:ext>
            </a:extLst>
          </p:cNvPr>
          <p:cNvSpPr txBox="1"/>
          <p:nvPr/>
        </p:nvSpPr>
        <p:spPr>
          <a:xfrm>
            <a:off x="5129573" y="5082254"/>
            <a:ext cx="124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-7 </a:t>
            </a:r>
            <a:r>
              <a:rPr lang="en-US" dirty="0"/>
              <a:t>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9BBB1-03D0-71AA-B65C-9686E22730DD}"/>
              </a:ext>
            </a:extLst>
          </p:cNvPr>
          <p:cNvSpPr txBox="1"/>
          <p:nvPr/>
        </p:nvSpPr>
        <p:spPr>
          <a:xfrm>
            <a:off x="5311263" y="5952162"/>
            <a:ext cx="13247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-10 </a:t>
            </a:r>
            <a:r>
              <a:rPr lang="en-US" dirty="0"/>
              <a:t>Meters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5223C-1B8C-C940-9A70-6117DD6EB1B9}"/>
              </a:ext>
            </a:extLst>
          </p:cNvPr>
          <p:cNvSpPr txBox="1"/>
          <p:nvPr/>
        </p:nvSpPr>
        <p:spPr>
          <a:xfrm>
            <a:off x="4204558" y="2508257"/>
            <a:ext cx="7060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Meters</a:t>
            </a:r>
          </a:p>
        </p:txBody>
      </p:sp>
    </p:spTree>
    <p:extLst>
      <p:ext uri="{BB962C8B-B14F-4D97-AF65-F5344CB8AC3E}">
        <p14:creationId xmlns:p14="http://schemas.microsoft.com/office/powerpoint/2010/main" val="2676842411"/>
      </p:ext>
    </p:extLst>
  </p:cSld>
  <p:clrMapOvr>
    <a:masterClrMapping/>
  </p:clrMapOvr>
  <p:transition spd="slow" advClick="0" advTm="15000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228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Visio.Drawing.11</vt:lpstr>
      <vt:lpstr>Bridging the Boundary of Applied and Pure Mathematics:  A Philosophic Argument for Expanding Mathematics and Scientific Disciplines via a New Numeric System</vt:lpstr>
      <vt:lpstr>Measurement = Numeric Value</vt:lpstr>
      <vt:lpstr>The many scales we have discovered over the past ~400 years</vt:lpstr>
      <vt:lpstr>Scale Continuum We study levels embedded in a 3-D Space</vt:lpstr>
      <vt:lpstr>Finger at different scales  Each level is filled with different scale-level objects that occupy the same 3-D volume of a finger</vt:lpstr>
      <vt:lpstr>Locating Objects in Space  Scale is a key element of location</vt:lpstr>
      <vt:lpstr>4-D Scale Space  Can we measure across scale?  Might there be feedback loops across scale?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Palmer</dc:creator>
  <cp:lastModifiedBy>Donald Palmer</cp:lastModifiedBy>
  <cp:revision>7</cp:revision>
  <dcterms:created xsi:type="dcterms:W3CDTF">2023-12-24T17:12:57Z</dcterms:created>
  <dcterms:modified xsi:type="dcterms:W3CDTF">2024-01-04T21:05:41Z</dcterms:modified>
</cp:coreProperties>
</file>