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20"/>
  </p:normalViewPr>
  <p:slideViewPr>
    <p:cSldViewPr snapToGrid="0" snapToObjects="1">
      <p:cViewPr varScale="1">
        <p:scale>
          <a:sx n="90" d="100"/>
          <a:sy n="90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BBD71-EE79-7648-8028-C0BD00A3A892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2417-E526-B740-A44E-E2A1AFF90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8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3FBAC-BCAA-3F9E-2D59-BF6085233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129D8-231C-C6DA-64CE-857A442EE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A0481-FE50-4061-A508-E358696F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F26A8-DC1B-3773-5AD5-516197DC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9EC6-023D-DECA-D19D-9794E4A4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BB6E-A31C-DE6A-5A2A-5227B9C1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8C5A1-A6E9-F777-C89B-46829B027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61A1-E1F4-47B3-18B5-EA7383EA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70DF-4FC7-3C4C-6BD3-3A81D804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745B4-DF5F-2B9F-8103-8BDF7187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0D6AB-C261-7D47-5001-A3860BF94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05428-7C01-C617-152C-C7CA17DD4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EF0BB-64AC-4FB8-C97A-7ACE44C7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3CF30-B092-AC1A-49ED-63BD10F7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41A8F-823F-4BB4-F484-42CAFAF6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12FA0-8B94-8CC9-5513-6342A89B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64541-3B5A-A7CC-C5A6-48268A843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6F434-123F-BCB5-D777-318B99EC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A2148-93E9-6834-31DA-8F07F71D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AB293-6DD0-6FC5-FE57-CF0E3D1E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C2EAF-EFA2-D73C-3224-D497A8F5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14821-E3D1-CACE-92F4-B9045AEDE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094B-D34B-4ABC-2626-44D82436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DBF7D-6297-2EE2-2582-0B3E2975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D166-ADC2-72CD-928C-180E44E1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EE8BB-B2C9-4D81-2CD1-B5FC2AF03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88FF-3F15-3837-0AED-9340B7CCD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970B7-35A7-54FF-20AA-285D79A6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C3D30-C742-29BD-3134-69E8BFFB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B8BEC-DB23-8EE9-D6A4-0D3D3D8A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4ACBA-08D4-1645-6EA5-B665CDF8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5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6016-0313-0E96-3F76-3BA743B5A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4F45C-3375-3B5B-90CE-57B53B6CB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B5E37-CA51-CD15-C95D-DA50A5ABE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25E85-6567-1E2B-781D-553F505FF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06B12-F9F2-CBCF-50B1-F4A238D73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89294D-6457-154E-0D7A-D12224CA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0E154-91CE-D231-78B9-03333538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1100A-C3AA-F2AA-ABBF-236D9415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FA1F-9312-3BBF-32D2-2B86E9C1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D38BC-5062-ABC4-3081-39920B14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2802C-454F-BA29-6C1A-BFEBFB64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0E989-EB29-AC3B-AF59-0BCB5BB4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56D65-52DC-C89C-87D5-7631AF83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65E799-6E95-D4C6-7B00-49264528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E0B7E-D1D3-2E61-1C58-BFD73F93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9CAA-3394-4AC9-882E-5778D97E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0D60-2527-8845-9FB7-7A9A4A801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6A037-C0C2-857D-7A43-570B9B0D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07E8C-B7D8-DC09-9D82-BCC6219C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DA465-3A14-BC5E-A565-03173083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BD7D0-64F7-F7BB-98F1-FBAB38CC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9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1B90-FDD5-760A-D015-06274D3F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0D2BA-346E-637C-1D80-26A6B5DC6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6496A-BA52-72DB-A443-55C474171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CD6C3-DF3A-ADD1-49D1-63B045CA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30417-348E-2092-BDDD-17044479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D0F2A-DBB4-7211-558A-23E16F60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586F-A345-FB25-851B-3E8BC1A1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F7D95-AA8C-704C-E918-DB3EE1E03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A763B-B13F-FD05-9CA0-65F108901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MAA MathFest 2022 | August 5th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EBA4B-5705-2C6A-2C35-5009B160B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895A-DD37-A1FD-426D-301AE5C32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6F92-63BA-E747-8022-B248433F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8C4F-7D86-1284-4996-26EF0D3C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600" dirty="0">
                <a:solidFill>
                  <a:schemeClr val="bg1"/>
                </a:solidFill>
                <a:latin typeface="Bernard MT Condensed" panose="02050806060905020404" pitchFamily="18" charset="77"/>
              </a:rPr>
              <a:t>Defining Abstraction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3ECFE-8DFC-5D23-26DF-0D1B56E7A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Rahmat Rashid, Rollins College</a:t>
            </a:r>
          </a:p>
          <a:p>
            <a:r>
              <a:rPr lang="en-US" sz="3600" i="1" dirty="0">
                <a:solidFill>
                  <a:schemeClr val="bg1"/>
                </a:solidFill>
                <a:latin typeface="Book Antiqua" panose="02040602050305030304" pitchFamily="18" charset="0"/>
              </a:rPr>
              <a:t>Mark Anderson, Rollins College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FDEC3-D18C-CBD7-FD4E-7466154A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5076"/>
            <a:ext cx="4533899" cy="4064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MAA </a:t>
            </a:r>
            <a:r>
              <a:rPr lang="en-US" sz="2000" dirty="0" err="1">
                <a:solidFill>
                  <a:schemeClr val="bg1"/>
                </a:solidFill>
              </a:rPr>
              <a:t>MathFest</a:t>
            </a:r>
            <a:r>
              <a:rPr lang="en-US" sz="2000" dirty="0">
                <a:solidFill>
                  <a:schemeClr val="bg1"/>
                </a:solidFill>
              </a:rPr>
              <a:t> 2022 | August 5th 2022</a:t>
            </a:r>
          </a:p>
        </p:txBody>
      </p:sp>
    </p:spTree>
    <p:extLst>
      <p:ext uri="{BB962C8B-B14F-4D97-AF65-F5344CB8AC3E}">
        <p14:creationId xmlns:p14="http://schemas.microsoft.com/office/powerpoint/2010/main" val="106347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2B3B-AB79-1312-8C68-341CB468F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Motivating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4B3BE-82DD-FC97-357D-413EE190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From a teacher’s perspective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From a philosopher’s perspective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From a mathematician’s perspective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9AEC2-A58A-C638-77E2-A5F5669F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MAA </a:t>
            </a:r>
            <a:r>
              <a:rPr lang="en-US" dirty="0" err="1"/>
              <a:t>MathFest</a:t>
            </a:r>
            <a:r>
              <a:rPr lang="en-US" dirty="0"/>
              <a:t> 2022 | August 5th 2022</a:t>
            </a:r>
          </a:p>
        </p:txBody>
      </p:sp>
    </p:spTree>
    <p:extLst>
      <p:ext uri="{BB962C8B-B14F-4D97-AF65-F5344CB8AC3E}">
        <p14:creationId xmlns:p14="http://schemas.microsoft.com/office/powerpoint/2010/main" val="52317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3669-621D-A4E1-8567-2B0E7DFA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Previous Philosophical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6021-5331-B755-E62D-ADDDD58F9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Plato vs. Aristotle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Descartes vs. Hume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More generally: rationalists vs. empiricists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1FE3E-E337-89C8-66D9-2852D44E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</p:spTree>
    <p:extLst>
      <p:ext uri="{BB962C8B-B14F-4D97-AF65-F5344CB8AC3E}">
        <p14:creationId xmlns:p14="http://schemas.microsoft.com/office/powerpoint/2010/main" val="381582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DA02-C27F-4F02-72AF-B34F6075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Previous Pedagogical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5763-5E28-7367-DF9E-580C3661C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Piaget: Empirical Abstraction, Pseudo-empirical Abstraction, Reflective Abstraction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Gray &amp; Tall: Empirical Abstraction, Reification, Formalization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9FECB-2CAB-62AE-2C95-DD781A86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</p:spTree>
    <p:extLst>
      <p:ext uri="{BB962C8B-B14F-4D97-AF65-F5344CB8AC3E}">
        <p14:creationId xmlns:p14="http://schemas.microsoft.com/office/powerpoint/2010/main" val="207832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F276-E26B-E966-D0A0-DEDF89AE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Process of Abstraction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674166B-18AE-1A9E-7DCA-1A1981562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9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3921" y="1690688"/>
            <a:ext cx="3666207" cy="4351338"/>
          </a:xfrm>
          <a:solidFill>
            <a:srgbClr val="FF96AE">
              <a:alpha val="0"/>
            </a:srgbClr>
          </a:solidFill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1963F-3969-8A3F-0DCD-0AC8231C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E3B060-885B-6EB6-0CCF-57C1787A6CA5}"/>
              </a:ext>
            </a:extLst>
          </p:cNvPr>
          <p:cNvSpPr txBox="1"/>
          <p:nvPr/>
        </p:nvSpPr>
        <p:spPr>
          <a:xfrm>
            <a:off x="5157788" y="1800225"/>
            <a:ext cx="61960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Two phases: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Destructive Phase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Constructive Phase</a:t>
            </a:r>
          </a:p>
          <a:p>
            <a:endParaRPr lang="en-US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Criterion of Identity (Marquis)</a:t>
            </a:r>
          </a:p>
        </p:txBody>
      </p:sp>
    </p:spTree>
    <p:extLst>
      <p:ext uri="{BB962C8B-B14F-4D97-AF65-F5344CB8AC3E}">
        <p14:creationId xmlns:p14="http://schemas.microsoft.com/office/powerpoint/2010/main" val="227759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2F58-8DB7-21DC-DDB4-C31A0850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Comparing Levels of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00B0-08B0-C580-5A71-53F2F330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Forgetful Functors from Category Theory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Strictness of Criterion of Identity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6F02B-FFFB-14A7-842E-09C40DA8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99F792-623C-A189-F250-7EB3CF2C9D15}"/>
              </a:ext>
            </a:extLst>
          </p:cNvPr>
          <p:cNvSpPr/>
          <p:nvPr/>
        </p:nvSpPr>
        <p:spPr>
          <a:xfrm>
            <a:off x="6630589" y="1786731"/>
            <a:ext cx="4886325" cy="4429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05080B-F7D1-CF31-C868-69EC52A93EC2}"/>
              </a:ext>
            </a:extLst>
          </p:cNvPr>
          <p:cNvSpPr/>
          <p:nvPr/>
        </p:nvSpPr>
        <p:spPr>
          <a:xfrm>
            <a:off x="7115175" y="2371725"/>
            <a:ext cx="1714500" cy="3571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F2BE88-B957-546D-7CD5-F36E0A2152DA}"/>
              </a:ext>
            </a:extLst>
          </p:cNvPr>
          <p:cNvSpPr/>
          <p:nvPr/>
        </p:nvSpPr>
        <p:spPr>
          <a:xfrm>
            <a:off x="9286875" y="2371725"/>
            <a:ext cx="1914525" cy="3662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03AFC6-4B29-A933-3481-EDDCF5B3E913}"/>
              </a:ext>
            </a:extLst>
          </p:cNvPr>
          <p:cNvSpPr/>
          <p:nvPr/>
        </p:nvSpPr>
        <p:spPr>
          <a:xfrm>
            <a:off x="7786688" y="3350419"/>
            <a:ext cx="185737" cy="1571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6AF9C7-D754-E6DC-ABBB-B21E4F8123CE}"/>
              </a:ext>
            </a:extLst>
          </p:cNvPr>
          <p:cNvSpPr/>
          <p:nvPr/>
        </p:nvSpPr>
        <p:spPr>
          <a:xfrm>
            <a:off x="7810500" y="4652963"/>
            <a:ext cx="185737" cy="1571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EE2AF9-0E0B-7C9C-EFED-E7D427B3DC32}"/>
              </a:ext>
            </a:extLst>
          </p:cNvPr>
          <p:cNvSpPr/>
          <p:nvPr/>
        </p:nvSpPr>
        <p:spPr>
          <a:xfrm>
            <a:off x="10151268" y="4005262"/>
            <a:ext cx="185737" cy="1571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5E8572-F6B2-2009-83C4-C94E4311512C}"/>
              </a:ext>
            </a:extLst>
          </p:cNvPr>
          <p:cNvCxnSpPr/>
          <p:nvPr/>
        </p:nvCxnSpPr>
        <p:spPr>
          <a:xfrm>
            <a:off x="7996237" y="3429000"/>
            <a:ext cx="2155031" cy="654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AE96F2-25F0-61BC-3427-5D5332667EA3}"/>
              </a:ext>
            </a:extLst>
          </p:cNvPr>
          <p:cNvCxnSpPr/>
          <p:nvPr/>
        </p:nvCxnSpPr>
        <p:spPr>
          <a:xfrm flipV="1">
            <a:off x="7996237" y="4202906"/>
            <a:ext cx="2155031" cy="528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DE2249C-DB39-0ED8-2FCA-E77791EED19F}"/>
              </a:ext>
            </a:extLst>
          </p:cNvPr>
          <p:cNvSpPr txBox="1"/>
          <p:nvPr/>
        </p:nvSpPr>
        <p:spPr>
          <a:xfrm>
            <a:off x="6900862" y="2243138"/>
            <a:ext cx="42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862292-0687-D8D7-AD55-F3A391DC1DE4}"/>
              </a:ext>
            </a:extLst>
          </p:cNvPr>
          <p:cNvSpPr txBox="1"/>
          <p:nvPr/>
        </p:nvSpPr>
        <p:spPr>
          <a:xfrm>
            <a:off x="10915650" y="2270235"/>
            <a:ext cx="43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9678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A192-91E3-2332-2685-902BF7AD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77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814CA-DDAB-7971-11C1-B9DB0757C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Gray, Eddie, and David Tall. “Abstraction as a Natural Process of Mental Compression.” </a:t>
            </a:r>
            <a:r>
              <a:rPr lang="en-US" i="1" dirty="0">
                <a:solidFill>
                  <a:schemeClr val="bg1"/>
                </a:solidFill>
                <a:latin typeface="Book Antiqua" panose="02040602050305030304" pitchFamily="18" charset="0"/>
              </a:rPr>
              <a:t>Mathematics Education Research Journal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, 2007.</a:t>
            </a:r>
          </a:p>
          <a:p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Marquis, Jean-Pierre. </a:t>
            </a:r>
            <a:r>
              <a:rPr lang="en-US" i="1" dirty="0">
                <a:solidFill>
                  <a:schemeClr val="bg1"/>
                </a:solidFill>
                <a:latin typeface="Book Antiqua" panose="02040602050305030304" pitchFamily="18" charset="0"/>
              </a:rPr>
              <a:t>Stairway to Heaven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, 2016.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98771-0A22-1529-8806-BCED0D9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MAA MathFest 2022 | August 5th 2022</a:t>
            </a:r>
          </a:p>
        </p:txBody>
      </p:sp>
    </p:spTree>
    <p:extLst>
      <p:ext uri="{BB962C8B-B14F-4D97-AF65-F5344CB8AC3E}">
        <p14:creationId xmlns:p14="http://schemas.microsoft.com/office/powerpoint/2010/main" val="410163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184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Bernard MT Condensed</vt:lpstr>
      <vt:lpstr>Book Antiqua</vt:lpstr>
      <vt:lpstr>Calibri</vt:lpstr>
      <vt:lpstr>Calibri Light</vt:lpstr>
      <vt:lpstr>Office Theme</vt:lpstr>
      <vt:lpstr>Defining Abstraction</vt:lpstr>
      <vt:lpstr>Motivating Ideas</vt:lpstr>
      <vt:lpstr>Previous Philosophical Literature</vt:lpstr>
      <vt:lpstr>Previous Pedagogical Literature</vt:lpstr>
      <vt:lpstr>Process of Abstraction</vt:lpstr>
      <vt:lpstr>Comparing Levels of Abstraction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Abstraction</dc:title>
  <dc:creator>Rahmat Rashid</dc:creator>
  <cp:lastModifiedBy>Rahmat Rashid</cp:lastModifiedBy>
  <cp:revision>1</cp:revision>
  <dcterms:created xsi:type="dcterms:W3CDTF">2022-08-05T01:13:30Z</dcterms:created>
  <dcterms:modified xsi:type="dcterms:W3CDTF">2022-08-05T02:06:59Z</dcterms:modified>
</cp:coreProperties>
</file>