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96e6be4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96e6be4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c0600972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c0600972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vs. how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c0600972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c0600972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c0600972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c0600972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c06009725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c06009725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c0600972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c0600972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Reasonless truths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c0600972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ac0600972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c0600972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ac0600972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“Aha” moment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c0600972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c0600972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things that previously seemed different might actually be aspects of the same thing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ac06009725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ac0600972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mathematical creativity, discovery and sense-making are the same phenomenon, observed in different contexts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c06009725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c06009725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 is always dialectic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c060097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c060097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c06009725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c06009725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Sense-making is contextual, like a game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c06009725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c0600972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Theater game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c1fe85c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c1fe85c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willing into existence that which holds all our contributions as distinct facets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c0600972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c0600972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c0600972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c0600972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600972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c0600972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 as analogy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c06009725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c0600972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forms and simplification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c0600972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c0600972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Composability of sense -- Katrin Schultz, Amsterdam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c0600972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c0600972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c0600972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c0600972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Sense as story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ttheodosopoulos@nuevaschool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OUSssEurBaG1XyurkiCZ1Ag48g-v660r/view?usp=drive_link" TargetMode="External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s://www.math.ucla.edu/~tao/preprints/Slides/primes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VAalgvasKP0By6zuInuE-mGq2LtO8cml/view?usp=drive_link" TargetMode="External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hyperlink" Target="https://archive.org/details/jstor-27900234/mode/2up" TargetMode="External"/><Relationship Id="rId6" Type="http://schemas.openxmlformats.org/officeDocument/2006/relationships/hyperlink" Target="https://academic.oup.com/monist/issue/20/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hyperlink" Target="https://en.wikipedia.org/wiki/Scientific_American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hyperlink" Target="https://en.wikipedia.org/wiki/Martin_Gardner" TargetMode="External"/><Relationship Id="rId8" Type="http://schemas.openxmlformats.org/officeDocument/2006/relationships/hyperlink" Target="https://web.stanford.edu/class/sts145/Library/life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hyperlink" Target="https://pointatinfinityblog.wordpress.com/2016/07/14/ultrafilters-vii-large-cardinals/" TargetMode="External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hyperlink" Target="https://drive.google.com/file/d/10ByKMuuDxh5t7do3G9bNLcpysehfnGCB/view?usp=drive_li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A0ZQJFoN3jV3lNJ1OTqjcWFDGlFNO8oYpG_kZWSfxV0/edit?usp=sharing" TargetMode="External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J_9QdGsIOVp-uqlP7YKmKEvecUL3F58W/view?usp=drive_link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1dKePR_rKoOseZOJJj4dFbxkBBbIJw9Sm/view?usp=drive_link" TargetMode="External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Remarks 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Sense-Making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5025950" y="4714675"/>
            <a:ext cx="3100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600"/>
              <a:t>http://tinyurl.com/543xmduu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975" y="4175213"/>
            <a:ext cx="970375" cy="97781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Ted Theodosopoulos</a:t>
            </a:r>
            <a:r>
              <a:rPr lang="en" sz="1600"/>
              <a:t> (Nueva School)</a:t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045"/>
              <a:t>Ongoing work in collaboration with David Spivak (Topos) and Bartek Skowron (WUT)</a:t>
            </a:r>
            <a:endParaRPr sz="1045"/>
          </a:p>
        </p:txBody>
      </p:sp>
      <p:sp>
        <p:nvSpPr>
          <p:cNvPr id="60" name="Google Shape;60;p13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</a:t>
            </a:r>
            <a:r>
              <a:rPr lang="en" sz="1000"/>
              <a:t>Philosophy</a:t>
            </a:r>
            <a:r>
              <a:rPr lang="en" sz="1000"/>
              <a:t>, </a:t>
            </a:r>
            <a:r>
              <a:rPr lang="en" sz="1000"/>
              <a:t>JMM 2024, San Francisco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8" name="Google Shape;138;p22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675" y="569025"/>
            <a:ext cx="7015699" cy="18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6" name="Google Shape;146;p23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675" y="569025"/>
            <a:ext cx="7015699" cy="18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51" y="2667000"/>
            <a:ext cx="152400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7750" y="2667000"/>
            <a:ext cx="15144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4626" y="2667000"/>
            <a:ext cx="15144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9150" y="2781300"/>
            <a:ext cx="1314617" cy="10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5850" y="2781301"/>
            <a:ext cx="1394975" cy="128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9" name="Google Shape;159;p24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450" y="518450"/>
            <a:ext cx="7274200" cy="37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/>
          <p:nvPr/>
        </p:nvSpPr>
        <p:spPr>
          <a:xfrm>
            <a:off x="4690150" y="2230550"/>
            <a:ext cx="373800" cy="4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6442750" y="2382950"/>
            <a:ext cx="429600" cy="4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>
            <a:off x="3817225" y="3954675"/>
            <a:ext cx="249900" cy="2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7246225" y="3954675"/>
            <a:ext cx="249900" cy="26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1" name="Google Shape;171;p25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450" y="518450"/>
            <a:ext cx="7274200" cy="37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9" name="Google Shape;179;p26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80" name="Google Shape;180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425" y="657175"/>
            <a:ext cx="7547649" cy="26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4605750" y="3484950"/>
            <a:ext cx="38823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The American Mathematical Monthly, Vol. 120, No. 3 (March 2013), pp. 192-198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8" name="Google Shape;188;p27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725" y="360600"/>
            <a:ext cx="4899226" cy="189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9025" y="2323225"/>
            <a:ext cx="4899228" cy="21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>
            <a:hlinkClick r:id="rId6"/>
          </p:cNvPr>
          <p:cNvSpPr txBox="1"/>
          <p:nvPr/>
        </p:nvSpPr>
        <p:spPr>
          <a:xfrm>
            <a:off x="643350" y="1808550"/>
            <a:ext cx="2382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Terence Tao, Science colloquium, Jan 17, 2007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98" name="Google Shape;198;p28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99" name="Google Shape;199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900" y="527626"/>
            <a:ext cx="7840501" cy="36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6" name="Google Shape;206;p29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450" y="671325"/>
            <a:ext cx="6432975" cy="347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9"/>
          <p:cNvCxnSpPr/>
          <p:nvPr/>
        </p:nvCxnSpPr>
        <p:spPr>
          <a:xfrm>
            <a:off x="4814575" y="2077650"/>
            <a:ext cx="3774000" cy="1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9"/>
          <p:cNvCxnSpPr/>
          <p:nvPr/>
        </p:nvCxnSpPr>
        <p:spPr>
          <a:xfrm flipH="1" rot="10800000">
            <a:off x="2547875" y="2379125"/>
            <a:ext cx="3333900" cy="12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9"/>
          <p:cNvSpPr txBox="1"/>
          <p:nvPr/>
        </p:nvSpPr>
        <p:spPr>
          <a:xfrm>
            <a:off x="654550" y="360750"/>
            <a:ext cx="22845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Henri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Poincaré, "</a:t>
            </a:r>
            <a:r>
              <a:rPr lang="en" sz="8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future of mathematics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", 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rgbClr val="1155CC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Monist, Vol.20, 1/1/1910</a:t>
            </a:r>
            <a:r>
              <a:rPr lang="en" sz="800">
                <a:solidFill>
                  <a:schemeClr val="dk2"/>
                </a:solidFill>
              </a:rPr>
              <a:t>, originally pulbished in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"Revue generale des sciences pures et appliquees" in Dec. 1908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17" name="Google Shape;217;p30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218" name="Google Shape;2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3075" y="669950"/>
            <a:ext cx="6714200" cy="11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9750" y="1811034"/>
            <a:ext cx="6714199" cy="227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947" y="1138350"/>
            <a:ext cx="1582600" cy="23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7" name="Google Shape;227;p31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475" y="933450"/>
            <a:ext cx="6637075" cy="23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2776950" y="3332550"/>
            <a:ext cx="38823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Dutilh Novaes, C. (2019). The beauty (?) of mathematical proofs. In A. Aberdein, &amp; M. Inglis (Eds.), Advances in Experimental Philosophy of Logic and Mathematics (pp. 63-94).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1726" y="873975"/>
            <a:ext cx="1670775" cy="266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7" name="Google Shape;67;p14"/>
          <p:cNvSpPr txBox="1"/>
          <p:nvPr/>
        </p:nvSpPr>
        <p:spPr>
          <a:xfrm>
            <a:off x="1010050" y="456400"/>
            <a:ext cx="76353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What is </a:t>
            </a:r>
            <a:r>
              <a:rPr b="1" i="1" lang="en" sz="2000">
                <a:solidFill>
                  <a:srgbClr val="FF0000"/>
                </a:solidFill>
              </a:rPr>
              <a:t>sense-making</a:t>
            </a:r>
            <a:r>
              <a:rPr lang="en" sz="2000"/>
              <a:t>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		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7" name="Google Shape;237;p32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25" y="1752600"/>
            <a:ext cx="2464624" cy="218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725" y="571424"/>
            <a:ext cx="2464625" cy="35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0875" y="371475"/>
            <a:ext cx="2464625" cy="3926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447825" y="618050"/>
            <a:ext cx="2666700" cy="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Gardner, Martin</a:t>
            </a:r>
            <a:r>
              <a:rPr lang="en" sz="950">
                <a:solidFill>
                  <a:srgbClr val="202122"/>
                </a:solidFill>
                <a:highlight>
                  <a:srgbClr val="FFFFFF"/>
                </a:highlight>
              </a:rPr>
              <a:t> (October 1970). </a:t>
            </a:r>
            <a:r>
              <a:rPr lang="en" sz="950" u="sng">
                <a:solidFill>
                  <a:srgbClr val="3366CC"/>
                </a:solidFill>
                <a:highlight>
                  <a:srgbClr val="FFFFFF"/>
                </a:highlight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"The fantastic combinations of John Conway's new solitaire game 'life'"</a:t>
            </a:r>
            <a:r>
              <a:rPr lang="en" sz="950">
                <a:solidFill>
                  <a:srgbClr val="202122"/>
                </a:solidFill>
                <a:highlight>
                  <a:srgbClr val="FFFFFF"/>
                </a:highlight>
              </a:rPr>
              <a:t>. Mathematical Games. </a:t>
            </a:r>
            <a:r>
              <a:rPr i="1" lang="en" sz="950">
                <a:solidFill>
                  <a:srgbClr val="3366CC"/>
                </a:solidFill>
                <a:highlight>
                  <a:srgbClr val="FFFFFF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Scientific American</a:t>
            </a:r>
            <a:r>
              <a:rPr lang="en" sz="950">
                <a:solidFill>
                  <a:srgbClr val="202122"/>
                </a:solidFill>
                <a:highlight>
                  <a:srgbClr val="FFFFFF"/>
                </a:highlight>
              </a:rPr>
              <a:t>. Vol. 223, no. 4. pp. 120–123.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8" name="Google Shape;248;p33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249" name="Google Shape;24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8450" y="403150"/>
            <a:ext cx="6896751" cy="38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56" name="Google Shape;256;p34"/>
          <p:cNvSpPr txBox="1"/>
          <p:nvPr/>
        </p:nvSpPr>
        <p:spPr>
          <a:xfrm>
            <a:off x="5256700" y="3057500"/>
            <a:ext cx="2382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Chris Lambie-Hanson, Point at Infinity blog, Ultrafilters VII: Large Cardinals, 2016</a:t>
            </a:r>
            <a:r>
              <a:rPr lang="en" sz="800">
                <a:solidFill>
                  <a:schemeClr val="dk2"/>
                </a:solidFill>
              </a:rPr>
              <a:t>.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sp>
        <p:nvSpPr>
          <p:cNvPr id="258" name="Google Shape;258;p34"/>
          <p:cNvSpPr txBox="1"/>
          <p:nvPr/>
        </p:nvSpPr>
        <p:spPr>
          <a:xfrm>
            <a:off x="5139325" y="673725"/>
            <a:ext cx="31131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Hierarchy of large cardinals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9" name="Google Shape;25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5350" y="428625"/>
            <a:ext cx="3823625" cy="39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5" name="Google Shape;75;p15"/>
          <p:cNvSpPr txBox="1"/>
          <p:nvPr/>
        </p:nvSpPr>
        <p:spPr>
          <a:xfrm>
            <a:off x="1010050" y="456400"/>
            <a:ext cx="76353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What is </a:t>
            </a:r>
            <a:r>
              <a:rPr b="1" i="1" lang="en" sz="2000">
                <a:solidFill>
                  <a:srgbClr val="FF0000"/>
                </a:solidFill>
              </a:rPr>
              <a:t>sense-making</a:t>
            </a:r>
            <a:r>
              <a:rPr lang="en" sz="2000"/>
              <a:t>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	How do we </a:t>
            </a:r>
            <a:r>
              <a:rPr b="1" i="1" lang="en" sz="2000">
                <a:solidFill>
                  <a:srgbClr val="FF0000"/>
                </a:solidFill>
              </a:rPr>
              <a:t>recognize</a:t>
            </a:r>
            <a:r>
              <a:rPr lang="en" sz="2000">
                <a:solidFill>
                  <a:schemeClr val="dk1"/>
                </a:solidFill>
              </a:rPr>
              <a:t> it?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	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3" name="Google Shape;83;p16"/>
          <p:cNvSpPr txBox="1"/>
          <p:nvPr/>
        </p:nvSpPr>
        <p:spPr>
          <a:xfrm>
            <a:off x="1010050" y="456400"/>
            <a:ext cx="76353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		What is </a:t>
            </a:r>
            <a:r>
              <a:rPr b="1" i="1" lang="en" sz="2000">
                <a:solidFill>
                  <a:srgbClr val="FF0000"/>
                </a:solidFill>
              </a:rPr>
              <a:t>sense-making</a:t>
            </a:r>
            <a:r>
              <a:rPr lang="en" sz="2000"/>
              <a:t>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	How do we </a:t>
            </a:r>
            <a:r>
              <a:rPr b="1" i="1" lang="en" sz="2000">
                <a:solidFill>
                  <a:srgbClr val="FF0000"/>
                </a:solidFill>
              </a:rPr>
              <a:t>recognize</a:t>
            </a:r>
            <a:r>
              <a:rPr lang="en" sz="2000">
                <a:solidFill>
                  <a:schemeClr val="dk1"/>
                </a:solidFill>
              </a:rPr>
              <a:t> it?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	How might it become </a:t>
            </a:r>
            <a:r>
              <a:rPr b="1" i="1" lang="en" sz="2000">
                <a:solidFill>
                  <a:srgbClr val="FF0000"/>
                </a:solidFill>
              </a:rPr>
              <a:t>collective</a:t>
            </a:r>
            <a:r>
              <a:rPr lang="en" sz="2000">
                <a:solidFill>
                  <a:schemeClr val="dk1"/>
                </a:solidFill>
              </a:rPr>
              <a:t>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25" y="976125"/>
            <a:ext cx="7374275" cy="33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sp>
        <p:nvSpPr>
          <p:cNvPr id="93" name="Google Shape;93;p17"/>
          <p:cNvSpPr txBox="1"/>
          <p:nvPr/>
        </p:nvSpPr>
        <p:spPr>
          <a:xfrm>
            <a:off x="1838000" y="538475"/>
            <a:ext cx="3969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Mathematics as Metaphor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4" name="Google Shape;94;p17"/>
          <p:cNvSpPr/>
          <p:nvPr/>
        </p:nvSpPr>
        <p:spPr>
          <a:xfrm>
            <a:off x="7421825" y="4211450"/>
            <a:ext cx="598200" cy="1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1711425" y="4265300"/>
            <a:ext cx="168900" cy="1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2" name="Google Shape;102;p18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03" name="Google Shape;103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549" y="423875"/>
            <a:ext cx="6991973" cy="38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0" name="Google Shape;110;p19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11" name="Google Shape;111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2927" y="2384925"/>
            <a:ext cx="5118123" cy="203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430250"/>
            <a:ext cx="4492856" cy="195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494325" y="3266200"/>
            <a:ext cx="26886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Schulz, K. (2019). Troubles at the Semantics/Syntax Interface: Some thoughts about the modal approach to conditionals.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Proceedings of Sinn Und Bedeutung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, </a:t>
            </a:r>
            <a:r>
              <a:rPr i="1" lang="en" sz="800">
                <a:solidFill>
                  <a:schemeClr val="dk1"/>
                </a:solidFill>
                <a:highlight>
                  <a:srgbClr val="FFFFFF"/>
                </a:highlight>
              </a:rPr>
              <a:t>14</a:t>
            </a: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, 388–404.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0" name="Google Shape;120;p20"/>
          <p:cNvSpPr txBox="1"/>
          <p:nvPr/>
        </p:nvSpPr>
        <p:spPr>
          <a:xfrm>
            <a:off x="6376850" y="456400"/>
            <a:ext cx="2075100" cy="3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are the </a:t>
            </a:r>
            <a:r>
              <a:rPr b="1" i="1" lang="en" sz="2000">
                <a:solidFill>
                  <a:srgbClr val="FF0000"/>
                </a:solidFill>
              </a:rPr>
              <a:t>obstacles</a:t>
            </a:r>
            <a:r>
              <a:rPr lang="en" sz="2000">
                <a:solidFill>
                  <a:schemeClr val="dk1"/>
                </a:solidFill>
              </a:rPr>
              <a:t> to sense-making</a:t>
            </a:r>
            <a:r>
              <a:rPr lang="en" sz="2000"/>
              <a:t>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		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6" y="514175"/>
            <a:ext cx="5689125" cy="371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6112875" y="456400"/>
            <a:ext cx="313500" cy="39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8275"/>
            <a:ext cx="745225" cy="7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311700" y="257775"/>
            <a:ext cx="8577000" cy="425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0" name="Google Shape;130;p21"/>
          <p:cNvSpPr txBox="1"/>
          <p:nvPr/>
        </p:nvSpPr>
        <p:spPr>
          <a:xfrm>
            <a:off x="740125" y="4626875"/>
            <a:ext cx="1986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Mathematics &amp; Philosophy, JMM 2024, San Francisco</a:t>
            </a:r>
            <a:endParaRPr sz="1000"/>
          </a:p>
        </p:txBody>
      </p:sp>
      <p:pic>
        <p:nvPicPr>
          <p:cNvPr id="131" name="Google Shape;131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200" y="555525"/>
            <a:ext cx="7929837" cy="36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